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2" r:id="rId2"/>
  </p:sldMasterIdLst>
  <p:notesMasterIdLst>
    <p:notesMasterId r:id="rId31"/>
  </p:notesMasterIdLst>
  <p:sldIdLst>
    <p:sldId id="299" r:id="rId3"/>
    <p:sldId id="417" r:id="rId4"/>
    <p:sldId id="418" r:id="rId5"/>
    <p:sldId id="422" r:id="rId6"/>
    <p:sldId id="460" r:id="rId7"/>
    <p:sldId id="425" r:id="rId8"/>
    <p:sldId id="423" r:id="rId9"/>
    <p:sldId id="426" r:id="rId10"/>
    <p:sldId id="429" r:id="rId11"/>
    <p:sldId id="430" r:id="rId12"/>
    <p:sldId id="431" r:id="rId13"/>
    <p:sldId id="432" r:id="rId14"/>
    <p:sldId id="456" r:id="rId15"/>
    <p:sldId id="433" r:id="rId16"/>
    <p:sldId id="434" r:id="rId17"/>
    <p:sldId id="435" r:id="rId18"/>
    <p:sldId id="436" r:id="rId19"/>
    <p:sldId id="437" r:id="rId20"/>
    <p:sldId id="439" r:id="rId21"/>
    <p:sldId id="440" r:id="rId22"/>
    <p:sldId id="441" r:id="rId23"/>
    <p:sldId id="442" r:id="rId24"/>
    <p:sldId id="443" r:id="rId25"/>
    <p:sldId id="444" r:id="rId26"/>
    <p:sldId id="464" r:id="rId27"/>
    <p:sldId id="465" r:id="rId28"/>
    <p:sldId id="461" r:id="rId29"/>
    <p:sldId id="454" r:id="rId30"/>
  </p:sldIdLst>
  <p:sldSz cx="9144000" cy="6858000" type="screen4x3"/>
  <p:notesSz cx="6858000" cy="9144000"/>
  <p:custDataLst>
    <p:tags r:id="rId3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AA0"/>
    <a:srgbClr val="53D2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84902" autoAdjust="0"/>
  </p:normalViewPr>
  <p:slideViewPr>
    <p:cSldViewPr>
      <p:cViewPr>
        <p:scale>
          <a:sx n="90" d="100"/>
          <a:sy n="90" d="100"/>
        </p:scale>
        <p:origin x="-540" y="11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01221283493"/>
          <c:y val="6.861063464837075E-2"/>
          <c:w val="0.84782051320400675"/>
          <c:h val="0.79588336192109477"/>
        </c:manualLayout>
      </c:layout>
      <c:barChart>
        <c:barDir val="col"/>
        <c:grouping val="clustered"/>
        <c:varyColors val="0"/>
        <c:ser>
          <c:idx val="0"/>
          <c:order val="0"/>
          <c:tx>
            <c:strRef>
              <c:f>Sheet1!$A$2</c:f>
              <c:strCache>
                <c:ptCount val="1"/>
              </c:strCache>
            </c:strRef>
          </c:tx>
          <c:spPr>
            <a:solidFill>
              <a:schemeClr val="accent4">
                <a:lumMod val="75000"/>
              </a:schemeClr>
            </a:solidFill>
            <a:ln w="16715">
              <a:noFill/>
            </a:ln>
          </c:spPr>
          <c:invertIfNegative val="0"/>
          <c:dLbls>
            <c:delete val="1"/>
          </c:dLbls>
          <c:trendline>
            <c:spPr>
              <a:ln w="25400"/>
            </c:spPr>
            <c:trendlineType val="linear"/>
            <c:dispRSqr val="0"/>
            <c:dispEq val="0"/>
          </c:trendline>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_(* #,##0_);_(* \(#,##0\);_(* "-"??_);_(@_)</c:formatCode>
                <c:ptCount val="10"/>
                <c:pt idx="0">
                  <c:v>783</c:v>
                </c:pt>
                <c:pt idx="1">
                  <c:v>874</c:v>
                </c:pt>
                <c:pt idx="2">
                  <c:v>978</c:v>
                </c:pt>
                <c:pt idx="3">
                  <c:v>1095</c:v>
                </c:pt>
                <c:pt idx="4">
                  <c:v>1315</c:v>
                </c:pt>
                <c:pt idx="5">
                  <c:v>1494</c:v>
                </c:pt>
                <c:pt idx="6">
                  <c:v>1606</c:v>
                </c:pt>
                <c:pt idx="7">
                  <c:v>1669</c:v>
                </c:pt>
                <c:pt idx="8">
                  <c:v>1687</c:v>
                </c:pt>
                <c:pt idx="9" formatCode="#,##0">
                  <c:v>1714</c:v>
                </c:pt>
              </c:numCache>
            </c:numRef>
          </c:val>
        </c:ser>
        <c:dLbls>
          <c:showLegendKey val="0"/>
          <c:showVal val="1"/>
          <c:showCatName val="0"/>
          <c:showSerName val="0"/>
          <c:showPercent val="0"/>
          <c:showBubbleSize val="0"/>
        </c:dLbls>
        <c:gapWidth val="100"/>
        <c:axId val="168172928"/>
        <c:axId val="168174720"/>
      </c:barChart>
      <c:catAx>
        <c:axId val="168172928"/>
        <c:scaling>
          <c:orientation val="minMax"/>
        </c:scaling>
        <c:delete val="0"/>
        <c:axPos val="b"/>
        <c:numFmt formatCode="General" sourceLinked="1"/>
        <c:majorTickMark val="none"/>
        <c:minorTickMark val="none"/>
        <c:tickLblPos val="nextTo"/>
        <c:spPr>
          <a:ln w="6268">
            <a:solidFill>
              <a:schemeClr val="bg2">
                <a:lumMod val="10000"/>
              </a:schemeClr>
            </a:solidFill>
          </a:ln>
        </c:spPr>
        <c:txPr>
          <a:bodyPr rot="0" vert="horz"/>
          <a:lstStyle/>
          <a:p>
            <a:pPr>
              <a:defRPr lang="en-US" sz="1100" b="0" i="0" u="none" strike="noStrike" baseline="0">
                <a:solidFill>
                  <a:schemeClr val="tx1"/>
                </a:solidFill>
                <a:latin typeface="Arial"/>
                <a:ea typeface="Arial"/>
                <a:cs typeface="Arial"/>
              </a:defRPr>
            </a:pPr>
            <a:endParaRPr lang="ru-RU"/>
          </a:p>
        </c:txPr>
        <c:crossAx val="168174720"/>
        <c:crosses val="autoZero"/>
        <c:auto val="1"/>
        <c:lblAlgn val="ctr"/>
        <c:lblOffset val="100"/>
        <c:tickLblSkip val="1"/>
        <c:tickMarkSkip val="1"/>
        <c:noMultiLvlLbl val="0"/>
      </c:catAx>
      <c:valAx>
        <c:axId val="168174720"/>
        <c:scaling>
          <c:orientation val="minMax"/>
        </c:scaling>
        <c:delete val="0"/>
        <c:axPos val="l"/>
        <c:numFmt formatCode="_(* #,##0_);_(* \(#,##0\);_(* &quot;-&quot;??_);_(@_)" sourceLinked="1"/>
        <c:majorTickMark val="out"/>
        <c:minorTickMark val="none"/>
        <c:tickLblPos val="nextTo"/>
        <c:txPr>
          <a:bodyPr/>
          <a:lstStyle/>
          <a:p>
            <a:pPr>
              <a:defRPr lang="en-US" sz="1100" b="0"/>
            </a:pPr>
            <a:endParaRPr lang="ru-RU"/>
          </a:p>
        </c:txPr>
        <c:crossAx val="168172928"/>
        <c:crosses val="autoZero"/>
        <c:crossBetween val="between"/>
      </c:valAx>
      <c:spPr>
        <a:noFill/>
        <a:ln w="16715">
          <a:noFill/>
        </a:ln>
      </c:spPr>
    </c:plotArea>
    <c:plotVisOnly val="1"/>
    <c:dispBlanksAs val="gap"/>
    <c:showDLblsOverMax val="0"/>
  </c:chart>
  <c:spPr>
    <a:noFill/>
    <a:ln>
      <a:noFill/>
    </a:ln>
  </c:spPr>
  <c:txPr>
    <a:bodyPr/>
    <a:lstStyle/>
    <a:p>
      <a:pPr>
        <a:defRPr sz="1662" b="1" i="0" u="none" strike="noStrike" baseline="0">
          <a:solidFill>
            <a:schemeClr val="tx1"/>
          </a:solidFill>
          <a:latin typeface="Arial"/>
          <a:ea typeface="Arial"/>
          <a:cs typeface="Arial"/>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81FC-D9F7-47DF-9213-CBBFA36363E4}" type="datetimeFigureOut">
              <a:rPr lang="ru-RU" smtClean="0"/>
              <a:pPr/>
              <a:t>25.02.2020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77DC6-C3B3-42A6-9375-51B2CDCDCB0E}" type="slidenum">
              <a:rPr lang="ru-RU" smtClean="0"/>
              <a:pPr/>
              <a:t>‹#›</a:t>
            </a:fld>
            <a:endParaRPr lang="ru-RU"/>
          </a:p>
        </p:txBody>
      </p:sp>
    </p:spTree>
    <p:extLst>
      <p:ext uri="{BB962C8B-B14F-4D97-AF65-F5344CB8AC3E}">
        <p14:creationId xmlns:p14="http://schemas.microsoft.com/office/powerpoint/2010/main" val="74788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77DC6-C3B3-42A6-9375-51B2CDCDCB0E}" type="slidenum">
              <a:rPr lang="ru-RU" smtClean="0"/>
              <a:pPr/>
              <a:t>1</a:t>
            </a:fld>
            <a:endParaRPr lang="ru-RU"/>
          </a:p>
        </p:txBody>
      </p:sp>
    </p:spTree>
    <p:extLst>
      <p:ext uri="{BB962C8B-B14F-4D97-AF65-F5344CB8AC3E}">
        <p14:creationId xmlns:p14="http://schemas.microsoft.com/office/powerpoint/2010/main" val="256835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44588" y="685800"/>
            <a:ext cx="4572000" cy="3429000"/>
          </a:xfrm>
          <a:ln/>
        </p:spPr>
      </p:sp>
      <p:sp>
        <p:nvSpPr>
          <p:cNvPr id="309251" name="Rectangle 3"/>
          <p:cNvSpPr>
            <a:spLocks noGrp="1" noChangeArrowheads="1"/>
          </p:cNvSpPr>
          <p:nvPr>
            <p:ph type="body" idx="1"/>
          </p:nvPr>
        </p:nvSpPr>
        <p:spPr/>
        <p:txBody>
          <a:bodyPr/>
          <a:lstStyle/>
          <a:p>
            <a:endParaRPr lang="de-DE"/>
          </a:p>
        </p:txBody>
      </p:sp>
      <p:sp>
        <p:nvSpPr>
          <p:cNvPr id="2" name="Footer Placeholder 1"/>
          <p:cNvSpPr>
            <a:spLocks noGrp="1"/>
          </p:cNvSpPr>
          <p:nvPr>
            <p:ph type="ftr" sz="quarter" idx="10"/>
          </p:nvPr>
        </p:nvSpPr>
        <p:spPr/>
        <p:txBody>
          <a:bodyPr/>
          <a:lstStyle/>
          <a:p>
            <a:endParaRPr lang="en-GB">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CD8667-0E66-4CA2-B31F-D6FE81C52575}" type="slidenum">
              <a:rPr lang="en-US" smtClean="0"/>
              <a:pPr/>
              <a:t>13</a:t>
            </a:fld>
            <a:endParaRPr lang="en-US"/>
          </a:p>
        </p:txBody>
      </p:sp>
    </p:spTree>
    <p:extLst>
      <p:ext uri="{BB962C8B-B14F-4D97-AF65-F5344CB8AC3E}">
        <p14:creationId xmlns:p14="http://schemas.microsoft.com/office/powerpoint/2010/main" val="17731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EB95A7-28D2-4B23-85E5-85DD3566E1E3}" type="datetime1">
              <a:rPr lang="ru-RU" smtClean="0">
                <a:solidFill>
                  <a:prstClr val="black">
                    <a:tint val="75000"/>
                  </a:prstClr>
                </a:solidFill>
              </a:rPr>
              <a:t>25.02.2020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59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BA1258-9555-43BA-90DC-765078F48A40}" type="datetime1">
              <a:rPr lang="ru-RU" smtClean="0">
                <a:solidFill>
                  <a:prstClr val="black">
                    <a:tint val="75000"/>
                  </a:prstClr>
                </a:solidFill>
              </a:rPr>
              <a:t>25.02.2020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873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79E8D5-9278-44E5-8A1B-5D8A397D23C1}" type="datetime1">
              <a:rPr lang="ru-RU" smtClean="0">
                <a:solidFill>
                  <a:prstClr val="black">
                    <a:tint val="75000"/>
                  </a:prstClr>
                </a:solidFill>
              </a:rPr>
              <a:t>25.02.2020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117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fontAlgn="base" hangingPunct="0">
              <a:spcBef>
                <a:spcPct val="50000"/>
              </a:spcBef>
              <a:spcAft>
                <a:spcPct val="0"/>
              </a:spcAft>
              <a:defRPr/>
            </a:pPr>
            <a:endParaRPr lang="de-DE" dirty="0" smtClean="0">
              <a:solidFill>
                <a:srgbClr val="5F5F5F"/>
              </a:solidFill>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3"/>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3" y="3132000"/>
            <a:ext cx="1885950" cy="514350"/>
          </a:xfrm>
          <a:prstGeom prst="rect">
            <a:avLst/>
          </a:prstGeom>
        </p:spPr>
      </p:pic>
      <p:sp>
        <p:nvSpPr>
          <p:cNvPr id="17" name="Rectangle 5"/>
          <p:cNvSpPr>
            <a:spLocks noGrp="1" noChangeArrowheads="1"/>
          </p:cNvSpPr>
          <p:nvPr>
            <p:ph type="subTitle" idx="1"/>
          </p:nvPr>
        </p:nvSpPr>
        <p:spPr>
          <a:xfrm>
            <a:off x="3779680" y="5537226"/>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spTree>
    <p:extLst>
      <p:ext uri="{BB962C8B-B14F-4D97-AF65-F5344CB8AC3E}">
        <p14:creationId xmlns:p14="http://schemas.microsoft.com/office/powerpoint/2010/main" val="352231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33815734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097273966"/>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7"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86576613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89"/>
            <a:ext cx="7605347" cy="228370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4262963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4" name="Rectangle 13"/>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671304"/>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4"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9531734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0A328-1619-4F0F-B40D-C52085A40C44}" type="datetime1">
              <a:rPr lang="ru-RU" smtClean="0">
                <a:solidFill>
                  <a:prstClr val="black">
                    <a:tint val="75000"/>
                  </a:prstClr>
                </a:solidFill>
              </a:rPr>
              <a:t>25.02.2020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8454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8142679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Tree>
    <p:extLst>
      <p:ext uri="{BB962C8B-B14F-4D97-AF65-F5344CB8AC3E}">
        <p14:creationId xmlns:p14="http://schemas.microsoft.com/office/powerpoint/2010/main" val="122507955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278258351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658575576"/>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55206976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11927272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19292807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62944879"/>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68418236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386046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BE738A-37D8-4177-B78F-4E35EAA067EA}" type="datetime1">
              <a:rPr lang="ru-RU" smtClean="0">
                <a:solidFill>
                  <a:prstClr val="black">
                    <a:tint val="75000"/>
                  </a:prstClr>
                </a:solidFill>
              </a:rPr>
              <a:t>25.02.2020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848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10"/>
            <a:ext cx="3642092" cy="276999"/>
          </a:xfrm>
        </p:spPr>
        <p:txBody>
          <a:bodyPr/>
          <a:lstStyle/>
          <a:p>
            <a:r>
              <a:rPr lang="en-US"/>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9105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345953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0622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93219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
        <p:nvSpPr>
          <p:cNvPr id="12" name="Rectangle 11"/>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2782413838"/>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3" y="1436692"/>
            <a:ext cx="4971630"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7782845"/>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1ACEC5-233D-435A-9182-3674E22FAE40}" type="datetime1">
              <a:rPr lang="ru-RU" smtClean="0">
                <a:solidFill>
                  <a:prstClr val="black">
                    <a:tint val="75000"/>
                  </a:prstClr>
                </a:solidFill>
              </a:rPr>
              <a:t>25.02.2020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750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1204DD-5956-4FD3-94E6-76074FAD71D4}" type="datetime1">
              <a:rPr lang="ru-RU" smtClean="0">
                <a:solidFill>
                  <a:prstClr val="black">
                    <a:tint val="75000"/>
                  </a:prstClr>
                </a:solidFill>
              </a:rPr>
              <a:t>25.02.2020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86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397BA7-9DF7-4EF6-80A9-89455F245919}" type="datetime1">
              <a:rPr lang="ru-RU" smtClean="0">
                <a:solidFill>
                  <a:prstClr val="black">
                    <a:tint val="75000"/>
                  </a:prstClr>
                </a:solidFill>
              </a:rPr>
              <a:t>25.02.2020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8758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F1785F-B85F-4EE0-B0A2-C6244BF5D73F}" type="datetime1">
              <a:rPr lang="ru-RU" smtClean="0">
                <a:solidFill>
                  <a:prstClr val="black">
                    <a:tint val="75000"/>
                  </a:prstClr>
                </a:solidFill>
              </a:rPr>
              <a:t>25.02.2020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2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D362D3-22F0-4947-8A93-2081D7DB0F76}" type="datetime1">
              <a:rPr lang="ru-RU" smtClean="0">
                <a:solidFill>
                  <a:prstClr val="black">
                    <a:tint val="75000"/>
                  </a:prstClr>
                </a:solidFill>
              </a:rPr>
              <a:t>25.02.2020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48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FE1AF6-8E83-47FE-A13F-A051862B3B24}" type="datetime1">
              <a:rPr lang="ru-RU" smtClean="0">
                <a:solidFill>
                  <a:prstClr val="black">
                    <a:tint val="75000"/>
                  </a:prstClr>
                </a:solidFill>
              </a:rPr>
              <a:t>25.02.2020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61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14A5C-883B-4591-A4B0-195296E35F15}" type="datetime1">
              <a:rPr lang="ru-RU" smtClean="0">
                <a:solidFill>
                  <a:prstClr val="black">
                    <a:tint val="75000"/>
                  </a:prstClr>
                </a:solidFill>
              </a:rPr>
              <a:t>25.02.2020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636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 id="2147483758" r:id="rId15"/>
    <p:sldLayoutId id="2147483759" r:id="rId16"/>
    <p:sldLayoutId id="2147483760" r:id="rId1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Rectangle 7"/>
          <p:cNvSpPr/>
          <p:nvPr userDrawn="1"/>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050" b="1" dirty="0">
                <a:solidFill>
                  <a:srgbClr val="486A7E"/>
                </a:solidFill>
              </a:rPr>
              <a:t>Updating footer</a:t>
            </a:r>
          </a:p>
          <a:p>
            <a:pPr defTabSz="872722"/>
            <a:r>
              <a:rPr lang="en-US" sz="1050" dirty="0">
                <a:solidFill>
                  <a:srgbClr val="486A7E"/>
                </a:solidFill>
              </a:rPr>
              <a:t>To update the footer:</a:t>
            </a:r>
          </a:p>
          <a:p>
            <a:pPr marL="177800" indent="-177800" defTabSz="872722">
              <a:buFont typeface="Arial" panose="020B0604020202020204" pitchFamily="34" charset="0"/>
              <a:buChar char="•"/>
            </a:pPr>
            <a:r>
              <a:rPr lang="en-US" sz="1050" dirty="0">
                <a:solidFill>
                  <a:srgbClr val="486A7E"/>
                </a:solidFill>
              </a:rPr>
              <a:t>Click into the text box on the slide master page and update the information</a:t>
            </a:r>
          </a:p>
          <a:p>
            <a:pPr defTabSz="872722">
              <a:buFont typeface="Arial" panose="020B0604020202020204" pitchFamily="34" charset="0"/>
              <a:buNone/>
            </a:pPr>
            <a:r>
              <a:rPr lang="en-US" sz="1050" b="1" dirty="0">
                <a:solidFill>
                  <a:srgbClr val="486A7E"/>
                </a:solidFill>
              </a:rPr>
              <a:t>Checking updates</a:t>
            </a:r>
          </a:p>
          <a:p>
            <a:pPr marL="177800" indent="-177800" defTabSz="872722">
              <a:buFont typeface="Arial" panose="020B0604020202020204" pitchFamily="34" charset="0"/>
              <a:buChar char="•"/>
            </a:pPr>
            <a:r>
              <a:rPr lang="en-US" sz="1050" dirty="0">
                <a:solidFill>
                  <a:srgbClr val="486A7E"/>
                </a:solidFill>
              </a:rPr>
              <a:t>The text updates will not flow through to all the slide layouts as some have been placed manually. Therefore you may need to manually update other text boxes such as the divider slides </a:t>
            </a:r>
            <a:r>
              <a:rPr lang="en-US" sz="1050" dirty="0" err="1">
                <a:solidFill>
                  <a:srgbClr val="486A7E"/>
                </a:solidFill>
              </a:rPr>
              <a:t>etc</a:t>
            </a:r>
            <a:endParaRPr lang="en-US" sz="1050" dirty="0">
              <a:solidFill>
                <a:srgbClr val="486A7E"/>
              </a:solidFill>
            </a:endParaRPr>
          </a:p>
          <a:p>
            <a:pPr marL="177800" indent="-177800" defTabSz="872722">
              <a:buFont typeface="Arial" panose="020B0604020202020204" pitchFamily="34" charset="0"/>
              <a:buChar char="•"/>
            </a:pPr>
            <a:endParaRPr lang="en-US" sz="1050" dirty="0">
              <a:solidFill>
                <a:srgbClr val="486A7E"/>
              </a:solidFill>
            </a:endParaRPr>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92993" y="6413326"/>
            <a:ext cx="974359" cy="101890"/>
          </a:xfrm>
          <a:prstGeom prst="rect">
            <a:avLst/>
          </a:prstGeom>
        </p:spPr>
      </p:pic>
    </p:spTree>
    <p:extLst>
      <p:ext uri="{BB962C8B-B14F-4D97-AF65-F5344CB8AC3E}">
        <p14:creationId xmlns:p14="http://schemas.microsoft.com/office/powerpoint/2010/main" val="4318820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iming>
    <p:tnLst>
      <p:par>
        <p:cTn id="1" dur="indefinite" restart="never" nodeType="tmRoot"/>
      </p:par>
    </p:tnLst>
  </p:timing>
  <p:hf hdr="0" ft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media.springernature.com/full/springer-cms/rest/v1/content/10607936/data/v5" TargetMode="External"/><Relationship Id="rId2" Type="http://schemas.openxmlformats.org/officeDocument/2006/relationships/hyperlink" Target="https://www.youtube.com/watch?v=bYunIXOC1ek"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hyperlink" Target="http://www.authormapper.com/" TargetMode="External"/><Relationship Id="rId5" Type="http://schemas.openxmlformats.org/officeDocument/2006/relationships/hyperlink" Target="http://www.link.springer.com/" TargetMode="External"/><Relationship Id="rId4" Type="http://schemas.openxmlformats.org/officeDocument/2006/relationships/hyperlink" Target="http://www.springernature.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ink.springer.com/search?facet-content-type=%22Protocol%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ink.springer.com/" TargetMode="External"/><Relationship Id="rId2" Type="http://schemas.openxmlformats.org/officeDocument/2006/relationships/hyperlink" Target="http://www.springerlink.com/"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4235" r="10613"/>
          <a:stretch/>
        </p:blipFill>
        <p:spPr>
          <a:xfrm>
            <a:off x="2" y="3483"/>
            <a:ext cx="8999984" cy="6360418"/>
          </a:xfrm>
          <a:prstGeom prst="rect">
            <a:avLst/>
          </a:prstGeom>
        </p:spPr>
      </p:pic>
      <p:sp>
        <p:nvSpPr>
          <p:cNvPr id="3"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5" name="Group 4"/>
          <p:cNvGrpSpPr/>
          <p:nvPr/>
        </p:nvGrpSpPr>
        <p:grpSpPr>
          <a:xfrm>
            <a:off x="4139952" y="3482"/>
            <a:ext cx="4860034" cy="3785557"/>
            <a:chOff x="4891355" y="-10176"/>
            <a:chExt cx="4490137" cy="3258955"/>
          </a:xfrm>
        </p:grpSpPr>
        <p:sp>
          <p:nvSpPr>
            <p:cNvPr id="6"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sp>
          <p:nvSpPr>
            <p:cNvPr id="7" name="Freeform 6"/>
            <p:cNvSpPr>
              <a:spLocks/>
            </p:cNvSpPr>
            <p:nvPr/>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grpSp>
      <p:sp>
        <p:nvSpPr>
          <p:cNvPr id="12" name="Title 17"/>
          <p:cNvSpPr>
            <a:spLocks noGrp="1"/>
          </p:cNvSpPr>
          <p:nvPr>
            <p:ph type="title"/>
          </p:nvPr>
        </p:nvSpPr>
        <p:spPr>
          <a:xfrm>
            <a:off x="4229709" y="190301"/>
            <a:ext cx="4680519" cy="2679495"/>
          </a:xfrm>
        </p:spPr>
        <p:txBody>
          <a:bodyPr/>
          <a:lstStyle/>
          <a:p>
            <a:r>
              <a:rPr lang="ru-RU" sz="2400" dirty="0" err="1" smtClean="0"/>
              <a:t>Илмий</a:t>
            </a:r>
            <a:r>
              <a:rPr lang="ru-RU" sz="2400" dirty="0" smtClean="0"/>
              <a:t> </a:t>
            </a:r>
            <a:r>
              <a:rPr lang="ru-RU" sz="2400" dirty="0" err="1" smtClean="0"/>
              <a:t>мақолалар</a:t>
            </a:r>
            <a:r>
              <a:rPr lang="ru-RU" sz="2400" dirty="0" smtClean="0"/>
              <a:t>, </a:t>
            </a:r>
            <a:r>
              <a:rPr lang="ru-RU" sz="2400" dirty="0" err="1" smtClean="0"/>
              <a:t>протоколлар</a:t>
            </a:r>
            <a:r>
              <a:rPr lang="ru-RU" sz="2400" dirty="0" smtClean="0"/>
              <a:t>, </a:t>
            </a:r>
            <a:r>
              <a:rPr lang="ru-RU" sz="2400" dirty="0" err="1" smtClean="0"/>
              <a:t>журналлар</a:t>
            </a:r>
            <a:r>
              <a:rPr lang="ru-RU" sz="2400" dirty="0" smtClean="0"/>
              <a:t> </a:t>
            </a:r>
            <a:r>
              <a:rPr lang="ru-RU" sz="2400" dirty="0" err="1" smtClean="0"/>
              <a:t>танлаш</a:t>
            </a:r>
            <a:r>
              <a:rPr lang="ru-RU" sz="2400" dirty="0" smtClean="0"/>
              <a:t> </a:t>
            </a:r>
            <a:r>
              <a:rPr lang="ru-RU" sz="2400" dirty="0" err="1" smtClean="0"/>
              <a:t>учун</a:t>
            </a:r>
            <a:r>
              <a:rPr lang="ru-RU" sz="2400" dirty="0" smtClean="0"/>
              <a:t> </a:t>
            </a:r>
            <a:r>
              <a:rPr lang="en-US" sz="2400" dirty="0" smtClean="0"/>
              <a:t>www.link.springer.com </a:t>
            </a:r>
            <a:r>
              <a:rPr lang="uz-Cyrl-UZ" sz="2400" dirty="0" smtClean="0"/>
              <a:t>платформасидан фойдаланиш</a:t>
            </a:r>
            <a:r>
              <a:rPr lang="ru-RU" sz="2400" dirty="0" smtClean="0"/>
              <a:t/>
            </a:r>
            <a:br>
              <a:rPr lang="ru-RU" sz="2400" dirty="0" smtClean="0"/>
            </a:br>
            <a:r>
              <a:rPr lang="ru-RU" sz="500" dirty="0" smtClean="0"/>
              <a:t/>
            </a:r>
            <a:br>
              <a:rPr lang="ru-RU" sz="500" dirty="0" smtClean="0"/>
            </a:br>
            <a:r>
              <a:rPr lang="ru-RU" sz="2000" dirty="0" smtClean="0">
                <a:solidFill>
                  <a:srgbClr val="C00000"/>
                </a:solidFill>
              </a:rPr>
              <a:t>ИРИНА АЛЕКСАНДРОВА</a:t>
            </a:r>
            <a:br>
              <a:rPr lang="ru-RU" sz="2000" dirty="0" smtClean="0">
                <a:solidFill>
                  <a:srgbClr val="C00000"/>
                </a:solidFill>
              </a:rPr>
            </a:br>
            <a:r>
              <a:rPr lang="ru-RU" sz="2000" dirty="0">
                <a:solidFill>
                  <a:srgbClr val="C00000"/>
                </a:solidFill>
              </a:rPr>
              <a:t/>
            </a:r>
            <a:br>
              <a:rPr lang="ru-RU" sz="2000" dirty="0">
                <a:solidFill>
                  <a:srgbClr val="C00000"/>
                </a:solidFill>
              </a:rPr>
            </a:br>
            <a:r>
              <a:rPr lang="ru-RU" sz="2000" dirty="0" err="1" smtClean="0">
                <a:solidFill>
                  <a:srgbClr val="C00000"/>
                </a:solidFill>
              </a:rPr>
              <a:t>Тошкент</a:t>
            </a:r>
            <a:r>
              <a:rPr lang="ru-RU" sz="2000" dirty="0" smtClean="0">
                <a:solidFill>
                  <a:srgbClr val="C00000"/>
                </a:solidFill>
              </a:rPr>
              <a:t>,  2020й.</a:t>
            </a:r>
            <a:r>
              <a:rPr lang="en-US" sz="2000" dirty="0" smtClean="0">
                <a:solidFill>
                  <a:srgbClr val="C00000"/>
                </a:solidFill>
              </a:rPr>
              <a:t>, </a:t>
            </a:r>
            <a:r>
              <a:rPr lang="ru-RU" sz="2000" dirty="0" err="1" smtClean="0">
                <a:solidFill>
                  <a:srgbClr val="C00000"/>
                </a:solidFill>
              </a:rPr>
              <a:t>январ</a:t>
            </a:r>
            <a:r>
              <a:rPr lang="ru-RU" sz="2000" dirty="0" smtClean="0">
                <a:solidFill>
                  <a:srgbClr val="C00000"/>
                </a:solidFill>
              </a:rPr>
              <a:t/>
            </a:r>
            <a:br>
              <a:rPr lang="ru-RU" sz="2000" dirty="0" smtClean="0">
                <a:solidFill>
                  <a:srgbClr val="C00000"/>
                </a:solidFill>
              </a:rPr>
            </a:br>
            <a:endParaRPr lang="en-GB" sz="2000" dirty="0">
              <a:solidFill>
                <a:srgbClr val="C00000"/>
              </a:solidFill>
            </a:endParaRPr>
          </a:p>
        </p:txBody>
      </p:sp>
    </p:spTree>
    <p:extLst>
      <p:ext uri="{BB962C8B-B14F-4D97-AF65-F5344CB8AC3E}">
        <p14:creationId xmlns:p14="http://schemas.microsoft.com/office/powerpoint/2010/main" val="90028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16075" r="15084" b="10785"/>
          <a:stretch>
            <a:fillRect/>
          </a:stretch>
        </p:blipFill>
        <p:spPr bwMode="auto">
          <a:xfrm>
            <a:off x="20790" y="1195027"/>
            <a:ext cx="7704856" cy="5616624"/>
          </a:xfrm>
          <a:prstGeom prst="rect">
            <a:avLst/>
          </a:prstGeom>
          <a:noFill/>
          <a:ln w="9525">
            <a:noFill/>
            <a:miter lim="800000"/>
            <a:headEnd/>
            <a:tailEnd/>
          </a:ln>
        </p:spPr>
      </p:pic>
      <p:sp>
        <p:nvSpPr>
          <p:cNvPr id="2" name="Заголовок 1"/>
          <p:cNvSpPr>
            <a:spLocks noGrp="1"/>
          </p:cNvSpPr>
          <p:nvPr>
            <p:ph type="title"/>
          </p:nvPr>
        </p:nvSpPr>
        <p:spPr>
          <a:xfrm>
            <a:off x="457200" y="116632"/>
            <a:ext cx="8229600" cy="634082"/>
          </a:xfrm>
        </p:spPr>
        <p:txBody>
          <a:bodyPr>
            <a:noAutofit/>
          </a:bodyPr>
          <a:lstStyle/>
          <a:p>
            <a:r>
              <a:rPr lang="ru-RU" sz="2500" b="1" dirty="0" err="1" smtClean="0">
                <a:solidFill>
                  <a:schemeClr val="tx2">
                    <a:lumMod val="75000"/>
                  </a:schemeClr>
                </a:solidFill>
                <a:latin typeface="+mn-lt"/>
                <a:ea typeface="+mn-ea"/>
                <a:cs typeface="+mn-cs"/>
              </a:rPr>
              <a:t>Тизимга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уйда</a:t>
            </a:r>
            <a:r>
              <a:rPr lang="ru-RU" sz="2500" b="1" dirty="0" smtClean="0">
                <a:solidFill>
                  <a:schemeClr val="tx2">
                    <a:lumMod val="75000"/>
                  </a:schemeClr>
                </a:solidFill>
                <a:latin typeface="+mn-lt"/>
                <a:ea typeface="+mn-ea"/>
                <a:cs typeface="+mn-cs"/>
              </a:rPr>
              <a:t>, телефон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ҳ.к</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орқали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уланиш</a:t>
            </a:r>
            <a:endParaRPr lang="ru-RU" sz="2500" b="1" dirty="0">
              <a:solidFill>
                <a:schemeClr val="tx2">
                  <a:lumMod val="75000"/>
                </a:schemeClr>
              </a:solidFill>
              <a:latin typeface="+mn-lt"/>
              <a:ea typeface="+mn-ea"/>
              <a:cs typeface="+mn-cs"/>
            </a:endParaRPr>
          </a:p>
        </p:txBody>
      </p:sp>
      <p:sp>
        <p:nvSpPr>
          <p:cNvPr id="5" name="Скругленная прямоугольная выноска 4"/>
          <p:cNvSpPr/>
          <p:nvPr/>
        </p:nvSpPr>
        <p:spPr>
          <a:xfrm>
            <a:off x="4211966" y="1916832"/>
            <a:ext cx="1152128" cy="432048"/>
          </a:xfrm>
          <a:prstGeom prst="wedgeRoundRectCallout">
            <a:avLst>
              <a:gd name="adj1" fmla="val 19026"/>
              <a:gd name="adj2" fmla="val 184725"/>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6" name="Скругленная прямоугольная выноска 5"/>
          <p:cNvSpPr/>
          <p:nvPr/>
        </p:nvSpPr>
        <p:spPr>
          <a:xfrm>
            <a:off x="971606" y="3356992"/>
            <a:ext cx="1152128" cy="432048"/>
          </a:xfrm>
          <a:prstGeom prst="wedgeRoundRectCallout">
            <a:avLst>
              <a:gd name="adj1" fmla="val 99178"/>
              <a:gd name="adj2" fmla="val -709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12" name="TextBox 11"/>
          <p:cNvSpPr txBox="1"/>
          <p:nvPr/>
        </p:nvSpPr>
        <p:spPr>
          <a:xfrm>
            <a:off x="7416830" y="980731"/>
            <a:ext cx="1619672" cy="5632311"/>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1-босқич </a:t>
            </a:r>
            <a:r>
              <a:rPr lang="ru-RU" dirty="0"/>
              <a:t>– </a:t>
            </a:r>
            <a:r>
              <a:rPr lang="ru-RU" dirty="0" smtClean="0"/>
              <a:t>Электрон </a:t>
            </a:r>
            <a:r>
              <a:rPr lang="ru-RU" dirty="0"/>
              <a:t>почта</a:t>
            </a:r>
          </a:p>
          <a:p>
            <a:endParaRPr lang="ru-RU" dirty="0"/>
          </a:p>
          <a:p>
            <a:r>
              <a:rPr lang="ru-RU" dirty="0" smtClean="0"/>
              <a:t>2-босқич </a:t>
            </a:r>
            <a:r>
              <a:rPr lang="ru-RU" dirty="0"/>
              <a:t>– </a:t>
            </a:r>
            <a:r>
              <a:rPr lang="ru-RU" dirty="0" err="1" smtClean="0"/>
              <a:t>Парол</a:t>
            </a:r>
            <a:endParaRPr lang="ru-RU" dirty="0"/>
          </a:p>
          <a:p>
            <a:endParaRPr lang="ru-RU" dirty="0"/>
          </a:p>
          <a:p>
            <a:r>
              <a:rPr lang="ru-RU" dirty="0" smtClean="0"/>
              <a:t>3-босқич </a:t>
            </a:r>
            <a:r>
              <a:rPr lang="ru-RU" dirty="0"/>
              <a:t>– </a:t>
            </a:r>
            <a:r>
              <a:rPr lang="ru-RU" dirty="0" err="1" smtClean="0"/>
              <a:t>Кириш</a:t>
            </a: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10</a:t>
            </a:fld>
            <a:endParaRPr lang="ru-RU">
              <a:solidFill>
                <a:prstClr val="black">
                  <a:tint val="75000"/>
                </a:prstClr>
              </a:solidFill>
            </a:endParaRPr>
          </a:p>
        </p:txBody>
      </p:sp>
      <p:sp>
        <p:nvSpPr>
          <p:cNvPr id="4" name="Скругленная прямоугольная выноска 3"/>
          <p:cNvSpPr/>
          <p:nvPr/>
        </p:nvSpPr>
        <p:spPr>
          <a:xfrm>
            <a:off x="1907704" y="1700808"/>
            <a:ext cx="1152128" cy="432048"/>
          </a:xfrm>
          <a:prstGeom prst="wedgeRoundRectCallout">
            <a:avLst>
              <a:gd name="adj1" fmla="val 78844"/>
              <a:gd name="adj2" fmla="val 25126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409432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10" y="44624"/>
            <a:ext cx="8928992" cy="706090"/>
          </a:xfrm>
        </p:spPr>
        <p:txBody>
          <a:bodyPr>
            <a:noAutofit/>
          </a:bodyPr>
          <a:lstStyle/>
          <a:p>
            <a:r>
              <a:rPr lang="ru-RU" sz="2500" b="1" dirty="0" err="1" smtClean="0">
                <a:solidFill>
                  <a:schemeClr val="tx2">
                    <a:lumMod val="75000"/>
                  </a:schemeClr>
                </a:solidFill>
                <a:latin typeface="+mn-lt"/>
                <a:ea typeface="+mn-ea"/>
                <a:cs typeface="+mn-cs"/>
              </a:rPr>
              <a:t>Сайтнинг</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умумий</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кўриниши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электрон </a:t>
            </a:r>
            <a:r>
              <a:rPr lang="ru-RU" sz="2500" b="1" dirty="0" err="1" smtClean="0">
                <a:solidFill>
                  <a:schemeClr val="tx2">
                    <a:lumMod val="75000"/>
                  </a:schemeClr>
                </a:solidFill>
                <a:latin typeface="+mn-lt"/>
                <a:ea typeface="+mn-ea"/>
                <a:cs typeface="+mn-cs"/>
              </a:rPr>
              <a:t>журналлар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мақолалар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протоколларни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pic>
        <p:nvPicPr>
          <p:cNvPr id="4098" name="Picture 2"/>
          <p:cNvPicPr>
            <a:picLocks noChangeAspect="1" noChangeArrowheads="1"/>
          </p:cNvPicPr>
          <p:nvPr/>
        </p:nvPicPr>
        <p:blipFill>
          <a:blip r:embed="rId2" cstate="print"/>
          <a:srcRect r="6592"/>
          <a:stretch>
            <a:fillRect/>
          </a:stretch>
        </p:blipFill>
        <p:spPr bwMode="auto">
          <a:xfrm>
            <a:off x="179512" y="1052754"/>
            <a:ext cx="7128792" cy="1131167"/>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79512" y="2204868"/>
            <a:ext cx="7056784" cy="4477357"/>
          </a:xfrm>
          <a:prstGeom prst="rect">
            <a:avLst/>
          </a:prstGeom>
          <a:noFill/>
          <a:ln w="9525">
            <a:noFill/>
            <a:miter lim="800000"/>
            <a:headEnd/>
            <a:tailEnd/>
          </a:ln>
        </p:spPr>
      </p:pic>
      <p:sp>
        <p:nvSpPr>
          <p:cNvPr id="6" name="TextBox 5"/>
          <p:cNvSpPr txBox="1"/>
          <p:nvPr/>
        </p:nvSpPr>
        <p:spPr>
          <a:xfrm>
            <a:off x="7380312" y="837715"/>
            <a:ext cx="1763688" cy="6247864"/>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1-Қидирув </a:t>
            </a:r>
            <a:r>
              <a:rPr lang="ru-RU" dirty="0"/>
              <a:t>– </a:t>
            </a:r>
            <a:r>
              <a:rPr lang="ru-RU" dirty="0" smtClean="0"/>
              <a:t>калит </a:t>
            </a:r>
            <a:r>
              <a:rPr lang="ru-RU" dirty="0" err="1" smtClean="0"/>
              <a:t>сўзлар</a:t>
            </a:r>
            <a:r>
              <a:rPr lang="ru-RU" dirty="0" smtClean="0"/>
              <a:t> </a:t>
            </a:r>
            <a:r>
              <a:rPr lang="ru-RU" dirty="0" err="1" smtClean="0"/>
              <a:t>бўйича</a:t>
            </a:r>
            <a:endParaRPr lang="ru-RU" dirty="0"/>
          </a:p>
          <a:p>
            <a:endParaRPr lang="ru-RU" dirty="0"/>
          </a:p>
          <a:p>
            <a:r>
              <a:rPr lang="ru-RU" dirty="0" smtClean="0"/>
              <a:t>2-Қидирув </a:t>
            </a:r>
            <a:r>
              <a:rPr lang="ru-RU" dirty="0" smtClean="0"/>
              <a:t>–</a:t>
            </a:r>
            <a:r>
              <a:rPr lang="ru-RU" dirty="0" err="1" smtClean="0"/>
              <a:t>соҳа</a:t>
            </a:r>
            <a:r>
              <a:rPr lang="ru-RU" dirty="0" smtClean="0"/>
              <a:t> </a:t>
            </a:r>
            <a:r>
              <a:rPr lang="ru-RU" dirty="0" err="1" smtClean="0"/>
              <a:t>йўналишлари</a:t>
            </a:r>
            <a:r>
              <a:rPr lang="ru-RU" dirty="0" smtClean="0"/>
              <a:t> </a:t>
            </a:r>
            <a:r>
              <a:rPr lang="ru-RU" dirty="0" err="1" smtClean="0"/>
              <a:t>бўйича</a:t>
            </a:r>
            <a:endParaRPr lang="ru-RU" dirty="0"/>
          </a:p>
          <a:p>
            <a:endParaRPr lang="ru-RU" dirty="0"/>
          </a:p>
          <a:p>
            <a:r>
              <a:rPr lang="ru-RU" dirty="0" smtClean="0"/>
              <a:t>3-Қидирув </a:t>
            </a:r>
            <a:r>
              <a:rPr lang="ru-RU" dirty="0"/>
              <a:t>– </a:t>
            </a:r>
            <a:r>
              <a:rPr lang="ru-RU" dirty="0" err="1" smtClean="0"/>
              <a:t>тоифалар</a:t>
            </a:r>
            <a:r>
              <a:rPr lang="ru-RU" dirty="0" smtClean="0"/>
              <a:t> (категория) </a:t>
            </a:r>
            <a:r>
              <a:rPr lang="ru-RU" dirty="0" err="1" smtClean="0"/>
              <a:t>бўйича</a:t>
            </a:r>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7" name="Скругленный прямоугольник 6"/>
          <p:cNvSpPr/>
          <p:nvPr/>
        </p:nvSpPr>
        <p:spPr>
          <a:xfrm>
            <a:off x="107506" y="908720"/>
            <a:ext cx="7272808" cy="13681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prstClr val="black"/>
              </a:solidFill>
            </a:endParaRPr>
          </a:p>
        </p:txBody>
      </p:sp>
      <p:sp>
        <p:nvSpPr>
          <p:cNvPr id="8" name="Скругленный прямоугольник 7"/>
          <p:cNvSpPr/>
          <p:nvPr/>
        </p:nvSpPr>
        <p:spPr>
          <a:xfrm>
            <a:off x="144016" y="2348880"/>
            <a:ext cx="1979712" cy="43204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Скругленный прямоугольник 8"/>
          <p:cNvSpPr/>
          <p:nvPr/>
        </p:nvSpPr>
        <p:spPr>
          <a:xfrm>
            <a:off x="2339752" y="2348880"/>
            <a:ext cx="5040560" cy="43204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11</a:t>
            </a:fld>
            <a:endParaRPr lang="ru-RU">
              <a:solidFill>
                <a:prstClr val="black">
                  <a:tint val="75000"/>
                </a:prstClr>
              </a:solidFill>
            </a:endParaRPr>
          </a:p>
        </p:txBody>
      </p:sp>
      <p:sp>
        <p:nvSpPr>
          <p:cNvPr id="14" name="Скругленная прямоугольная выноска 13"/>
          <p:cNvSpPr/>
          <p:nvPr/>
        </p:nvSpPr>
        <p:spPr>
          <a:xfrm>
            <a:off x="2771800" y="1052736"/>
            <a:ext cx="1296144" cy="432048"/>
          </a:xfrm>
          <a:prstGeom prst="wedgeRoundRectCallout">
            <a:avLst>
              <a:gd name="adj1" fmla="val -135260"/>
              <a:gd name="adj2" fmla="val 9129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a:t>
            </a:r>
            <a:r>
              <a:rPr lang="en-US" dirty="0" smtClean="0">
                <a:solidFill>
                  <a:prstClr val="black"/>
                </a:solidFill>
              </a:rPr>
              <a:t>-</a:t>
            </a:r>
            <a:r>
              <a:rPr lang="uz-Cyrl-UZ" dirty="0">
                <a:solidFill>
                  <a:prstClr val="black"/>
                </a:solidFill>
              </a:rPr>
              <a:t>Қ</a:t>
            </a:r>
            <a:r>
              <a:rPr lang="uz-Cyrl-UZ" dirty="0" smtClean="0">
                <a:solidFill>
                  <a:prstClr val="black"/>
                </a:solidFill>
              </a:rPr>
              <a:t>идирув</a:t>
            </a:r>
            <a:endParaRPr lang="ru-RU" dirty="0">
              <a:solidFill>
                <a:prstClr val="black"/>
              </a:solidFill>
            </a:endParaRPr>
          </a:p>
        </p:txBody>
      </p:sp>
      <p:sp>
        <p:nvSpPr>
          <p:cNvPr id="17" name="Скругленная прямоугольная выноска 16"/>
          <p:cNvSpPr/>
          <p:nvPr/>
        </p:nvSpPr>
        <p:spPr>
          <a:xfrm>
            <a:off x="5076058" y="1052741"/>
            <a:ext cx="1296142" cy="720076"/>
          </a:xfrm>
          <a:prstGeom prst="wedgeRoundRectCallout">
            <a:avLst>
              <a:gd name="adj1" fmla="val -322256"/>
              <a:gd name="adj2" fmla="val 135835"/>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-Қидирув</a:t>
            </a:r>
            <a:endParaRPr lang="ru-RU" dirty="0">
              <a:solidFill>
                <a:prstClr val="black"/>
              </a:solidFill>
            </a:endParaRPr>
          </a:p>
        </p:txBody>
      </p:sp>
      <p:sp>
        <p:nvSpPr>
          <p:cNvPr id="20" name="Скругленная прямоугольная выноска 19"/>
          <p:cNvSpPr/>
          <p:nvPr/>
        </p:nvSpPr>
        <p:spPr>
          <a:xfrm>
            <a:off x="5652120" y="3284984"/>
            <a:ext cx="1440160" cy="432048"/>
          </a:xfrm>
          <a:prstGeom prst="wedgeRoundRectCallout">
            <a:avLst>
              <a:gd name="adj1" fmla="val -87575"/>
              <a:gd name="adj2" fmla="val -16078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-Қидирув</a:t>
            </a:r>
            <a:endParaRPr lang="ru-RU" dirty="0">
              <a:solidFill>
                <a:prstClr val="black"/>
              </a:solidFill>
            </a:endParaRPr>
          </a:p>
        </p:txBody>
      </p:sp>
    </p:spTree>
    <p:extLst>
      <p:ext uri="{BB962C8B-B14F-4D97-AF65-F5344CB8AC3E}">
        <p14:creationId xmlns:p14="http://schemas.microsoft.com/office/powerpoint/2010/main" val="84450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4" y="1037054"/>
            <a:ext cx="7056783" cy="556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44624"/>
            <a:ext cx="9144000" cy="792088"/>
          </a:xfrm>
        </p:spPr>
        <p:txBody>
          <a:bodyPr>
            <a:normAutofit/>
          </a:bodyPr>
          <a:lstStyle/>
          <a:p>
            <a:r>
              <a:rPr lang="ru-RU" sz="2500" b="1" dirty="0" smtClean="0">
                <a:solidFill>
                  <a:schemeClr val="tx2">
                    <a:lumMod val="75000"/>
                  </a:schemeClr>
                </a:solidFill>
                <a:latin typeface="+mn-lt"/>
                <a:ea typeface="+mn-ea"/>
                <a:cs typeface="+mn-cs"/>
              </a:rPr>
              <a:t>1-Қидирув: Калит (</a:t>
            </a:r>
            <a:r>
              <a:rPr lang="ru-RU" sz="2500" b="1" dirty="0" err="1" smtClean="0">
                <a:solidFill>
                  <a:schemeClr val="tx2">
                    <a:lumMod val="75000"/>
                  </a:schemeClr>
                </a:solidFill>
                <a:latin typeface="+mn-lt"/>
                <a:ea typeface="+mn-ea"/>
                <a:cs typeface="+mn-cs"/>
              </a:rPr>
              <a:t>таянч</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сўзлар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6" name="TextBox 5"/>
          <p:cNvSpPr txBox="1"/>
          <p:nvPr/>
        </p:nvSpPr>
        <p:spPr>
          <a:xfrm>
            <a:off x="7308310" y="1037052"/>
            <a:ext cx="1691680" cy="5324535"/>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1-босқич </a:t>
            </a:r>
            <a:r>
              <a:rPr lang="ru-RU" dirty="0"/>
              <a:t>– </a:t>
            </a:r>
            <a:r>
              <a:rPr lang="ru-RU" dirty="0" smtClean="0"/>
              <a:t>Калит </a:t>
            </a:r>
            <a:r>
              <a:rPr lang="ru-RU" dirty="0" err="1" smtClean="0"/>
              <a:t>сўзини</a:t>
            </a:r>
            <a:r>
              <a:rPr lang="ru-RU" dirty="0" smtClean="0"/>
              <a:t> </a:t>
            </a:r>
            <a:r>
              <a:rPr lang="ru-RU" dirty="0" err="1" smtClean="0"/>
              <a:t>киритиш</a:t>
            </a:r>
            <a:r>
              <a:rPr lang="ru-RU" dirty="0" smtClean="0"/>
              <a:t>. </a:t>
            </a:r>
            <a:r>
              <a:rPr lang="ru-RU" dirty="0" err="1" smtClean="0"/>
              <a:t>Масалан</a:t>
            </a:r>
            <a:r>
              <a:rPr lang="ru-RU" dirty="0"/>
              <a:t>,</a:t>
            </a:r>
            <a:r>
              <a:rPr lang="ru-RU" dirty="0" smtClean="0"/>
              <a:t> «генетика»</a:t>
            </a: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12</a:t>
            </a:fld>
            <a:endParaRPr lang="ru-RU" dirty="0">
              <a:solidFill>
                <a:prstClr val="black">
                  <a:tint val="75000"/>
                </a:prstClr>
              </a:solidFill>
            </a:endParaRPr>
          </a:p>
        </p:txBody>
      </p:sp>
      <p:sp>
        <p:nvSpPr>
          <p:cNvPr id="8" name="Скругленная прямоугольная выноска 7"/>
          <p:cNvSpPr/>
          <p:nvPr/>
        </p:nvSpPr>
        <p:spPr>
          <a:xfrm>
            <a:off x="2411762" y="821024"/>
            <a:ext cx="1152128" cy="432048"/>
          </a:xfrm>
          <a:prstGeom prst="wedgeRoundRectCallout">
            <a:avLst>
              <a:gd name="adj1" fmla="val -185974"/>
              <a:gd name="adj2" fmla="val 10844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4389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192172"/>
            <a:ext cx="194648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teraktive Schaltfläche: Anpassen 6">
            <a:hlinkClick r:id="rId4" action="ppaction://hlinksldjump" highlightClick="1"/>
          </p:cNvPr>
          <p:cNvSpPr/>
          <p:nvPr/>
        </p:nvSpPr>
        <p:spPr bwMode="auto">
          <a:xfrm>
            <a:off x="7524328" y="116632"/>
            <a:ext cx="1440160" cy="432048"/>
          </a:xfrm>
          <a:prstGeom prst="actionButtonBlank">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sp>
        <p:nvSpPr>
          <p:cNvPr id="8" name="Title 1"/>
          <p:cNvSpPr txBox="1">
            <a:spLocks/>
          </p:cNvSpPr>
          <p:nvPr/>
        </p:nvSpPr>
        <p:spPr bwMode="auto">
          <a:xfrm>
            <a:off x="245151" y="176261"/>
            <a:ext cx="5925744" cy="37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lvl1pPr algn="ctr" defTabSz="914400" rtl="0" eaLnBrk="1" latinLnBrk="0" hangingPunct="1">
              <a:spcBef>
                <a:spcPct val="0"/>
              </a:spcBef>
              <a:buNone/>
              <a:defRPr sz="2200" kern="1200">
                <a:solidFill>
                  <a:schemeClr val="tx1"/>
                </a:solidFill>
                <a:latin typeface="+mj-lt"/>
                <a:ea typeface="+mj-ea"/>
                <a:cs typeface="+mj-cs"/>
              </a:defRPr>
            </a:lvl1pPr>
          </a:lstStyle>
          <a:p>
            <a:pPr algn="l"/>
            <a:r>
              <a:rPr lang="ru-RU" sz="2500" b="1" dirty="0" err="1" smtClean="0">
                <a:solidFill>
                  <a:schemeClr val="tx2">
                    <a:lumMod val="75000"/>
                  </a:schemeClr>
                </a:solidFill>
                <a:latin typeface="+mn-lt"/>
                <a:ea typeface="+mn-ea"/>
                <a:cs typeface="+mn-cs"/>
              </a:rPr>
              <a:t>Қидирув</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натижалари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фильтрлар</a:t>
            </a:r>
            <a:endParaRPr lang="en-US" sz="2500" b="1" dirty="0">
              <a:solidFill>
                <a:schemeClr val="tx2">
                  <a:lumMod val="75000"/>
                </a:schemeClr>
              </a:solidFill>
              <a:latin typeface="+mn-lt"/>
              <a:ea typeface="+mn-ea"/>
              <a:cs typeface="+mn-cs"/>
            </a:endParaRP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7413" b="5978"/>
          <a:stretch/>
        </p:blipFill>
        <p:spPr bwMode="auto">
          <a:xfrm>
            <a:off x="380998" y="818812"/>
            <a:ext cx="5925605" cy="4821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19317" y="919556"/>
            <a:ext cx="442750" cy="369332"/>
          </a:xfrm>
          <a:prstGeom prst="rect">
            <a:avLst/>
          </a:prstGeom>
          <a:noFill/>
        </p:spPr>
        <p:txBody>
          <a:bodyPr wrap="none" rtlCol="0">
            <a:spAutoFit/>
          </a:bodyPr>
          <a:lstStyle/>
          <a:p>
            <a:r>
              <a:rPr lang="ru-RU" b="1" dirty="0" smtClean="0">
                <a:solidFill>
                  <a:srgbClr val="C00000"/>
                </a:solidFill>
              </a:rPr>
              <a:t>(1)</a:t>
            </a:r>
            <a:endParaRPr lang="ru-RU" b="1" dirty="0">
              <a:solidFill>
                <a:srgbClr val="C00000"/>
              </a:solidFill>
            </a:endParaRPr>
          </a:p>
        </p:txBody>
      </p:sp>
      <p:sp>
        <p:nvSpPr>
          <p:cNvPr id="10" name="Прямоугольник 9"/>
          <p:cNvSpPr/>
          <p:nvPr/>
        </p:nvSpPr>
        <p:spPr>
          <a:xfrm>
            <a:off x="4572000" y="1556164"/>
            <a:ext cx="445956" cy="369332"/>
          </a:xfrm>
          <a:prstGeom prst="rect">
            <a:avLst/>
          </a:prstGeom>
        </p:spPr>
        <p:txBody>
          <a:bodyPr wrap="none">
            <a:spAutoFit/>
          </a:bodyPr>
          <a:lstStyle/>
          <a:p>
            <a:r>
              <a:rPr lang="ru-RU" b="1" dirty="0" smtClean="0">
                <a:solidFill>
                  <a:srgbClr val="C00000"/>
                </a:solidFill>
              </a:rPr>
              <a:t>(2)</a:t>
            </a:r>
            <a:endParaRPr lang="ru-RU" b="1" dirty="0">
              <a:solidFill>
                <a:srgbClr val="C00000"/>
              </a:solidFill>
            </a:endParaRPr>
          </a:p>
        </p:txBody>
      </p:sp>
      <p:sp>
        <p:nvSpPr>
          <p:cNvPr id="13" name="Прямоугольник 12"/>
          <p:cNvSpPr/>
          <p:nvPr/>
        </p:nvSpPr>
        <p:spPr>
          <a:xfrm>
            <a:off x="1477411" y="2110162"/>
            <a:ext cx="445956" cy="369332"/>
          </a:xfrm>
          <a:prstGeom prst="rect">
            <a:avLst/>
          </a:prstGeom>
        </p:spPr>
        <p:txBody>
          <a:bodyPr wrap="none">
            <a:spAutoFit/>
          </a:bodyPr>
          <a:lstStyle/>
          <a:p>
            <a:r>
              <a:rPr lang="ru-RU" b="1" dirty="0" smtClean="0">
                <a:solidFill>
                  <a:srgbClr val="C00000"/>
                </a:solidFill>
              </a:rPr>
              <a:t>(5)</a:t>
            </a:r>
            <a:endParaRPr lang="ru-RU" b="1" dirty="0">
              <a:solidFill>
                <a:srgbClr val="C00000"/>
              </a:solidFill>
            </a:endParaRPr>
          </a:p>
        </p:txBody>
      </p:sp>
      <p:sp>
        <p:nvSpPr>
          <p:cNvPr id="14" name="Прямоугольник 13"/>
          <p:cNvSpPr/>
          <p:nvPr/>
        </p:nvSpPr>
        <p:spPr>
          <a:xfrm>
            <a:off x="328599" y="1371498"/>
            <a:ext cx="445956" cy="369332"/>
          </a:xfrm>
          <a:prstGeom prst="rect">
            <a:avLst/>
          </a:prstGeom>
        </p:spPr>
        <p:txBody>
          <a:bodyPr wrap="none">
            <a:spAutoFit/>
          </a:bodyPr>
          <a:lstStyle/>
          <a:p>
            <a:r>
              <a:rPr lang="ru-RU" b="1" dirty="0" smtClean="0">
                <a:solidFill>
                  <a:srgbClr val="C00000"/>
                </a:solidFill>
              </a:rPr>
              <a:t>(4)</a:t>
            </a:r>
            <a:endParaRPr lang="ru-RU" b="1" dirty="0">
              <a:solidFill>
                <a:srgbClr val="C00000"/>
              </a:solidFill>
            </a:endParaRPr>
          </a:p>
        </p:txBody>
      </p:sp>
      <p:sp>
        <p:nvSpPr>
          <p:cNvPr id="15" name="Прямоугольник 14"/>
          <p:cNvSpPr/>
          <p:nvPr/>
        </p:nvSpPr>
        <p:spPr>
          <a:xfrm>
            <a:off x="3733800" y="1556164"/>
            <a:ext cx="445956" cy="369332"/>
          </a:xfrm>
          <a:prstGeom prst="rect">
            <a:avLst/>
          </a:prstGeom>
        </p:spPr>
        <p:txBody>
          <a:bodyPr wrap="none">
            <a:spAutoFit/>
          </a:bodyPr>
          <a:lstStyle/>
          <a:p>
            <a:r>
              <a:rPr lang="ru-RU" b="1" dirty="0" smtClean="0">
                <a:solidFill>
                  <a:srgbClr val="C00000"/>
                </a:solidFill>
              </a:rPr>
              <a:t>(3)</a:t>
            </a:r>
            <a:endParaRPr lang="ru-RU" b="1" dirty="0">
              <a:solidFill>
                <a:srgbClr val="C00000"/>
              </a:solidFill>
            </a:endParaRPr>
          </a:p>
        </p:txBody>
      </p:sp>
      <p:sp>
        <p:nvSpPr>
          <p:cNvPr id="17" name="Прямоугольник 16"/>
          <p:cNvSpPr/>
          <p:nvPr/>
        </p:nvSpPr>
        <p:spPr>
          <a:xfrm>
            <a:off x="1507633" y="4528066"/>
            <a:ext cx="445956" cy="369332"/>
          </a:xfrm>
          <a:prstGeom prst="rect">
            <a:avLst/>
          </a:prstGeom>
        </p:spPr>
        <p:txBody>
          <a:bodyPr wrap="none">
            <a:spAutoFit/>
          </a:bodyPr>
          <a:lstStyle/>
          <a:p>
            <a:r>
              <a:rPr lang="ru-RU" b="1" dirty="0" smtClean="0">
                <a:solidFill>
                  <a:srgbClr val="C00000"/>
                </a:solidFill>
              </a:rPr>
              <a:t>(6)</a:t>
            </a:r>
            <a:endParaRPr lang="ru-RU" b="1" dirty="0">
              <a:solidFill>
                <a:srgbClr val="C00000"/>
              </a:solidFill>
            </a:endParaRPr>
          </a:p>
        </p:txBody>
      </p:sp>
      <p:sp>
        <p:nvSpPr>
          <p:cNvPr id="2" name="TextBox 1"/>
          <p:cNvSpPr txBox="1"/>
          <p:nvPr/>
        </p:nvSpPr>
        <p:spPr>
          <a:xfrm>
            <a:off x="6308599" y="1104222"/>
            <a:ext cx="2889894" cy="4247317"/>
          </a:xfrm>
          <a:prstGeom prst="rect">
            <a:avLst/>
          </a:prstGeom>
          <a:noFill/>
        </p:spPr>
        <p:txBody>
          <a:bodyPr wrap="square" rtlCol="0">
            <a:spAutoFit/>
          </a:bodyPr>
          <a:lstStyle/>
          <a:p>
            <a:pPr marL="342900" indent="-342900">
              <a:buFont typeface="+mj-lt"/>
              <a:buAutoNum type="arabicParenR"/>
            </a:pPr>
            <a:r>
              <a:rPr lang="ru-RU" b="1" dirty="0" err="1" smtClean="0">
                <a:solidFill>
                  <a:schemeClr val="accent1">
                    <a:lumMod val="50000"/>
                  </a:schemeClr>
                </a:solidFill>
              </a:rPr>
              <a:t>Қидирув</a:t>
            </a:r>
            <a:r>
              <a:rPr lang="ru-RU" b="1" dirty="0" smtClean="0">
                <a:solidFill>
                  <a:schemeClr val="accent1">
                    <a:lumMod val="50000"/>
                  </a:schemeClr>
                </a:solidFill>
              </a:rPr>
              <a:t> </a:t>
            </a:r>
            <a:r>
              <a:rPr lang="ru-RU" b="1" dirty="0" err="1" smtClean="0">
                <a:solidFill>
                  <a:schemeClr val="accent1">
                    <a:lumMod val="50000"/>
                  </a:schemeClr>
                </a:solidFill>
              </a:rPr>
              <a:t>сўрови</a:t>
            </a:r>
            <a:r>
              <a:rPr lang="ru-RU" b="1" dirty="0" smtClean="0">
                <a:solidFill>
                  <a:schemeClr val="accent1">
                    <a:lumMod val="50000"/>
                  </a:schemeClr>
                </a:solidFill>
              </a:rPr>
              <a:t> </a:t>
            </a:r>
            <a:r>
              <a:rPr lang="ru-RU" b="1" dirty="0" err="1" smtClean="0">
                <a:solidFill>
                  <a:schemeClr val="accent1">
                    <a:lumMod val="50000"/>
                  </a:schemeClr>
                </a:solidFill>
              </a:rPr>
              <a:t>бўйича</a:t>
            </a:r>
            <a:r>
              <a:rPr lang="ru-RU" b="1" dirty="0" smtClean="0">
                <a:solidFill>
                  <a:schemeClr val="accent1">
                    <a:lumMod val="50000"/>
                  </a:schemeClr>
                </a:solidFill>
              </a:rPr>
              <a:t> </a:t>
            </a:r>
            <a:r>
              <a:rPr lang="ru-RU" b="1" dirty="0" err="1" smtClean="0">
                <a:solidFill>
                  <a:schemeClr val="accent1">
                    <a:lumMod val="50000"/>
                  </a:schemeClr>
                </a:solidFill>
              </a:rPr>
              <a:t>натижаларнинг</a:t>
            </a:r>
            <a:r>
              <a:rPr lang="ru-RU" b="1" dirty="0" smtClean="0">
                <a:solidFill>
                  <a:schemeClr val="accent1">
                    <a:lumMod val="50000"/>
                  </a:schemeClr>
                </a:solidFill>
              </a:rPr>
              <a:t> </a:t>
            </a:r>
            <a:r>
              <a:rPr lang="ru-RU" b="1" dirty="0" err="1" smtClean="0">
                <a:solidFill>
                  <a:schemeClr val="accent1">
                    <a:lumMod val="50000"/>
                  </a:schemeClr>
                </a:solidFill>
              </a:rPr>
              <a:t>умумий</a:t>
            </a:r>
            <a:r>
              <a:rPr lang="ru-RU" b="1" dirty="0" smtClean="0">
                <a:solidFill>
                  <a:schemeClr val="accent1">
                    <a:lumMod val="50000"/>
                  </a:schemeClr>
                </a:solidFill>
              </a:rPr>
              <a:t> сони </a:t>
            </a:r>
          </a:p>
          <a:p>
            <a:pPr marL="342900" indent="-342900">
              <a:buFont typeface="+mj-lt"/>
              <a:buAutoNum type="arabicParenR"/>
            </a:pPr>
            <a:r>
              <a:rPr lang="ru-RU" b="1" dirty="0" err="1" smtClean="0">
                <a:solidFill>
                  <a:schemeClr val="accent1">
                    <a:lumMod val="50000"/>
                  </a:schemeClr>
                </a:solidFill>
              </a:rPr>
              <a:t>Нашр</a:t>
            </a:r>
            <a:r>
              <a:rPr lang="ru-RU" b="1" dirty="0" smtClean="0">
                <a:solidFill>
                  <a:schemeClr val="accent1">
                    <a:lumMod val="50000"/>
                  </a:schemeClr>
                </a:solidFill>
              </a:rPr>
              <a:t> </a:t>
            </a:r>
            <a:r>
              <a:rPr lang="ru-RU" b="1" dirty="0" err="1" smtClean="0">
                <a:solidFill>
                  <a:schemeClr val="accent1">
                    <a:lumMod val="50000"/>
                  </a:schemeClr>
                </a:solidFill>
              </a:rPr>
              <a:t>йилини</a:t>
            </a:r>
            <a:r>
              <a:rPr lang="ru-RU" b="1" dirty="0" smtClean="0">
                <a:solidFill>
                  <a:schemeClr val="accent1">
                    <a:lumMod val="50000"/>
                  </a:schemeClr>
                </a:solidFill>
              </a:rPr>
              <a:t> </a:t>
            </a:r>
            <a:r>
              <a:rPr lang="ru-RU" b="1" dirty="0" err="1" smtClean="0">
                <a:solidFill>
                  <a:schemeClr val="accent1">
                    <a:lumMod val="50000"/>
                  </a:schemeClr>
                </a:solidFill>
              </a:rPr>
              <a:t>белгилаш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Нашр</a:t>
            </a:r>
            <a:r>
              <a:rPr lang="ru-RU" b="1" dirty="0" smtClean="0">
                <a:solidFill>
                  <a:schemeClr val="accent1">
                    <a:lumMod val="50000"/>
                  </a:schemeClr>
                </a:solidFill>
              </a:rPr>
              <a:t> </a:t>
            </a:r>
            <a:r>
              <a:rPr lang="ru-RU" b="1" dirty="0" err="1" smtClean="0">
                <a:solidFill>
                  <a:schemeClr val="accent1">
                    <a:lumMod val="50000"/>
                  </a:schemeClr>
                </a:solidFill>
              </a:rPr>
              <a:t>даври</a:t>
            </a:r>
            <a:r>
              <a:rPr lang="ru-RU" b="1" dirty="0" smtClean="0">
                <a:solidFill>
                  <a:schemeClr val="accent1">
                    <a:lumMod val="50000"/>
                  </a:schemeClr>
                </a:solidFill>
              </a:rPr>
              <a:t> </a:t>
            </a:r>
            <a:r>
              <a:rPr lang="ru-RU" b="1" dirty="0" err="1" smtClean="0">
                <a:solidFill>
                  <a:schemeClr val="accent1">
                    <a:lumMod val="50000"/>
                  </a:schemeClr>
                </a:solidFill>
              </a:rPr>
              <a:t>ёки</a:t>
            </a:r>
            <a:r>
              <a:rPr lang="ru-RU" b="1" dirty="0" smtClean="0">
                <a:solidFill>
                  <a:schemeClr val="accent1">
                    <a:lumMod val="50000"/>
                  </a:schemeClr>
                </a:solidFill>
              </a:rPr>
              <a:t> </a:t>
            </a:r>
            <a:r>
              <a:rPr lang="ru-RU" b="1" dirty="0" err="1" smtClean="0">
                <a:solidFill>
                  <a:schemeClr val="accent1">
                    <a:lumMod val="50000"/>
                  </a:schemeClr>
                </a:solidFill>
              </a:rPr>
              <a:t>аҳамияти</a:t>
            </a:r>
            <a:r>
              <a:rPr lang="ru-RU" b="1" dirty="0" smtClean="0">
                <a:solidFill>
                  <a:schemeClr val="accent1">
                    <a:lumMod val="50000"/>
                  </a:schemeClr>
                </a:solidFill>
              </a:rPr>
              <a:t> </a:t>
            </a:r>
            <a:r>
              <a:rPr lang="ru-RU" b="1" dirty="0" err="1" smtClean="0">
                <a:solidFill>
                  <a:schemeClr val="accent1">
                    <a:lumMod val="50000"/>
                  </a:schemeClr>
                </a:solidFill>
              </a:rPr>
              <a:t>бўйича</a:t>
            </a:r>
            <a:r>
              <a:rPr lang="ru-RU" b="1" dirty="0" smtClean="0">
                <a:solidFill>
                  <a:schemeClr val="accent1">
                    <a:lumMod val="50000"/>
                  </a:schemeClr>
                </a:solidFill>
              </a:rPr>
              <a:t> </a:t>
            </a:r>
            <a:r>
              <a:rPr lang="ru-RU" b="1" dirty="0" err="1" smtClean="0">
                <a:solidFill>
                  <a:schemeClr val="accent1">
                    <a:lumMod val="50000"/>
                  </a:schemeClr>
                </a:solidFill>
              </a:rPr>
              <a:t>саралаш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Фақат</a:t>
            </a:r>
            <a:r>
              <a:rPr lang="ru-RU" b="1" dirty="0" smtClean="0">
                <a:solidFill>
                  <a:schemeClr val="accent1">
                    <a:lumMod val="50000"/>
                  </a:schemeClr>
                </a:solidFill>
              </a:rPr>
              <a:t> </a:t>
            </a:r>
            <a:r>
              <a:rPr lang="ru-RU" b="1" dirty="0" err="1" smtClean="0">
                <a:solidFill>
                  <a:schemeClr val="accent1">
                    <a:lumMod val="50000"/>
                  </a:schemeClr>
                </a:solidFill>
              </a:rPr>
              <a:t>мавжуд</a:t>
            </a:r>
            <a:r>
              <a:rPr lang="ru-RU" b="1" dirty="0" smtClean="0">
                <a:solidFill>
                  <a:schemeClr val="accent1">
                    <a:lumMod val="50000"/>
                  </a:schemeClr>
                </a:solidFill>
              </a:rPr>
              <a:t> </a:t>
            </a:r>
            <a:r>
              <a:rPr lang="ru-RU" b="1" dirty="0" err="1" smtClean="0">
                <a:solidFill>
                  <a:schemeClr val="accent1">
                    <a:lumMod val="50000"/>
                  </a:schemeClr>
                </a:solidFill>
              </a:rPr>
              <a:t>ёки</a:t>
            </a:r>
            <a:r>
              <a:rPr lang="ru-RU" b="1" dirty="0" smtClean="0">
                <a:solidFill>
                  <a:schemeClr val="accent1">
                    <a:lumMod val="50000"/>
                  </a:schemeClr>
                </a:solidFill>
              </a:rPr>
              <a:t> </a:t>
            </a:r>
            <a:r>
              <a:rPr lang="ru-RU" b="1" dirty="0" err="1" smtClean="0">
                <a:solidFill>
                  <a:schemeClr val="accent1">
                    <a:lumMod val="50000"/>
                  </a:schemeClr>
                </a:solidFill>
              </a:rPr>
              <a:t>тўлиқ</a:t>
            </a:r>
            <a:r>
              <a:rPr lang="ru-RU" b="1" dirty="0" smtClean="0">
                <a:solidFill>
                  <a:schemeClr val="accent1">
                    <a:lumMod val="50000"/>
                  </a:schemeClr>
                </a:solidFill>
              </a:rPr>
              <a:t> </a:t>
            </a:r>
            <a:r>
              <a:rPr lang="ru-RU" b="1" dirty="0" err="1" smtClean="0">
                <a:solidFill>
                  <a:schemeClr val="accent1">
                    <a:lumMod val="50000"/>
                  </a:schemeClr>
                </a:solidFill>
              </a:rPr>
              <a:t>таркибни</a:t>
            </a:r>
            <a:r>
              <a:rPr lang="ru-RU" b="1" dirty="0" smtClean="0">
                <a:solidFill>
                  <a:schemeClr val="accent1">
                    <a:lumMod val="50000"/>
                  </a:schemeClr>
                </a:solidFill>
              </a:rPr>
              <a:t> (</a:t>
            </a:r>
            <a:r>
              <a:rPr lang="ru-RU" b="1" dirty="0" err="1" smtClean="0">
                <a:solidFill>
                  <a:schemeClr val="accent1">
                    <a:lumMod val="50000"/>
                  </a:schemeClr>
                </a:solidFill>
              </a:rPr>
              <a:t>барчасини</a:t>
            </a:r>
            <a:r>
              <a:rPr lang="ru-RU" b="1" dirty="0" smtClean="0">
                <a:solidFill>
                  <a:schemeClr val="accent1">
                    <a:lumMod val="50000"/>
                  </a:schemeClr>
                </a:solidFill>
              </a:rPr>
              <a:t>) </a:t>
            </a:r>
            <a:r>
              <a:rPr lang="ru-RU" b="1" dirty="0" err="1" smtClean="0">
                <a:solidFill>
                  <a:schemeClr val="accent1">
                    <a:lumMod val="50000"/>
                  </a:schemeClr>
                </a:solidFill>
              </a:rPr>
              <a:t>кўрсатиш</a:t>
            </a:r>
            <a:endParaRPr lang="ru-RU" b="1" dirty="0" smtClean="0">
              <a:solidFill>
                <a:schemeClr val="accent1">
                  <a:lumMod val="50000"/>
                </a:schemeClr>
              </a:solidFill>
            </a:endParaRPr>
          </a:p>
          <a:p>
            <a:pPr marL="342900" indent="-342900">
              <a:buAutoNum type="arabicParenR"/>
            </a:pPr>
            <a:r>
              <a:rPr lang="ru-RU" b="1" dirty="0" smtClean="0">
                <a:solidFill>
                  <a:schemeClr val="accent1">
                    <a:lumMod val="50000"/>
                  </a:schemeClr>
                </a:solidFill>
              </a:rPr>
              <a:t>Контент </a:t>
            </a:r>
            <a:r>
              <a:rPr lang="ru-RU" b="1" dirty="0" err="1" smtClean="0">
                <a:solidFill>
                  <a:schemeClr val="accent1">
                    <a:lumMod val="50000"/>
                  </a:schemeClr>
                </a:solidFill>
              </a:rPr>
              <a:t>турини</a:t>
            </a:r>
            <a:r>
              <a:rPr lang="ru-RU" b="1" dirty="0" smtClean="0">
                <a:solidFill>
                  <a:schemeClr val="accent1">
                    <a:lumMod val="50000"/>
                  </a:schemeClr>
                </a:solidFill>
              </a:rPr>
              <a:t> </a:t>
            </a:r>
            <a:r>
              <a:rPr lang="ru-RU" b="1" dirty="0" err="1" smtClean="0">
                <a:solidFill>
                  <a:schemeClr val="accent1">
                    <a:lumMod val="50000"/>
                  </a:schemeClr>
                </a:solidFill>
              </a:rPr>
              <a:t>танлаш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Соҳа</a:t>
            </a:r>
            <a:r>
              <a:rPr lang="ru-RU" b="1" dirty="0" smtClean="0">
                <a:solidFill>
                  <a:schemeClr val="accent1">
                    <a:lumMod val="50000"/>
                  </a:schemeClr>
                </a:solidFill>
              </a:rPr>
              <a:t> </a:t>
            </a:r>
            <a:r>
              <a:rPr lang="ru-RU" b="1" dirty="0" err="1" smtClean="0">
                <a:solidFill>
                  <a:schemeClr val="accent1">
                    <a:lumMod val="50000"/>
                  </a:schemeClr>
                </a:solidFill>
              </a:rPr>
              <a:t>йўналишини</a:t>
            </a:r>
            <a:r>
              <a:rPr lang="ru-RU" b="1" dirty="0" smtClean="0">
                <a:solidFill>
                  <a:schemeClr val="accent1">
                    <a:lumMod val="50000"/>
                  </a:schemeClr>
                </a:solidFill>
              </a:rPr>
              <a:t> </a:t>
            </a:r>
            <a:r>
              <a:rPr lang="ru-RU" b="1" dirty="0" err="1" smtClean="0">
                <a:solidFill>
                  <a:schemeClr val="accent1">
                    <a:lumMod val="50000"/>
                  </a:schemeClr>
                </a:solidFill>
              </a:rPr>
              <a:t>белгилаш</a:t>
            </a:r>
            <a:r>
              <a:rPr lang="ru-RU" b="1" dirty="0" smtClean="0">
                <a:solidFill>
                  <a:schemeClr val="accent1">
                    <a:lumMod val="50000"/>
                  </a:schemeClr>
                </a:solidFill>
              </a:rPr>
              <a:t> </a:t>
            </a:r>
          </a:p>
          <a:p>
            <a:pPr marL="342900" indent="-342900">
              <a:buAutoNum type="arabicParenR"/>
            </a:pPr>
            <a:r>
              <a:rPr lang="ru-RU" b="1" dirty="0" err="1" smtClean="0">
                <a:solidFill>
                  <a:schemeClr val="accent1">
                    <a:lumMod val="50000"/>
                  </a:schemeClr>
                </a:solidFill>
              </a:rPr>
              <a:t>Тилни</a:t>
            </a:r>
            <a:r>
              <a:rPr lang="ru-RU" b="1" dirty="0" smtClean="0">
                <a:solidFill>
                  <a:schemeClr val="accent1">
                    <a:lumMod val="50000"/>
                  </a:schemeClr>
                </a:solidFill>
              </a:rPr>
              <a:t> </a:t>
            </a:r>
            <a:r>
              <a:rPr lang="ru-RU" b="1" dirty="0" err="1" smtClean="0">
                <a:solidFill>
                  <a:schemeClr val="accent1">
                    <a:lumMod val="50000"/>
                  </a:schemeClr>
                </a:solidFill>
              </a:rPr>
              <a:t>танлаш</a:t>
            </a:r>
            <a:endParaRPr lang="ru-RU" b="1" dirty="0">
              <a:solidFill>
                <a:schemeClr val="accent1">
                  <a:lumMod val="50000"/>
                </a:schemeClr>
              </a:solidFill>
            </a:endParaRPr>
          </a:p>
        </p:txBody>
      </p:sp>
      <p:sp>
        <p:nvSpPr>
          <p:cNvPr id="16" name="Прямоугольник 15"/>
          <p:cNvSpPr/>
          <p:nvPr/>
        </p:nvSpPr>
        <p:spPr>
          <a:xfrm>
            <a:off x="1507633" y="5633555"/>
            <a:ext cx="445956" cy="369332"/>
          </a:xfrm>
          <a:prstGeom prst="rect">
            <a:avLst/>
          </a:prstGeom>
        </p:spPr>
        <p:txBody>
          <a:bodyPr wrap="none">
            <a:spAutoFit/>
          </a:bodyPr>
          <a:lstStyle/>
          <a:p>
            <a:r>
              <a:rPr lang="ru-RU" b="1" dirty="0" smtClean="0">
                <a:solidFill>
                  <a:srgbClr val="C00000"/>
                </a:solidFill>
              </a:rPr>
              <a:t>(7)</a:t>
            </a:r>
            <a:endParaRPr lang="ru-RU" b="1" dirty="0">
              <a:solidFill>
                <a:srgbClr val="C00000"/>
              </a:solidFill>
            </a:endParaRPr>
          </a:p>
        </p:txBody>
      </p:sp>
      <p:sp>
        <p:nvSpPr>
          <p:cNvPr id="3" name="Овал 2"/>
          <p:cNvSpPr/>
          <p:nvPr/>
        </p:nvSpPr>
        <p:spPr>
          <a:xfrm>
            <a:off x="285890" y="2514600"/>
            <a:ext cx="1225342"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85890" y="3389171"/>
            <a:ext cx="1232260" cy="4114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328599" y="4070867"/>
            <a:ext cx="998765" cy="45719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8459612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96" y="4414931"/>
            <a:ext cx="7380312" cy="2326455"/>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20688"/>
            <a:ext cx="7380312" cy="3672408"/>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096" y="0"/>
            <a:ext cx="9018896" cy="678706"/>
          </a:xfrm>
        </p:spPr>
        <p:txBody>
          <a:bodyPr>
            <a:noAutofit/>
          </a:bodyPr>
          <a:lstStyle/>
          <a:p>
            <a:r>
              <a:rPr lang="ru-RU" sz="2500" b="1" dirty="0" smtClean="0">
                <a:solidFill>
                  <a:schemeClr val="tx2">
                    <a:lumMod val="75000"/>
                  </a:schemeClr>
                </a:solidFill>
                <a:latin typeface="+mn-lt"/>
                <a:ea typeface="+mn-ea"/>
                <a:cs typeface="+mn-cs"/>
              </a:rPr>
              <a:t>Калит (</a:t>
            </a:r>
            <a:r>
              <a:rPr lang="ru-RU" sz="2500" b="1" dirty="0" err="1" smtClean="0">
                <a:solidFill>
                  <a:schemeClr val="tx2">
                    <a:lumMod val="75000"/>
                  </a:schemeClr>
                </a:solidFill>
                <a:latin typeface="+mn-lt"/>
                <a:ea typeface="+mn-ea"/>
                <a:cs typeface="+mn-cs"/>
              </a:rPr>
              <a:t>таянч</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сўзлар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4" name="TextBox 3"/>
          <p:cNvSpPr txBox="1"/>
          <p:nvPr/>
        </p:nvSpPr>
        <p:spPr>
          <a:xfrm>
            <a:off x="7380312" y="620688"/>
            <a:ext cx="1691680" cy="6247864"/>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a:t>1 – </a:t>
            </a:r>
            <a:r>
              <a:rPr lang="ru-RU" dirty="0" smtClean="0"/>
              <a:t>«</a:t>
            </a:r>
            <a:r>
              <a:rPr lang="ru-RU" dirty="0"/>
              <a:t>журнал» </a:t>
            </a:r>
            <a:r>
              <a:rPr lang="ru-RU" dirty="0" err="1" smtClean="0"/>
              <a:t>тоифасини</a:t>
            </a:r>
            <a:r>
              <a:rPr lang="ru-RU" dirty="0" smtClean="0"/>
              <a:t> </a:t>
            </a:r>
            <a:r>
              <a:rPr lang="ru-RU" dirty="0" err="1" smtClean="0"/>
              <a:t>танлаш</a:t>
            </a:r>
            <a:endParaRPr lang="ru-RU" dirty="0"/>
          </a:p>
          <a:p>
            <a:endParaRPr lang="ru-RU" dirty="0"/>
          </a:p>
          <a:p>
            <a:r>
              <a:rPr lang="ru-RU" dirty="0"/>
              <a:t>2 – </a:t>
            </a:r>
            <a:r>
              <a:rPr lang="ru-RU" dirty="0" err="1" smtClean="0"/>
              <a:t>Нашр</a:t>
            </a:r>
            <a:r>
              <a:rPr lang="ru-RU" dirty="0" smtClean="0"/>
              <a:t> </a:t>
            </a:r>
            <a:r>
              <a:rPr lang="ru-RU" dirty="0" err="1" smtClean="0"/>
              <a:t>санасини</a:t>
            </a:r>
            <a:r>
              <a:rPr lang="ru-RU" dirty="0" smtClean="0"/>
              <a:t> </a:t>
            </a:r>
            <a:r>
              <a:rPr lang="ru-RU" dirty="0" err="1" smtClean="0"/>
              <a:t>белгилаш</a:t>
            </a:r>
            <a:r>
              <a:rPr lang="ru-RU" dirty="0" smtClean="0"/>
              <a:t> </a:t>
            </a:r>
            <a:endParaRPr lang="ru-RU" dirty="0"/>
          </a:p>
          <a:p>
            <a:endParaRPr lang="ru-RU" dirty="0"/>
          </a:p>
          <a:p>
            <a:r>
              <a:rPr lang="ru-RU" dirty="0"/>
              <a:t>3 – </a:t>
            </a:r>
            <a:r>
              <a:rPr lang="ru-RU" dirty="0" err="1" smtClean="0"/>
              <a:t>Журнални</a:t>
            </a:r>
            <a:r>
              <a:rPr lang="ru-RU" dirty="0" smtClean="0"/>
              <a:t> </a:t>
            </a:r>
            <a:r>
              <a:rPr lang="ru-RU" dirty="0" err="1" smtClean="0"/>
              <a:t>танлаш</a:t>
            </a:r>
            <a:endParaRPr lang="en-US" dirty="0" smtClean="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14</a:t>
            </a:fld>
            <a:endParaRPr lang="ru-RU">
              <a:solidFill>
                <a:prstClr val="black">
                  <a:tint val="75000"/>
                </a:prstClr>
              </a:solidFill>
            </a:endParaRPr>
          </a:p>
        </p:txBody>
      </p:sp>
      <p:sp>
        <p:nvSpPr>
          <p:cNvPr id="15" name="Скругленная прямоугольная выноска 14"/>
          <p:cNvSpPr/>
          <p:nvPr/>
        </p:nvSpPr>
        <p:spPr>
          <a:xfrm>
            <a:off x="5131683" y="3523526"/>
            <a:ext cx="1152128" cy="432048"/>
          </a:xfrm>
          <a:prstGeom prst="wedgeRoundRectCallout">
            <a:avLst>
              <a:gd name="adj1" fmla="val -83029"/>
              <a:gd name="adj2" fmla="val 23605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18" name="Скругленная прямоугольная выноска 17"/>
          <p:cNvSpPr/>
          <p:nvPr/>
        </p:nvSpPr>
        <p:spPr>
          <a:xfrm>
            <a:off x="1403654" y="1052736"/>
            <a:ext cx="1152128" cy="432048"/>
          </a:xfrm>
          <a:prstGeom prst="wedgeRoundRectCallout">
            <a:avLst>
              <a:gd name="adj1" fmla="val -125674"/>
              <a:gd name="adj2" fmla="val 39399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0076" y="5013176"/>
            <a:ext cx="54006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Скругленная прямоугольная выноска 20"/>
          <p:cNvSpPr/>
          <p:nvPr/>
        </p:nvSpPr>
        <p:spPr>
          <a:xfrm>
            <a:off x="5004050" y="5110114"/>
            <a:ext cx="1152128" cy="432048"/>
          </a:xfrm>
          <a:prstGeom prst="wedgeRoundRectCallout">
            <a:avLst>
              <a:gd name="adj1" fmla="val -129227"/>
              <a:gd name="adj2" fmla="val 844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Tree>
    <p:extLst>
      <p:ext uri="{BB962C8B-B14F-4D97-AF65-F5344CB8AC3E}">
        <p14:creationId xmlns:p14="http://schemas.microsoft.com/office/powerpoint/2010/main" val="4093524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6" y="692696"/>
            <a:ext cx="6573096" cy="60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7136" y="60468"/>
            <a:ext cx="8229600" cy="490066"/>
          </a:xfrm>
        </p:spPr>
        <p:txBody>
          <a:bodyPr>
            <a:noAutofit/>
          </a:bodyPr>
          <a:lstStyle/>
          <a:p>
            <a:r>
              <a:rPr lang="ru-RU" sz="2500" b="1" dirty="0" err="1" smtClean="0">
                <a:solidFill>
                  <a:schemeClr val="tx2">
                    <a:lumMod val="75000"/>
                  </a:schemeClr>
                </a:solidFill>
                <a:latin typeface="+mn-lt"/>
                <a:ea typeface="+mn-ea"/>
                <a:cs typeface="+mn-cs"/>
              </a:rPr>
              <a:t>Журнални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endParaRPr lang="ru-RU" sz="2500" b="1" dirty="0">
              <a:solidFill>
                <a:schemeClr val="tx2">
                  <a:lumMod val="75000"/>
                </a:schemeClr>
              </a:solidFill>
              <a:latin typeface="+mn-lt"/>
              <a:ea typeface="+mn-ea"/>
              <a:cs typeface="+mn-cs"/>
            </a:endParaRPr>
          </a:p>
        </p:txBody>
      </p:sp>
      <p:sp>
        <p:nvSpPr>
          <p:cNvPr id="10" name="TextBox 9"/>
          <p:cNvSpPr txBox="1"/>
          <p:nvPr/>
        </p:nvSpPr>
        <p:spPr>
          <a:xfrm>
            <a:off x="6720780" y="305017"/>
            <a:ext cx="2160240" cy="6401753"/>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 </a:t>
            </a:r>
            <a:r>
              <a:rPr lang="ru-RU" sz="2000" b="1" dirty="0" smtClean="0">
                <a:solidFill>
                  <a:schemeClr val="tx2">
                    <a:lumMod val="75000"/>
                  </a:schemeClr>
                </a:solidFill>
              </a:rPr>
              <a:t>Журнал сони </a:t>
            </a:r>
            <a:r>
              <a:rPr lang="ru-RU" sz="2000" b="1" dirty="0" err="1" smtClean="0">
                <a:solidFill>
                  <a:schemeClr val="tx2">
                    <a:lumMod val="75000"/>
                  </a:schemeClr>
                </a:solidFill>
              </a:rPr>
              <a:t>бўйича</a:t>
            </a:r>
            <a:r>
              <a:rPr lang="ru-RU" sz="2000" b="1" dirty="0" smtClean="0">
                <a:solidFill>
                  <a:schemeClr val="tx2">
                    <a:lumMod val="75000"/>
                  </a:schemeClr>
                </a:solidFill>
              </a:rPr>
              <a:t> </a:t>
            </a:r>
            <a:r>
              <a:rPr lang="ru-RU" sz="2000" b="1" dirty="0" err="1" smtClean="0">
                <a:solidFill>
                  <a:schemeClr val="tx2">
                    <a:lumMod val="75000"/>
                  </a:schemeClr>
                </a:solidFill>
              </a:rPr>
              <a:t>қидириш</a:t>
            </a:r>
            <a:endParaRPr lang="ru-RU" sz="2000" b="1" dirty="0">
              <a:solidFill>
                <a:schemeClr val="tx2">
                  <a:lumMod val="75000"/>
                </a:schemeClr>
              </a:solidFill>
            </a:endParaRPr>
          </a:p>
          <a:p>
            <a:endParaRPr lang="ru-RU" sz="1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Сўнгги</a:t>
            </a:r>
            <a:r>
              <a:rPr lang="ru-RU" sz="2000" b="1" dirty="0" smtClean="0">
                <a:solidFill>
                  <a:schemeClr val="tx2">
                    <a:lumMod val="75000"/>
                  </a:schemeClr>
                </a:solidFill>
              </a:rPr>
              <a:t> </a:t>
            </a:r>
            <a:r>
              <a:rPr lang="ru-RU" sz="2000" b="1" dirty="0" err="1" smtClean="0">
                <a:solidFill>
                  <a:schemeClr val="tx2">
                    <a:lumMod val="75000"/>
                  </a:schemeClr>
                </a:solidFill>
              </a:rPr>
              <a:t>мақолалар</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Мазмунини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rgbClr val="C00000"/>
                </a:solidFill>
              </a:rPr>
              <a:t>4 –  </a:t>
            </a:r>
            <a:r>
              <a:rPr lang="ru-RU" sz="2000" b="1" dirty="0" smtClean="0">
                <a:solidFill>
                  <a:srgbClr val="C00000"/>
                </a:solidFill>
              </a:rPr>
              <a:t>Журнал </a:t>
            </a:r>
            <a:r>
              <a:rPr lang="ru-RU" sz="2000" b="1" dirty="0" err="1" smtClean="0">
                <a:solidFill>
                  <a:srgbClr val="C00000"/>
                </a:solidFill>
              </a:rPr>
              <a:t>ҳақида</a:t>
            </a:r>
            <a:r>
              <a:rPr lang="ru-RU" sz="2000" b="1" dirty="0" smtClean="0">
                <a:solidFill>
                  <a:srgbClr val="C00000"/>
                </a:solidFill>
              </a:rPr>
              <a:t> </a:t>
            </a:r>
            <a:r>
              <a:rPr lang="ru-RU" sz="2000" b="1" dirty="0" err="1" smtClean="0">
                <a:solidFill>
                  <a:srgbClr val="C00000"/>
                </a:solidFill>
              </a:rPr>
              <a:t>маълумот</a:t>
            </a:r>
            <a:endParaRPr lang="ru-RU" sz="2000" b="1" dirty="0" smtClean="0">
              <a:solidFill>
                <a:srgbClr val="C00000"/>
              </a:solidFill>
            </a:endParaRPr>
          </a:p>
          <a:p>
            <a:endParaRPr lang="ru-RU" sz="2000" b="1" dirty="0">
              <a:solidFill>
                <a:schemeClr val="tx2">
                  <a:lumMod val="75000"/>
                </a:schemeClr>
              </a:solidFill>
            </a:endParaRPr>
          </a:p>
          <a:p>
            <a:r>
              <a:rPr lang="ru-RU" sz="2000" b="1" dirty="0">
                <a:solidFill>
                  <a:schemeClr val="tx2">
                    <a:lumMod val="75000"/>
                  </a:schemeClr>
                </a:solidFill>
              </a:rPr>
              <a:t>5– </a:t>
            </a:r>
            <a:r>
              <a:rPr lang="ru-RU" sz="2000" b="1" dirty="0" err="1" smtClean="0">
                <a:solidFill>
                  <a:schemeClr val="tx2">
                    <a:lumMod val="75000"/>
                  </a:schemeClr>
                </a:solidFill>
              </a:rPr>
              <a:t>Мақолаларни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чиқиб</a:t>
            </a:r>
            <a:r>
              <a:rPr lang="ru-RU" sz="2000" b="1" dirty="0" smtClean="0">
                <a:solidFill>
                  <a:schemeClr val="tx2">
                    <a:lumMod val="75000"/>
                  </a:schemeClr>
                </a:solidFill>
              </a:rPr>
              <a:t>, </a:t>
            </a:r>
            <a:r>
              <a:rPr lang="ru-RU" sz="2000" b="1" dirty="0" err="1" smtClean="0">
                <a:solidFill>
                  <a:schemeClr val="tx2">
                    <a:lumMod val="75000"/>
                  </a:schemeClr>
                </a:solidFill>
              </a:rPr>
              <a:t>юклаш</a:t>
            </a:r>
            <a:endParaRPr lang="ru-RU" sz="2000" b="1" dirty="0" smtClean="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6 – </a:t>
            </a:r>
            <a:r>
              <a:rPr lang="ru-RU" sz="2000" b="1" dirty="0" smtClean="0">
                <a:solidFill>
                  <a:schemeClr val="tx2">
                    <a:lumMod val="75000"/>
                  </a:schemeClr>
                </a:solidFill>
              </a:rPr>
              <a:t>Журнал </a:t>
            </a:r>
            <a:r>
              <a:rPr lang="ru-RU" sz="2000" b="1" dirty="0" err="1" smtClean="0">
                <a:solidFill>
                  <a:schemeClr val="tx2">
                    <a:lumMod val="75000"/>
                  </a:schemeClr>
                </a:solidFill>
              </a:rPr>
              <a:t>сонларини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r>
              <a:rPr lang="ru-RU" sz="2000" b="1" dirty="0" smtClean="0">
                <a:solidFill>
                  <a:schemeClr val="tx2">
                    <a:lumMod val="75000"/>
                  </a:schemeClr>
                </a:solidFill>
              </a:rPr>
              <a:t> </a:t>
            </a:r>
            <a:r>
              <a:rPr lang="ru-RU" sz="2000" b="1" dirty="0" err="1" smtClean="0">
                <a:solidFill>
                  <a:schemeClr val="tx2">
                    <a:lumMod val="75000"/>
                  </a:schemeClr>
                </a:solidFill>
              </a:rPr>
              <a:t>ва</a:t>
            </a:r>
            <a:r>
              <a:rPr lang="ru-RU" sz="2000" b="1" dirty="0" smtClean="0">
                <a:solidFill>
                  <a:schemeClr val="tx2">
                    <a:lumMod val="75000"/>
                  </a:schemeClr>
                </a:solidFill>
              </a:rPr>
              <a:t> </a:t>
            </a:r>
            <a:r>
              <a:rPr lang="ru-RU" sz="2000" b="1" dirty="0" err="1" smtClean="0">
                <a:solidFill>
                  <a:schemeClr val="tx2">
                    <a:lumMod val="75000"/>
                  </a:schemeClr>
                </a:solidFill>
              </a:rPr>
              <a:t>мақолаларни</a:t>
            </a:r>
            <a:r>
              <a:rPr lang="ru-RU" sz="2000" b="1" dirty="0" smtClean="0">
                <a:solidFill>
                  <a:schemeClr val="tx2">
                    <a:lumMod val="75000"/>
                  </a:schemeClr>
                </a:solidFill>
              </a:rPr>
              <a:t> </a:t>
            </a:r>
            <a:r>
              <a:rPr lang="ru-RU" sz="2000" b="1" dirty="0" err="1" smtClean="0">
                <a:solidFill>
                  <a:schemeClr val="tx2">
                    <a:lumMod val="75000"/>
                  </a:schemeClr>
                </a:solidFill>
              </a:rPr>
              <a:t>юклаб</a:t>
            </a:r>
            <a:r>
              <a:rPr lang="ru-RU" sz="2000" b="1" dirty="0" smtClean="0">
                <a:solidFill>
                  <a:schemeClr val="tx2">
                    <a:lumMod val="75000"/>
                  </a:schemeClr>
                </a:solidFill>
              </a:rPr>
              <a:t> </a:t>
            </a:r>
            <a:r>
              <a:rPr lang="ru-RU" sz="2000" b="1" dirty="0" err="1" smtClean="0">
                <a:solidFill>
                  <a:schemeClr val="tx2">
                    <a:lumMod val="75000"/>
                  </a:schemeClr>
                </a:solidFill>
              </a:rPr>
              <a:t>олиш</a:t>
            </a:r>
            <a:endParaRPr lang="ru-RU" sz="2000" b="1" dirty="0" smtClean="0">
              <a:solidFill>
                <a:schemeClr val="tx2">
                  <a:lumMod val="75000"/>
                </a:schemeClr>
              </a:solidFill>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15</a:t>
            </a:fld>
            <a:endParaRPr lang="ru-RU" dirty="0">
              <a:solidFill>
                <a:prstClr val="black">
                  <a:tint val="75000"/>
                </a:prstClr>
              </a:solidFill>
            </a:endParaRPr>
          </a:p>
        </p:txBody>
      </p:sp>
      <p:sp>
        <p:nvSpPr>
          <p:cNvPr id="19" name="Скругленная прямоугольная выноска 18"/>
          <p:cNvSpPr/>
          <p:nvPr/>
        </p:nvSpPr>
        <p:spPr>
          <a:xfrm>
            <a:off x="3210675" y="2852936"/>
            <a:ext cx="1152128" cy="432048"/>
          </a:xfrm>
          <a:prstGeom prst="wedgeRoundRectCallout">
            <a:avLst>
              <a:gd name="adj1" fmla="val -180164"/>
              <a:gd name="adj2" fmla="val 15392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22" name="Скругленная прямоугольная выноска 21"/>
          <p:cNvSpPr/>
          <p:nvPr/>
        </p:nvSpPr>
        <p:spPr>
          <a:xfrm>
            <a:off x="2144354" y="4509120"/>
            <a:ext cx="1152128" cy="432048"/>
          </a:xfrm>
          <a:prstGeom prst="wedgeRoundRectCallout">
            <a:avLst>
              <a:gd name="adj1" fmla="val -105536"/>
              <a:gd name="adj2" fmla="val 46522"/>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25" name="Скругленная прямоугольная выноска 24"/>
          <p:cNvSpPr/>
          <p:nvPr/>
        </p:nvSpPr>
        <p:spPr>
          <a:xfrm>
            <a:off x="5508104" y="1436338"/>
            <a:ext cx="1152128" cy="432048"/>
          </a:xfrm>
          <a:prstGeom prst="wedgeRoundRectCallout">
            <a:avLst>
              <a:gd name="adj1" fmla="val -41569"/>
              <a:gd name="adj2" fmla="val 33713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28" name="Скругленная прямоугольная выноска 27"/>
          <p:cNvSpPr/>
          <p:nvPr/>
        </p:nvSpPr>
        <p:spPr>
          <a:xfrm>
            <a:off x="5278286" y="5341858"/>
            <a:ext cx="1152128" cy="432048"/>
          </a:xfrm>
          <a:prstGeom prst="wedgeRoundRectCallout">
            <a:avLst>
              <a:gd name="adj1" fmla="val -75922"/>
              <a:gd name="adj2" fmla="val -20302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4-босқич</a:t>
            </a:r>
            <a:endParaRPr lang="ru-RU" dirty="0">
              <a:solidFill>
                <a:prstClr val="black"/>
              </a:solidFill>
            </a:endParaRPr>
          </a:p>
        </p:txBody>
      </p:sp>
      <p:sp>
        <p:nvSpPr>
          <p:cNvPr id="31" name="Скругленная прямоугольная выноска 30"/>
          <p:cNvSpPr/>
          <p:nvPr/>
        </p:nvSpPr>
        <p:spPr>
          <a:xfrm>
            <a:off x="4465034" y="6274722"/>
            <a:ext cx="1152128" cy="432048"/>
          </a:xfrm>
          <a:prstGeom prst="wedgeRoundRectCallout">
            <a:avLst>
              <a:gd name="adj1" fmla="val -263084"/>
              <a:gd name="adj2" fmla="val 307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 5-босқич</a:t>
            </a:r>
            <a:endParaRPr lang="ru-RU" dirty="0">
              <a:solidFill>
                <a:prstClr val="black"/>
              </a:solidFill>
            </a:endParaRPr>
          </a:p>
        </p:txBody>
      </p:sp>
      <p:sp>
        <p:nvSpPr>
          <p:cNvPr id="34" name="Скругленная прямоугольная выноска 33"/>
          <p:cNvSpPr/>
          <p:nvPr/>
        </p:nvSpPr>
        <p:spPr>
          <a:xfrm>
            <a:off x="3490457" y="5341858"/>
            <a:ext cx="1152128" cy="432048"/>
          </a:xfrm>
          <a:prstGeom prst="wedgeRoundRectCallout">
            <a:avLst>
              <a:gd name="adj1" fmla="val -21432"/>
              <a:gd name="adj2" fmla="val -34201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6-босқич</a:t>
            </a:r>
            <a:endParaRPr lang="ru-RU" dirty="0">
              <a:solidFill>
                <a:prstClr val="black"/>
              </a:solidFill>
            </a:endParaRPr>
          </a:p>
        </p:txBody>
      </p:sp>
    </p:spTree>
    <p:extLst>
      <p:ext uri="{BB962C8B-B14F-4D97-AF65-F5344CB8AC3E}">
        <p14:creationId xmlns:p14="http://schemas.microsoft.com/office/powerpoint/2010/main" val="3854863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l="16910" t="16405" r="19179" b="11781"/>
          <a:stretch>
            <a:fillRect/>
          </a:stretch>
        </p:blipFill>
        <p:spPr bwMode="auto">
          <a:xfrm>
            <a:off x="230425" y="1182688"/>
            <a:ext cx="831532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Овал 3"/>
          <p:cNvSpPr>
            <a:spLocks noChangeArrowheads="1"/>
          </p:cNvSpPr>
          <p:nvPr/>
        </p:nvSpPr>
        <p:spPr bwMode="auto">
          <a:xfrm>
            <a:off x="6156327" y="4361237"/>
            <a:ext cx="2376488"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spcBef>
                <a:spcPct val="50000"/>
              </a:spcBef>
            </a:pPr>
            <a:endParaRPr lang="ru-RU">
              <a:solidFill>
                <a:srgbClr val="5F5F5F"/>
              </a:solidFill>
            </a:endParaRPr>
          </a:p>
        </p:txBody>
      </p:sp>
      <p:cxnSp>
        <p:nvCxnSpPr>
          <p:cNvPr id="76804" name="Прямая со стрелкой 5"/>
          <p:cNvCxnSpPr>
            <a:cxnSpLocks noChangeShapeType="1"/>
          </p:cNvCxnSpPr>
          <p:nvPr/>
        </p:nvCxnSpPr>
        <p:spPr bwMode="auto">
          <a:xfrm flipH="1">
            <a:off x="7308859" y="3197227"/>
            <a:ext cx="1655763" cy="1223963"/>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6805" name="TextBox 4"/>
          <p:cNvSpPr txBox="1">
            <a:spLocks noChangeArrowheads="1"/>
          </p:cNvSpPr>
          <p:nvPr/>
        </p:nvSpPr>
        <p:spPr bwMode="auto">
          <a:xfrm>
            <a:off x="755654" y="188913"/>
            <a:ext cx="583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eaLnBrk="1" hangingPunct="1">
              <a:spcBef>
                <a:spcPts val="800"/>
              </a:spcBef>
              <a:buClr>
                <a:srgbClr val="0176C3"/>
              </a:buClr>
              <a:buSzPct val="100000"/>
              <a:buFont typeface="Arial" pitchFamily="34" charset="0"/>
              <a:buChar char="•"/>
            </a:pPr>
            <a:endParaRPr lang="ru-RU" sz="1800">
              <a:solidFill>
                <a:srgbClr val="002143"/>
              </a:solidFill>
              <a:latin typeface="Calibri" pitchFamily="34" charset="0"/>
            </a:endParaRPr>
          </a:p>
        </p:txBody>
      </p:sp>
      <p:sp>
        <p:nvSpPr>
          <p:cNvPr id="8" name="Заголовок 1"/>
          <p:cNvSpPr txBox="1">
            <a:spLocks/>
          </p:cNvSpPr>
          <p:nvPr/>
        </p:nvSpPr>
        <p:spPr>
          <a:xfrm>
            <a:off x="519824" y="182881"/>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16</a:t>
            </a:fld>
            <a:endParaRPr lang="ru-RU">
              <a:solidFill>
                <a:prstClr val="black">
                  <a:tint val="75000"/>
                </a:prstClr>
              </a:solidFill>
            </a:endParaRPr>
          </a:p>
        </p:txBody>
      </p:sp>
    </p:spTree>
    <p:extLst>
      <p:ext uri="{BB962C8B-B14F-4D97-AF65-F5344CB8AC3E}">
        <p14:creationId xmlns:p14="http://schemas.microsoft.com/office/powerpoint/2010/main" val="129740887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a:xfrm>
            <a:off x="395288" y="260350"/>
            <a:ext cx="8135937" cy="311150"/>
          </a:xfrm>
        </p:spPr>
        <p:txBody>
          <a:bodyPr>
            <a:noAutofit/>
          </a:bodyPr>
          <a:lstStyle/>
          <a:p>
            <a:pPr eaLnBrk="1" hangingPunct="1"/>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16763" t="23698" r="17130" b="9375"/>
          <a:stretch>
            <a:fillRect/>
          </a:stretch>
        </p:blipFill>
        <p:spPr bwMode="auto">
          <a:xfrm>
            <a:off x="468313" y="692150"/>
            <a:ext cx="80645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Овал 4"/>
          <p:cNvSpPr>
            <a:spLocks noChangeArrowheads="1"/>
          </p:cNvSpPr>
          <p:nvPr/>
        </p:nvSpPr>
        <p:spPr bwMode="auto">
          <a:xfrm>
            <a:off x="684220" y="4292618"/>
            <a:ext cx="1655537"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50000"/>
              </a:spcBef>
            </a:pPr>
            <a:endParaRPr lang="ru-RU">
              <a:solidFill>
                <a:srgbClr val="5F5F5F"/>
              </a:solidFill>
            </a:endParaRP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17</a:t>
            </a:fld>
            <a:endParaRPr lang="ru-RU">
              <a:solidFill>
                <a:prstClr val="black">
                  <a:tint val="75000"/>
                </a:prstClr>
              </a:solidFill>
            </a:endParaRPr>
          </a:p>
        </p:txBody>
      </p:sp>
    </p:spTree>
    <p:extLst>
      <p:ext uri="{BB962C8B-B14F-4D97-AF65-F5344CB8AC3E}">
        <p14:creationId xmlns:p14="http://schemas.microsoft.com/office/powerpoint/2010/main" val="280026560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 y="719142"/>
            <a:ext cx="7128792" cy="594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562074"/>
          </a:xfrm>
        </p:spPr>
        <p:txBody>
          <a:bodyPr>
            <a:noAutofit/>
          </a:bodyPr>
          <a:lstStyle/>
          <a:p>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sp>
        <p:nvSpPr>
          <p:cNvPr id="7" name="TextBox 6"/>
          <p:cNvSpPr txBox="1"/>
          <p:nvPr/>
        </p:nvSpPr>
        <p:spPr>
          <a:xfrm>
            <a:off x="7020272" y="760053"/>
            <a:ext cx="2123728" cy="5847755"/>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 </a:t>
            </a:r>
            <a:r>
              <a:rPr lang="ru-RU" sz="2000" b="1" dirty="0" smtClean="0">
                <a:solidFill>
                  <a:schemeClr val="tx2">
                    <a:lumMod val="75000"/>
                  </a:schemeClr>
                </a:solidFill>
              </a:rPr>
              <a:t>Журнал </a:t>
            </a:r>
            <a:r>
              <a:rPr lang="ru-RU" sz="2000" b="1" dirty="0" err="1" smtClean="0">
                <a:solidFill>
                  <a:schemeClr val="tx2">
                    <a:lumMod val="75000"/>
                  </a:schemeClr>
                </a:solidFill>
              </a:rPr>
              <a:t>сонларини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Мақола</a:t>
            </a:r>
            <a:r>
              <a:rPr lang="ru-RU" sz="2000" b="1" dirty="0" smtClean="0">
                <a:solidFill>
                  <a:schemeClr val="tx2">
                    <a:lumMod val="75000"/>
                  </a:schemeClr>
                </a:solidFill>
              </a:rPr>
              <a:t> </a:t>
            </a:r>
            <a:r>
              <a:rPr lang="ru-RU" sz="2000" b="1" dirty="0" err="1" smtClean="0">
                <a:solidFill>
                  <a:schemeClr val="tx2">
                    <a:lumMod val="75000"/>
                  </a:schemeClr>
                </a:solidFill>
              </a:rPr>
              <a:t>намунаси</a:t>
            </a:r>
            <a:r>
              <a:rPr lang="ru-RU" sz="2000" b="1" dirty="0" smtClean="0">
                <a:solidFill>
                  <a:schemeClr val="tx2">
                    <a:lumMod val="75000"/>
                  </a:schemeClr>
                </a:solidFill>
              </a:rPr>
              <a:t> </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Журналнинг</a:t>
            </a:r>
            <a:r>
              <a:rPr lang="ru-RU" sz="2000" b="1" dirty="0" smtClean="0">
                <a:solidFill>
                  <a:schemeClr val="tx2">
                    <a:lumMod val="75000"/>
                  </a:schemeClr>
                </a:solidFill>
              </a:rPr>
              <a:t> </a:t>
            </a:r>
            <a:r>
              <a:rPr lang="ru-RU" sz="2000" b="1" dirty="0" err="1" smtClean="0">
                <a:solidFill>
                  <a:schemeClr val="tx2">
                    <a:lumMod val="75000"/>
                  </a:schemeClr>
                </a:solidFill>
              </a:rPr>
              <a:t>импакт-фактори</a:t>
            </a:r>
            <a:endParaRPr lang="en-US" sz="2000" b="1" dirty="0">
              <a:solidFill>
                <a:schemeClr val="tx2">
                  <a:lumMod val="75000"/>
                </a:schemeClr>
              </a:solidFill>
            </a:endParaRPr>
          </a:p>
          <a:p>
            <a:endParaRPr lang="en-US" sz="2000" b="1" dirty="0">
              <a:solidFill>
                <a:schemeClr val="tx2">
                  <a:lumMod val="75000"/>
                </a:schemeClr>
              </a:solidFill>
            </a:endParaRPr>
          </a:p>
          <a:p>
            <a:r>
              <a:rPr lang="en-US" sz="2000" b="1" dirty="0">
                <a:solidFill>
                  <a:schemeClr val="tx2">
                    <a:lumMod val="75000"/>
                  </a:schemeClr>
                </a:solidFill>
              </a:rPr>
              <a:t>4 -  </a:t>
            </a:r>
            <a:r>
              <a:rPr lang="uz-Cyrl-UZ" sz="2000" b="1" dirty="0" smtClean="0">
                <a:solidFill>
                  <a:schemeClr val="tx2">
                    <a:lumMod val="75000"/>
                  </a:schemeClr>
                </a:solidFill>
              </a:rPr>
              <a:t>Муаллифлар учун кўрсатмалар</a:t>
            </a:r>
          </a:p>
          <a:p>
            <a:endParaRPr lang="ru-RU" sz="2000" b="1" dirty="0" smtClean="0">
              <a:solidFill>
                <a:schemeClr val="tx2">
                  <a:lumMod val="75000"/>
                </a:schemeClr>
              </a:solidFill>
            </a:endParaRPr>
          </a:p>
          <a:p>
            <a:r>
              <a:rPr lang="ru-RU" sz="2000" b="1" dirty="0" smtClean="0">
                <a:solidFill>
                  <a:schemeClr val="tx2">
                    <a:lumMod val="75000"/>
                  </a:schemeClr>
                </a:solidFill>
              </a:rPr>
              <a:t>5 – </a:t>
            </a:r>
            <a:r>
              <a:rPr lang="ru-RU" sz="2000" b="1" dirty="0" err="1" smtClean="0">
                <a:solidFill>
                  <a:schemeClr val="tx2">
                    <a:lumMod val="75000"/>
                  </a:schemeClr>
                </a:solidFill>
              </a:rPr>
              <a:t>Мақолани</a:t>
            </a:r>
            <a:r>
              <a:rPr lang="ru-RU" sz="2000" b="1" dirty="0" smtClean="0">
                <a:solidFill>
                  <a:schemeClr val="tx2">
                    <a:lumMod val="75000"/>
                  </a:schemeClr>
                </a:solidFill>
              </a:rPr>
              <a:t> онлайн </a:t>
            </a:r>
            <a:r>
              <a:rPr lang="ru-RU" sz="2000" b="1" dirty="0" err="1" smtClean="0">
                <a:solidFill>
                  <a:schemeClr val="tx2">
                    <a:lumMod val="75000"/>
                  </a:schemeClr>
                </a:solidFill>
              </a:rPr>
              <a:t>юбориш</a:t>
            </a:r>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18</a:t>
            </a:fld>
            <a:endParaRPr lang="ru-RU">
              <a:solidFill>
                <a:prstClr val="black">
                  <a:tint val="75000"/>
                </a:prstClr>
              </a:solidFill>
            </a:endParaRPr>
          </a:p>
        </p:txBody>
      </p:sp>
      <p:sp>
        <p:nvSpPr>
          <p:cNvPr id="13" name="Скругленная прямоугольная выноска 12"/>
          <p:cNvSpPr/>
          <p:nvPr/>
        </p:nvSpPr>
        <p:spPr>
          <a:xfrm>
            <a:off x="5003774" y="1340768"/>
            <a:ext cx="1152128" cy="432048"/>
          </a:xfrm>
          <a:prstGeom prst="wedgeRoundRectCallout">
            <a:avLst>
              <a:gd name="adj1" fmla="val -27354"/>
              <a:gd name="adj2" fmla="val 47296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6" name="Скругленная прямоугольная выноска 15"/>
          <p:cNvSpPr/>
          <p:nvPr/>
        </p:nvSpPr>
        <p:spPr>
          <a:xfrm>
            <a:off x="3630182" y="2395300"/>
            <a:ext cx="1152128" cy="432048"/>
          </a:xfrm>
          <a:prstGeom prst="wedgeRoundRectCallout">
            <a:avLst>
              <a:gd name="adj1" fmla="val 48458"/>
              <a:gd name="adj2" fmla="val 30554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19" name="Скругленная прямоугольная выноска 18"/>
          <p:cNvSpPr/>
          <p:nvPr/>
        </p:nvSpPr>
        <p:spPr>
          <a:xfrm>
            <a:off x="5580112" y="2395300"/>
            <a:ext cx="1152128" cy="432048"/>
          </a:xfrm>
          <a:prstGeom prst="wedgeRoundRectCallout">
            <a:avLst>
              <a:gd name="adj1" fmla="val 10552"/>
              <a:gd name="adj2" fmla="val 52035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
        <p:nvSpPr>
          <p:cNvPr id="22" name="Скругленная прямоугольная выноска 21"/>
          <p:cNvSpPr/>
          <p:nvPr/>
        </p:nvSpPr>
        <p:spPr>
          <a:xfrm>
            <a:off x="1923938" y="5877272"/>
            <a:ext cx="1152128" cy="432048"/>
          </a:xfrm>
          <a:prstGeom prst="wedgeRoundRectCallout">
            <a:avLst>
              <a:gd name="adj1" fmla="val 200083"/>
              <a:gd name="adj2" fmla="val 2125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4</a:t>
            </a:r>
            <a:r>
              <a:rPr lang="uz-Cyrl-UZ" dirty="0" smtClean="0">
                <a:solidFill>
                  <a:prstClr val="black"/>
                </a:solidFill>
              </a:rPr>
              <a:t>-босқич</a:t>
            </a:r>
            <a:endParaRPr lang="ru-RU" dirty="0">
              <a:solidFill>
                <a:prstClr val="black"/>
              </a:solidFill>
            </a:endParaRPr>
          </a:p>
        </p:txBody>
      </p:sp>
      <p:sp>
        <p:nvSpPr>
          <p:cNvPr id="25" name="Скругленная прямоугольная выноска 24"/>
          <p:cNvSpPr/>
          <p:nvPr/>
        </p:nvSpPr>
        <p:spPr>
          <a:xfrm>
            <a:off x="2683286" y="4941168"/>
            <a:ext cx="1152128" cy="432048"/>
          </a:xfrm>
          <a:prstGeom prst="wedgeRoundRectCallout">
            <a:avLst>
              <a:gd name="adj1" fmla="val 125455"/>
              <a:gd name="adj2" fmla="val 10338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5</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2726188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43" r="15369" b="36862"/>
          <a:stretch/>
        </p:blipFill>
        <p:spPr bwMode="auto">
          <a:xfrm>
            <a:off x="134186" y="1198564"/>
            <a:ext cx="8496300" cy="539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Box 4"/>
          <p:cNvSpPr txBox="1">
            <a:spLocks noChangeArrowheads="1"/>
          </p:cNvSpPr>
          <p:nvPr/>
        </p:nvSpPr>
        <p:spPr bwMode="auto">
          <a:xfrm>
            <a:off x="328768" y="116632"/>
            <a:ext cx="8496300" cy="108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algn="ctr" eaLnBrk="1" hangingPunct="1">
              <a:spcBef>
                <a:spcPts val="800"/>
              </a:spcBef>
              <a:buClr>
                <a:srgbClr val="0176C3"/>
              </a:buClr>
              <a:buSzPct val="100000"/>
            </a:pPr>
            <a:r>
              <a:rPr lang="ru-RU" sz="2500" b="1" dirty="0" smtClean="0">
                <a:solidFill>
                  <a:schemeClr val="tx2">
                    <a:lumMod val="75000"/>
                  </a:schemeClr>
                </a:solidFill>
                <a:latin typeface="+mn-lt"/>
              </a:rPr>
              <a:t>Журнал </a:t>
            </a:r>
            <a:r>
              <a:rPr lang="ru-RU" sz="2500" b="1" dirty="0" err="1" smtClean="0">
                <a:solidFill>
                  <a:schemeClr val="tx2">
                    <a:lumMod val="75000"/>
                  </a:schemeClr>
                </a:solidFill>
                <a:latin typeface="+mn-lt"/>
              </a:rPr>
              <a:t>ҳақида</a:t>
            </a:r>
            <a:r>
              <a:rPr lang="ru-RU" sz="2500" b="1" dirty="0" smtClean="0">
                <a:solidFill>
                  <a:schemeClr val="tx2">
                    <a:lumMod val="75000"/>
                  </a:schemeClr>
                </a:solidFill>
                <a:latin typeface="+mn-lt"/>
              </a:rPr>
              <a:t> </a:t>
            </a:r>
            <a:r>
              <a:rPr lang="ru-RU" sz="2500" b="1" dirty="0" err="1" smtClean="0">
                <a:solidFill>
                  <a:schemeClr val="tx2">
                    <a:lumMod val="75000"/>
                  </a:schemeClr>
                </a:solidFill>
                <a:latin typeface="+mn-lt"/>
              </a:rPr>
              <a:t>маълумот</a:t>
            </a:r>
            <a:r>
              <a:rPr lang="ru-RU" sz="2500" b="1" dirty="0" smtClean="0">
                <a:solidFill>
                  <a:schemeClr val="tx2">
                    <a:lumMod val="75000"/>
                  </a:schemeClr>
                </a:solidFill>
                <a:latin typeface="+mn-lt"/>
              </a:rPr>
              <a:t>:</a:t>
            </a:r>
            <a:r>
              <a:rPr lang="en-US" sz="2500" b="1" dirty="0" smtClean="0">
                <a:solidFill>
                  <a:schemeClr val="tx2">
                    <a:lumMod val="75000"/>
                  </a:schemeClr>
                </a:solidFill>
                <a:latin typeface="+mn-lt"/>
              </a:rPr>
              <a:t> </a:t>
            </a:r>
            <a:r>
              <a:rPr lang="uz-Cyrl-UZ" sz="2500" b="1" dirty="0">
                <a:solidFill>
                  <a:schemeClr val="tx2">
                    <a:lumMod val="75000"/>
                  </a:schemeClr>
                </a:solidFill>
                <a:latin typeface="+mn-lt"/>
              </a:rPr>
              <a:t>Ж</a:t>
            </a:r>
            <a:r>
              <a:rPr lang="uz-Cyrl-UZ" sz="2500" b="1" dirty="0" smtClean="0">
                <a:solidFill>
                  <a:schemeClr val="tx2">
                    <a:lumMod val="75000"/>
                  </a:schemeClr>
                </a:solidFill>
                <a:latin typeface="+mn-lt"/>
              </a:rPr>
              <a:t>урнал қаерда индексланиши ва унда</a:t>
            </a:r>
            <a:r>
              <a:rPr lang="ru-RU" sz="2500" b="1" dirty="0" smtClean="0">
                <a:solidFill>
                  <a:schemeClr val="tx2">
                    <a:lumMod val="75000"/>
                  </a:schemeClr>
                </a:solidFill>
                <a:latin typeface="+mn-lt"/>
              </a:rPr>
              <a:t> </a:t>
            </a:r>
            <a:r>
              <a:rPr lang="en-US" sz="2500" b="1" dirty="0" smtClean="0">
                <a:solidFill>
                  <a:schemeClr val="tx2">
                    <a:lumMod val="75000"/>
                  </a:schemeClr>
                </a:solidFill>
                <a:latin typeface="+mn-lt"/>
              </a:rPr>
              <a:t>Scopus</a:t>
            </a:r>
            <a:r>
              <a:rPr lang="uz-Cyrl-UZ" sz="2500" b="1" dirty="0" smtClean="0">
                <a:solidFill>
                  <a:schemeClr val="tx2">
                    <a:lumMod val="75000"/>
                  </a:schemeClr>
                </a:solidFill>
                <a:latin typeface="+mn-lt"/>
              </a:rPr>
              <a:t> борлигини қандай билиш мумкин</a:t>
            </a:r>
            <a:r>
              <a:rPr lang="en-US" sz="2500" b="1" dirty="0" smtClean="0">
                <a:solidFill>
                  <a:schemeClr val="tx2">
                    <a:lumMod val="75000"/>
                  </a:schemeClr>
                </a:solidFill>
                <a:latin typeface="+mn-lt"/>
              </a:rPr>
              <a:t>?</a:t>
            </a:r>
            <a:endParaRPr lang="ru-RU" sz="2500" b="1" dirty="0">
              <a:solidFill>
                <a:schemeClr val="tx2">
                  <a:lumMod val="75000"/>
                </a:schemeClr>
              </a:solidFill>
              <a:latin typeface="+mn-lt"/>
            </a:endParaRPr>
          </a:p>
        </p:txBody>
      </p:sp>
      <p:sp>
        <p:nvSpPr>
          <p:cNvPr id="80900" name="Овал 5"/>
          <p:cNvSpPr>
            <a:spLocks noChangeArrowheads="1"/>
          </p:cNvSpPr>
          <p:nvPr/>
        </p:nvSpPr>
        <p:spPr bwMode="auto">
          <a:xfrm>
            <a:off x="99514" y="4365118"/>
            <a:ext cx="6624736"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50000"/>
              </a:spcBef>
            </a:pPr>
            <a:endParaRPr lang="ru-RU">
              <a:solidFill>
                <a:srgbClr val="5F5F5F"/>
              </a:solidFill>
            </a:endParaRPr>
          </a:p>
        </p:txBody>
      </p:sp>
      <p:cxnSp>
        <p:nvCxnSpPr>
          <p:cNvPr id="5" name="Прямая со стрелкой 6"/>
          <p:cNvCxnSpPr>
            <a:cxnSpLocks noChangeShapeType="1"/>
          </p:cNvCxnSpPr>
          <p:nvPr/>
        </p:nvCxnSpPr>
        <p:spPr bwMode="auto">
          <a:xfrm flipH="1">
            <a:off x="1979712" y="3548717"/>
            <a:ext cx="1116012" cy="72072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19</a:t>
            </a:fld>
            <a:endParaRPr lang="ru-RU">
              <a:solidFill>
                <a:prstClr val="black">
                  <a:tint val="75000"/>
                </a:prstClr>
              </a:solidFill>
            </a:endParaRPr>
          </a:p>
        </p:txBody>
      </p:sp>
    </p:spTree>
    <p:extLst>
      <p:ext uri="{BB962C8B-B14F-4D97-AF65-F5344CB8AC3E}">
        <p14:creationId xmlns:p14="http://schemas.microsoft.com/office/powerpoint/2010/main" val="284797692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6661403"/>
              </p:ext>
            </p:extLst>
          </p:nvPr>
        </p:nvGraphicFramePr>
        <p:xfrm>
          <a:off x="323528" y="1220792"/>
          <a:ext cx="8312472" cy="5248007"/>
        </p:xfrm>
        <a:graphic>
          <a:graphicData uri="http://schemas.openxmlformats.org/drawingml/2006/table">
            <a:tbl>
              <a:tblPr firstRow="1" bandRow="1">
                <a:tableStyleId>{93296810-A885-4BE3-A3E7-6D5BEEA58F35}</a:tableStyleId>
              </a:tblPr>
              <a:tblGrid>
                <a:gridCol w="2078118"/>
                <a:gridCol w="693418"/>
                <a:gridCol w="1384700"/>
                <a:gridCol w="1386836"/>
                <a:gridCol w="691282"/>
                <a:gridCol w="2078118"/>
              </a:tblGrid>
              <a:tr h="658812">
                <a:tc gridSpan="2">
                  <a:txBody>
                    <a:bodyPr/>
                    <a:lstStyle/>
                    <a:p>
                      <a:pPr algn="ctr"/>
                      <a:endParaRPr lang="en-GB" dirty="0" smtClean="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sz="1050"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r>
              <a:tr h="1444625">
                <a:tc gridSpan="2">
                  <a:txBody>
                    <a:bodyPr/>
                    <a:lstStyle/>
                    <a:p>
                      <a:pPr marL="0" marR="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t>Established in 1842 and a leading global scientific, technical and medical publisher, providing researchers in academia, scientific institutions and corporate R&amp;D departments with quality content via innovative information products and services. Springer has one of the most significant STM eBook collections and archives, as well as a comprehensive portfolio of open access journals. </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r>
                        <a:rPr lang="en-GB" sz="1050" kern="1200" dirty="0" smtClean="0">
                          <a:solidFill>
                            <a:schemeClr val="dk1"/>
                          </a:solidFill>
                          <a:effectLst/>
                          <a:latin typeface="+mn-lt"/>
                          <a:ea typeface="+mn-ea"/>
                          <a:cs typeface="+mn-cs"/>
                        </a:rPr>
                        <a:t>Founded in 1869, </a:t>
                      </a:r>
                      <a:r>
                        <a:rPr lang="en-GB" sz="1050" i="1" kern="1200" dirty="0" smtClean="0">
                          <a:solidFill>
                            <a:schemeClr val="dk1"/>
                          </a:solidFill>
                          <a:effectLst/>
                          <a:latin typeface="+mn-lt"/>
                          <a:ea typeface="+mn-ea"/>
                          <a:cs typeface="+mn-cs"/>
                        </a:rPr>
                        <a:t>Nature</a:t>
                      </a:r>
                      <a:r>
                        <a:rPr lang="en-GB" sz="1050" kern="1200" dirty="0" smtClean="0">
                          <a:solidFill>
                            <a:schemeClr val="dk1"/>
                          </a:solidFill>
                          <a:effectLst/>
                          <a:latin typeface="+mn-lt"/>
                          <a:ea typeface="+mn-ea"/>
                          <a:cs typeface="+mn-cs"/>
                        </a:rPr>
                        <a:t> is the world’s most cited scientific journal, with over half a million citations a year. It is the number one multidisciplinary science journal globally with an Impact Factor of 41.456. Nature reaches millions of scientists and students at 4000 institutions worldwide, each month 3.5 million unique users view more than 8 million pages on Nature’s website.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Macmillan Education is the third largest global provider of English language publishing in the world, a local K12 publisher and through Palgrave, a publisher</a:t>
                      </a:r>
                      <a:r>
                        <a:rPr lang="en-GB" sz="1050" baseline="0" dirty="0" smtClean="0"/>
                        <a:t> and distributor of  renowned </a:t>
                      </a:r>
                      <a:r>
                        <a:rPr lang="en-GB" sz="1050" dirty="0" smtClean="0"/>
                        <a:t>higher education titles. Together they serve customers in 50 markets and supply high-quality content and innovative digital products and services to customers in 120 countries around the world.</a:t>
                      </a:r>
                      <a:endParaRPr lang="en-GB" sz="1050" dirty="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r>
              <a:tr h="624155">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089292">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The largest open access publisher in the world, publishing over 286 peer reviewed open access journals across the fields of biology, biomedicine and medicine. With over 1.8 million registrants, </a:t>
                      </a:r>
                      <a:r>
                        <a:rPr lang="en-GB" sz="1050" dirty="0" err="1" smtClean="0"/>
                        <a:t>BioMed</a:t>
                      </a:r>
                      <a:r>
                        <a:rPr lang="en-GB" sz="1050" dirty="0" smtClean="0"/>
                        <a:t> Central can provide targeting opportunities across a range of specialities, job titles and disciplines.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indent="0">
                        <a:buFont typeface="Arial" panose="020B0604020202020204" pitchFamily="34" charset="0"/>
                        <a:buNone/>
                      </a:pPr>
                      <a:r>
                        <a:rPr lang="en-GB" sz="1050" dirty="0" smtClean="0"/>
                        <a:t>A technical publisher devoted to meeting the needs of those in the information technology field. With more than 1,500 books in print and e-formats, </a:t>
                      </a:r>
                      <a:r>
                        <a:rPr lang="en-GB" sz="1050" dirty="0" err="1" smtClean="0"/>
                        <a:t>Apress</a:t>
                      </a:r>
                      <a:r>
                        <a:rPr lang="en-GB" sz="1050" dirty="0" smtClean="0"/>
                        <a:t> is the authoritative source for IT professionals, software developers</a:t>
                      </a:r>
                      <a:r>
                        <a:rPr lang="en-GB" sz="1050" smtClean="0"/>
                        <a:t>, programmers </a:t>
                      </a:r>
                      <a:r>
                        <a:rPr lang="en-GB" sz="1050" dirty="0" smtClean="0"/>
                        <a:t>and business leaders around the world.</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marR="0" lvl="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smtClean="0"/>
                        <a:t>Founded in 1845, </a:t>
                      </a:r>
                      <a:r>
                        <a:rPr lang="en-GB" sz="1050" b="0" i="1" dirty="0" smtClean="0"/>
                        <a:t>Scientific American</a:t>
                      </a:r>
                      <a:r>
                        <a:rPr lang="en-GB" sz="1050" b="0" i="0" dirty="0" smtClean="0"/>
                        <a:t> </a:t>
                      </a:r>
                      <a:r>
                        <a:rPr lang="en-GB" sz="1050" b="0" dirty="0" smtClean="0"/>
                        <a:t>is the oldest continuously published magazine in the U.S. and the leading source and authority for science, technology information and policy for a general audience. The print edition is read by 3.5 million worldwide consumers and ScientificAmerican.com has an average of 5.5 million views every month.</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ase"/>
                      <a:r>
                        <a:rPr lang="en-GB" sz="1050" dirty="0" smtClean="0"/>
                        <a:t>A global academic and business publisher for the Humanities and Social Sciences (HSS). Palgrave Macmillan is  the first boundary-free HSS publisher - working at all lengths and across all business models.</a:t>
                      </a:r>
                      <a:r>
                        <a:rPr lang="en-GB" sz="1050" baseline="0" dirty="0" smtClean="0"/>
                        <a:t> It </a:t>
                      </a:r>
                      <a:r>
                        <a:rPr lang="en-GB" sz="1050" dirty="0" smtClean="0"/>
                        <a:t>offers readers and authors a single source for the best in professional learning and scholarship.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2"/>
          <a:stretch>
            <a:fillRect/>
          </a:stretch>
        </p:blipFill>
        <p:spPr>
          <a:xfrm>
            <a:off x="787464" y="1261519"/>
            <a:ext cx="1285142" cy="513128"/>
          </a:xfrm>
          <a:prstGeom prst="rect">
            <a:avLst/>
          </a:prstGeom>
        </p:spPr>
      </p:pic>
      <p:pic>
        <p:nvPicPr>
          <p:cNvPr id="5" name="Picture 8" descr="http://convention.bio.org/uploadedImages/2012/Report_on_the_Convention/Nature%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66721"/>
            <a:ext cx="1245354" cy="302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929" t="18043" r="11184" b="-1"/>
          <a:stretch/>
        </p:blipFill>
        <p:spPr>
          <a:xfrm>
            <a:off x="6992514" y="1334223"/>
            <a:ext cx="1307365" cy="440445"/>
          </a:xfrm>
          <a:prstGeom prst="rect">
            <a:avLst/>
          </a:prstGeom>
        </p:spPr>
      </p:pic>
      <p:pic>
        <p:nvPicPr>
          <p:cNvPr id="8" name="Picture 2" descr="BioMed Cent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89" y="4013277"/>
            <a:ext cx="1497623" cy="316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2843808" y="3913330"/>
            <a:ext cx="1194791" cy="381160"/>
          </a:xfrm>
          <a:prstGeom prst="rect">
            <a:avLst/>
          </a:prstGeom>
        </p:spPr>
      </p:pic>
      <p:pic>
        <p:nvPicPr>
          <p:cNvPr id="11" name="Picture 10" descr="E:\0_JOBS\JUST ADD WATER JAWS-07212\553\Pip\Pip\Palgrave\Palgrave Macmillan.png"/>
          <p:cNvPicPr preferRelativeResize="0">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7465881" y="3840454"/>
            <a:ext cx="833998" cy="401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a/ab/Scientific_American_logo.svg/2000px-Scientific_American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352" y="3945142"/>
            <a:ext cx="1150340" cy="35952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p:cNvSpPr txBox="1">
            <a:spLocks/>
          </p:cNvSpPr>
          <p:nvPr/>
        </p:nvSpPr>
        <p:spPr>
          <a:xfrm>
            <a:off x="787470" y="260648"/>
            <a:ext cx="7605347" cy="8944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smtClean="0">
                <a:solidFill>
                  <a:srgbClr val="1F497D">
                    <a:lumMod val="75000"/>
                  </a:srgbClr>
                </a:solidFill>
                <a:latin typeface="+mn-lt"/>
                <a:ea typeface="+mn-ea"/>
                <a:cs typeface="+mn-cs"/>
              </a:rPr>
              <a:t>Нашриётимизнинг етакчи брендлари</a:t>
            </a:r>
            <a:r>
              <a:rPr lang="en-US"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ма</a:t>
            </a:r>
            <a:r>
              <a:rPr lang="uz-Cyrl-UZ" sz="2800" b="1" dirty="0">
                <a:solidFill>
                  <a:srgbClr val="1F497D">
                    <a:lumMod val="75000"/>
                  </a:srgbClr>
                </a:solidFill>
                <a:latin typeface="+mn-lt"/>
                <a:ea typeface="+mn-ea"/>
                <a:cs typeface="+mn-cs"/>
              </a:rPr>
              <a:t>ҳ</a:t>
            </a:r>
            <a:r>
              <a:rPr lang="ru-RU" sz="2800" b="1" dirty="0" err="1" smtClean="0">
                <a:solidFill>
                  <a:srgbClr val="1F497D">
                    <a:lumMod val="75000"/>
                  </a:srgbClr>
                </a:solidFill>
                <a:latin typeface="+mn-lt"/>
                <a:ea typeface="+mn-ea"/>
                <a:cs typeface="+mn-cs"/>
              </a:rPr>
              <a:t>сулотлари</a:t>
            </a:r>
            <a:r>
              <a:rPr lang="ru-RU" sz="2800" b="1" dirty="0" smtClean="0">
                <a:solidFill>
                  <a:srgbClr val="1F497D">
                    <a:lumMod val="75000"/>
                  </a:srgbClr>
                </a:solidFill>
                <a:latin typeface="+mn-lt"/>
                <a:ea typeface="+mn-ea"/>
                <a:cs typeface="+mn-cs"/>
              </a:rPr>
              <a:t>)</a:t>
            </a:r>
            <a:endParaRPr lang="en-GB" sz="2800" b="1" dirty="0">
              <a:solidFill>
                <a:srgbClr val="1F497D">
                  <a:lumMod val="75000"/>
                </a:srgbClr>
              </a:solidFill>
              <a:latin typeface="+mn-lt"/>
              <a:ea typeface="+mn-ea"/>
              <a:cs typeface="+mn-cs"/>
            </a:endParaRPr>
          </a:p>
        </p:txBody>
      </p:sp>
    </p:spTree>
    <p:extLst>
      <p:ext uri="{BB962C8B-B14F-4D97-AF65-F5344CB8AC3E}">
        <p14:creationId xmlns:p14="http://schemas.microsoft.com/office/powerpoint/2010/main" val="2166367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96" y="919162"/>
            <a:ext cx="6820360" cy="553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48264" y="1052737"/>
            <a:ext cx="1979712" cy="5232202"/>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a:t>
            </a:r>
            <a:r>
              <a:rPr lang="ru-RU" sz="2000" b="1" dirty="0" smtClean="0">
                <a:solidFill>
                  <a:schemeClr val="tx2">
                    <a:lumMod val="75000"/>
                  </a:schemeClr>
                </a:solidFill>
              </a:rPr>
              <a:t>– </a:t>
            </a:r>
            <a:r>
              <a:rPr lang="ru-RU" sz="2000" b="1" dirty="0" err="1" smtClean="0">
                <a:solidFill>
                  <a:schemeClr val="tx2">
                    <a:lumMod val="75000"/>
                  </a:schemeClr>
                </a:solidFill>
              </a:rPr>
              <a:t>Мақолани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Мақолани</a:t>
            </a:r>
            <a:r>
              <a:rPr lang="ru-RU" sz="2000" b="1" dirty="0" smtClean="0">
                <a:solidFill>
                  <a:schemeClr val="tx2">
                    <a:lumMod val="75000"/>
                  </a:schemeClr>
                </a:solidFill>
              </a:rPr>
              <a:t> </a:t>
            </a:r>
            <a:r>
              <a:rPr lang="ru-RU" sz="2000" b="1" dirty="0" err="1" smtClean="0">
                <a:solidFill>
                  <a:schemeClr val="tx2">
                    <a:lumMod val="75000"/>
                  </a:schemeClr>
                </a:solidFill>
              </a:rPr>
              <a:t>юклаб</a:t>
            </a:r>
            <a:r>
              <a:rPr lang="ru-RU" sz="2000" b="1" dirty="0" smtClean="0">
                <a:solidFill>
                  <a:schemeClr val="tx2">
                    <a:lumMod val="75000"/>
                  </a:schemeClr>
                </a:solidFill>
              </a:rPr>
              <a:t> </a:t>
            </a:r>
            <a:r>
              <a:rPr lang="ru-RU" sz="2000" b="1" dirty="0" err="1" smtClean="0">
                <a:solidFill>
                  <a:schemeClr val="tx2">
                    <a:lumMod val="75000"/>
                  </a:schemeClr>
                </a:solidFill>
              </a:rPr>
              <a:t>олиш</a:t>
            </a:r>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20</a:t>
            </a:fld>
            <a:endParaRPr lang="ru-RU">
              <a:solidFill>
                <a:prstClr val="black">
                  <a:tint val="75000"/>
                </a:prstClr>
              </a:solidFill>
            </a:endParaRPr>
          </a:p>
        </p:txBody>
      </p:sp>
      <p:sp>
        <p:nvSpPr>
          <p:cNvPr id="5" name="Заголовок 1"/>
          <p:cNvSpPr>
            <a:spLocks noGrp="1"/>
          </p:cNvSpPr>
          <p:nvPr>
            <p:ph type="title"/>
          </p:nvPr>
        </p:nvSpPr>
        <p:spPr>
          <a:xfrm>
            <a:off x="55896" y="0"/>
            <a:ext cx="9088104" cy="764704"/>
          </a:xfrm>
        </p:spPr>
        <p:txBody>
          <a:bodyPr>
            <a:noAutofit/>
          </a:bodyPr>
          <a:lstStyle/>
          <a:p>
            <a:r>
              <a:rPr lang="ru-RU" sz="2500" b="1" dirty="0" err="1" smtClean="0">
                <a:solidFill>
                  <a:schemeClr val="tx2">
                    <a:lumMod val="75000"/>
                  </a:schemeClr>
                </a:solidFill>
                <a:latin typeface="+mn-lt"/>
                <a:ea typeface="+mn-ea"/>
                <a:cs typeface="+mn-cs"/>
              </a:rPr>
              <a:t>Танланган</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журналдаги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мақолаларни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юклаб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олиш</a:t>
            </a:r>
            <a:endParaRPr lang="ru-RU" sz="2500" b="1" dirty="0">
              <a:solidFill>
                <a:schemeClr val="tx2">
                  <a:lumMod val="75000"/>
                </a:schemeClr>
              </a:solidFill>
              <a:latin typeface="+mn-lt"/>
              <a:ea typeface="+mn-ea"/>
              <a:cs typeface="+mn-cs"/>
            </a:endParaRPr>
          </a:p>
        </p:txBody>
      </p:sp>
      <p:sp>
        <p:nvSpPr>
          <p:cNvPr id="10" name="Скругленная прямоугольная выноска 9"/>
          <p:cNvSpPr/>
          <p:nvPr/>
        </p:nvSpPr>
        <p:spPr>
          <a:xfrm>
            <a:off x="3220230" y="3245899"/>
            <a:ext cx="1152128" cy="432048"/>
          </a:xfrm>
          <a:prstGeom prst="wedgeRoundRectCallout">
            <a:avLst>
              <a:gd name="adj1" fmla="val -163580"/>
              <a:gd name="adj2" fmla="val 24868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3" name="Скругленная прямоугольная выноска 12"/>
          <p:cNvSpPr/>
          <p:nvPr/>
        </p:nvSpPr>
        <p:spPr>
          <a:xfrm>
            <a:off x="1763690" y="1772816"/>
            <a:ext cx="1152128" cy="432048"/>
          </a:xfrm>
          <a:prstGeom prst="wedgeRoundRectCallout">
            <a:avLst>
              <a:gd name="adj1" fmla="val -129227"/>
              <a:gd name="adj2" fmla="val 57405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105216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8" y="116632"/>
            <a:ext cx="8352927" cy="418058"/>
          </a:xfrm>
        </p:spPr>
        <p:txBody>
          <a:bodyPr>
            <a:noAutofit/>
          </a:bodyPr>
          <a:lstStyle/>
          <a:p>
            <a:r>
              <a:rPr lang="ru-RU" sz="2500" b="1" dirty="0" err="1" smtClean="0">
                <a:solidFill>
                  <a:schemeClr val="tx2">
                    <a:lumMod val="75000"/>
                  </a:schemeClr>
                </a:solidFill>
                <a:latin typeface="+mn-lt"/>
                <a:ea typeface="+mn-ea"/>
                <a:cs typeface="+mn-cs"/>
              </a:rPr>
              <a:t>Муаллифлар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учун</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кўрсатмалар</a:t>
            </a:r>
            <a:endParaRPr lang="ru-RU" sz="2500" b="1" dirty="0">
              <a:solidFill>
                <a:schemeClr val="tx2">
                  <a:lumMod val="75000"/>
                </a:schemeClr>
              </a:solidFill>
              <a:latin typeface="+mn-lt"/>
              <a:ea typeface="+mn-ea"/>
              <a:cs typeface="+mn-cs"/>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21</a:t>
            </a:fld>
            <a:endParaRPr lang="ru-RU">
              <a:solidFill>
                <a:prstClr val="black">
                  <a:tint val="75000"/>
                </a:prst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0" y="836712"/>
            <a:ext cx="8568951"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6"/>
          <p:cNvCxnSpPr>
            <a:cxnSpLocks noChangeShapeType="1"/>
          </p:cNvCxnSpPr>
          <p:nvPr/>
        </p:nvCxnSpPr>
        <p:spPr bwMode="auto">
          <a:xfrm flipH="1">
            <a:off x="7236300" y="2636926"/>
            <a:ext cx="1116012" cy="72072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1363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normAutofit fontScale="90000"/>
          </a:bodyPr>
          <a:lstStyle/>
          <a:p>
            <a:r>
              <a:rPr lang="ru-RU" sz="2500" b="1" dirty="0" smtClean="0">
                <a:solidFill>
                  <a:schemeClr val="tx2">
                    <a:lumMod val="75000"/>
                  </a:schemeClr>
                </a:solidFill>
                <a:latin typeface="+mn-lt"/>
                <a:ea typeface="+mn-ea"/>
                <a:cs typeface="+mn-cs"/>
              </a:rPr>
              <a:t>2-Қидирув: </a:t>
            </a:r>
            <a:r>
              <a:rPr lang="ru-RU" sz="2500" b="1" dirty="0" err="1" smtClean="0">
                <a:solidFill>
                  <a:schemeClr val="tx2">
                    <a:lumMod val="75000"/>
                  </a:schemeClr>
                </a:solidFill>
                <a:latin typeface="+mn-lt"/>
                <a:ea typeface="+mn-ea"/>
                <a:cs typeface="+mn-cs"/>
              </a:rPr>
              <a:t>Соҳа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йўналишлари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pic>
        <p:nvPicPr>
          <p:cNvPr id="4099" name="Picture 3"/>
          <p:cNvPicPr>
            <a:picLocks noChangeAspect="1" noChangeArrowheads="1"/>
          </p:cNvPicPr>
          <p:nvPr/>
        </p:nvPicPr>
        <p:blipFill>
          <a:blip r:embed="rId2" cstate="print"/>
          <a:srcRect/>
          <a:stretch>
            <a:fillRect/>
          </a:stretch>
        </p:blipFill>
        <p:spPr bwMode="auto">
          <a:xfrm>
            <a:off x="179512" y="836713"/>
            <a:ext cx="7056784" cy="5845509"/>
          </a:xfrm>
          <a:prstGeom prst="rect">
            <a:avLst/>
          </a:prstGeom>
          <a:noFill/>
          <a:ln w="9525">
            <a:noFill/>
            <a:miter lim="800000"/>
            <a:headEnd/>
            <a:tailEnd/>
          </a:ln>
        </p:spPr>
      </p:pic>
      <p:sp>
        <p:nvSpPr>
          <p:cNvPr id="6" name="TextBox 5"/>
          <p:cNvSpPr txBox="1"/>
          <p:nvPr/>
        </p:nvSpPr>
        <p:spPr>
          <a:xfrm>
            <a:off x="7161586" y="879417"/>
            <a:ext cx="1691680" cy="6032421"/>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1-босқич </a:t>
            </a:r>
            <a:r>
              <a:rPr lang="ru-RU" sz="2000" b="1" dirty="0">
                <a:solidFill>
                  <a:schemeClr val="tx2">
                    <a:lumMod val="75000"/>
                  </a:schemeClr>
                </a:solidFill>
              </a:rPr>
              <a:t>– </a:t>
            </a:r>
            <a:r>
              <a:rPr lang="ru-RU" sz="2000" b="1" dirty="0" err="1" smtClean="0">
                <a:solidFill>
                  <a:schemeClr val="tx2">
                    <a:lumMod val="75000"/>
                  </a:schemeClr>
                </a:solidFill>
              </a:rPr>
              <a:t>Соҳа</a:t>
            </a:r>
            <a:r>
              <a:rPr lang="ru-RU" sz="2000" b="1" dirty="0" smtClean="0">
                <a:solidFill>
                  <a:schemeClr val="tx2">
                    <a:lumMod val="75000"/>
                  </a:schemeClr>
                </a:solidFill>
              </a:rPr>
              <a:t> </a:t>
            </a:r>
            <a:r>
              <a:rPr lang="ru-RU" sz="2000" b="1" dirty="0" err="1" smtClean="0">
                <a:solidFill>
                  <a:schemeClr val="tx2">
                    <a:lumMod val="75000"/>
                  </a:schemeClr>
                </a:solidFill>
              </a:rPr>
              <a:t>йўналишини</a:t>
            </a:r>
            <a:r>
              <a:rPr lang="ru-RU" sz="2000" b="1" dirty="0" smtClean="0">
                <a:solidFill>
                  <a:schemeClr val="tx2">
                    <a:lumMod val="75000"/>
                  </a:schemeClr>
                </a:solidFill>
              </a:rPr>
              <a:t> </a:t>
            </a:r>
            <a:r>
              <a:rPr lang="ru-RU" sz="2000" b="1" dirty="0" err="1" smtClean="0">
                <a:solidFill>
                  <a:schemeClr val="tx2">
                    <a:lumMod val="75000"/>
                  </a:schemeClr>
                </a:solidFill>
              </a:rPr>
              <a:t>белгилаш</a:t>
            </a:r>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22</a:t>
            </a:fld>
            <a:endParaRPr lang="ru-RU">
              <a:solidFill>
                <a:prstClr val="black">
                  <a:tint val="75000"/>
                </a:prstClr>
              </a:solidFill>
            </a:endParaRPr>
          </a:p>
        </p:txBody>
      </p:sp>
      <p:sp>
        <p:nvSpPr>
          <p:cNvPr id="8" name="Скругленная прямоугольная выноска 7"/>
          <p:cNvSpPr/>
          <p:nvPr/>
        </p:nvSpPr>
        <p:spPr>
          <a:xfrm>
            <a:off x="1835702" y="692696"/>
            <a:ext cx="1152128" cy="432048"/>
          </a:xfrm>
          <a:prstGeom prst="wedgeRoundRectCallout">
            <a:avLst>
              <a:gd name="adj1" fmla="val -117382"/>
              <a:gd name="adj2" fmla="val 5140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2961265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7184"/>
            <a:ext cx="7380312" cy="54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4082"/>
          </a:xfrm>
        </p:spPr>
        <p:txBody>
          <a:bodyPr>
            <a:normAutofit/>
          </a:bodyPr>
          <a:lstStyle/>
          <a:p>
            <a:r>
              <a:rPr lang="ru-RU" sz="2500" b="1" dirty="0" err="1" smtClean="0">
                <a:solidFill>
                  <a:schemeClr val="tx2">
                    <a:lumMod val="75000"/>
                  </a:schemeClr>
                </a:solidFill>
                <a:latin typeface="+mn-lt"/>
                <a:ea typeface="+mn-ea"/>
                <a:cs typeface="+mn-cs"/>
              </a:rPr>
              <a:t>Соҳа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йўналиши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5" name="TextBox 4"/>
          <p:cNvSpPr txBox="1"/>
          <p:nvPr/>
        </p:nvSpPr>
        <p:spPr>
          <a:xfrm>
            <a:off x="7343761" y="1066112"/>
            <a:ext cx="1728192" cy="5478423"/>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1-босқич –«</a:t>
            </a:r>
            <a:r>
              <a:rPr lang="ru-RU" sz="2000" b="1" dirty="0">
                <a:solidFill>
                  <a:schemeClr val="tx2">
                    <a:lumMod val="75000"/>
                  </a:schemeClr>
                </a:solidFill>
              </a:rPr>
              <a:t>журнал</a:t>
            </a:r>
            <a:r>
              <a:rPr lang="ru-RU" sz="2000" b="1" dirty="0" smtClean="0">
                <a:solidFill>
                  <a:schemeClr val="tx2">
                    <a:lumMod val="75000"/>
                  </a:schemeClr>
                </a:solidFill>
              </a:rPr>
              <a:t>» </a:t>
            </a:r>
            <a:r>
              <a:rPr lang="ru-RU" sz="2000" b="1" dirty="0" err="1" smtClean="0">
                <a:solidFill>
                  <a:schemeClr val="tx2">
                    <a:lumMod val="75000"/>
                  </a:schemeClr>
                </a:solidFill>
              </a:rPr>
              <a:t>бўлимини</a:t>
            </a:r>
            <a:r>
              <a:rPr lang="ru-RU" sz="2000" b="1" dirty="0" smtClean="0">
                <a:solidFill>
                  <a:schemeClr val="tx2">
                    <a:lumMod val="75000"/>
                  </a:schemeClr>
                </a:solidFill>
              </a:rPr>
              <a:t> </a:t>
            </a:r>
            <a:r>
              <a:rPr lang="ru-RU" sz="2000" b="1" dirty="0" err="1" smtClean="0">
                <a:solidFill>
                  <a:schemeClr val="tx2">
                    <a:lumMod val="75000"/>
                  </a:schemeClr>
                </a:solidFill>
              </a:rPr>
              <a:t>танлаш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smtClean="0">
                <a:solidFill>
                  <a:schemeClr val="tx2">
                    <a:lumMod val="75000"/>
                  </a:schemeClr>
                </a:solidFill>
              </a:rPr>
              <a:t>2-босқич </a:t>
            </a:r>
            <a:r>
              <a:rPr lang="ru-RU" sz="2000" b="1" dirty="0">
                <a:solidFill>
                  <a:schemeClr val="tx2">
                    <a:lumMod val="75000"/>
                  </a:schemeClr>
                </a:solidFill>
              </a:rPr>
              <a:t>– </a:t>
            </a:r>
            <a:r>
              <a:rPr lang="ru-RU" sz="2000" b="1" dirty="0" err="1" smtClean="0">
                <a:solidFill>
                  <a:schemeClr val="tx2">
                    <a:lumMod val="75000"/>
                  </a:schemeClr>
                </a:solidFill>
              </a:rPr>
              <a:t>Журналдаги</a:t>
            </a:r>
            <a:r>
              <a:rPr lang="ru-RU" sz="2000" b="1" dirty="0" smtClean="0">
                <a:solidFill>
                  <a:schemeClr val="tx2">
                    <a:lumMod val="75000"/>
                  </a:schemeClr>
                </a:solidFill>
              </a:rPr>
              <a:t> </a:t>
            </a:r>
            <a:r>
              <a:rPr lang="ru-RU" sz="2000" b="1" dirty="0" err="1" smtClean="0">
                <a:solidFill>
                  <a:schemeClr val="tx2">
                    <a:lumMod val="75000"/>
                  </a:schemeClr>
                </a:solidFill>
              </a:rPr>
              <a:t>нашрлар</a:t>
            </a:r>
            <a:r>
              <a:rPr lang="ru-RU" sz="2000" b="1" dirty="0" smtClean="0">
                <a:solidFill>
                  <a:schemeClr val="tx2">
                    <a:lumMod val="75000"/>
                  </a:schemeClr>
                </a:solidFill>
              </a:rPr>
              <a:t> </a:t>
            </a:r>
            <a:r>
              <a:rPr lang="ru-RU" sz="2000" b="1" dirty="0" err="1" smtClean="0">
                <a:solidFill>
                  <a:schemeClr val="tx2">
                    <a:lumMod val="75000"/>
                  </a:schemeClr>
                </a:solidFill>
              </a:rPr>
              <a:t>даврини</a:t>
            </a:r>
            <a:r>
              <a:rPr lang="ru-RU" sz="2000" b="1" dirty="0" smtClean="0">
                <a:solidFill>
                  <a:schemeClr val="tx2">
                    <a:lumMod val="75000"/>
                  </a:schemeClr>
                </a:solidFill>
              </a:rPr>
              <a:t> </a:t>
            </a:r>
            <a:r>
              <a:rPr lang="ru-RU" sz="2000" b="1" dirty="0" err="1" smtClean="0">
                <a:solidFill>
                  <a:schemeClr val="tx2">
                    <a:lumMod val="75000"/>
                  </a:schemeClr>
                </a:solidFill>
              </a:rPr>
              <a:t>белгилаш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Журнални</a:t>
            </a:r>
            <a:r>
              <a:rPr lang="ru-RU" sz="2000" b="1" dirty="0" smtClean="0">
                <a:solidFill>
                  <a:schemeClr val="tx2">
                    <a:lumMod val="75000"/>
                  </a:schemeClr>
                </a:solidFill>
              </a:rPr>
              <a:t> </a:t>
            </a:r>
            <a:r>
              <a:rPr lang="ru-RU" sz="2000" b="1" dirty="0" err="1" smtClean="0">
                <a:solidFill>
                  <a:schemeClr val="tx2">
                    <a:lumMod val="75000"/>
                  </a:schemeClr>
                </a:solidFill>
              </a:rPr>
              <a:t>танлаш</a:t>
            </a:r>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23</a:t>
            </a:fld>
            <a:endParaRPr lang="ru-RU">
              <a:solidFill>
                <a:prstClr val="black">
                  <a:tint val="75000"/>
                </a:prstClr>
              </a:solidFill>
            </a:endParaRPr>
          </a:p>
        </p:txBody>
      </p:sp>
      <p:sp>
        <p:nvSpPr>
          <p:cNvPr id="12" name="Скругленная прямоугольная выноска 11"/>
          <p:cNvSpPr/>
          <p:nvPr/>
        </p:nvSpPr>
        <p:spPr>
          <a:xfrm>
            <a:off x="2051726" y="2058094"/>
            <a:ext cx="1152128" cy="432048"/>
          </a:xfrm>
          <a:prstGeom prst="wedgeRoundRectCallout">
            <a:avLst>
              <a:gd name="adj1" fmla="val -182533"/>
              <a:gd name="adj2" fmla="val 5677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5" name="Скругленная прямоугольная выноска 14"/>
          <p:cNvSpPr/>
          <p:nvPr/>
        </p:nvSpPr>
        <p:spPr>
          <a:xfrm>
            <a:off x="4937959" y="1842070"/>
            <a:ext cx="1152128" cy="432048"/>
          </a:xfrm>
          <a:prstGeom prst="wedgeRoundRectCallout">
            <a:avLst>
              <a:gd name="adj1" fmla="val -51046"/>
              <a:gd name="adj2" fmla="val 26448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3" y="3449364"/>
            <a:ext cx="5400600" cy="31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Скругленная прямоугольная выноска 17"/>
          <p:cNvSpPr/>
          <p:nvPr/>
        </p:nvSpPr>
        <p:spPr>
          <a:xfrm>
            <a:off x="5244738" y="4005064"/>
            <a:ext cx="1152128" cy="432048"/>
          </a:xfrm>
          <a:prstGeom prst="wedgeRoundRectCallout">
            <a:avLst>
              <a:gd name="adj1" fmla="val -103167"/>
              <a:gd name="adj2" fmla="val 13497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383033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6" y="692696"/>
            <a:ext cx="6573096" cy="60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490066"/>
          </a:xfrm>
        </p:spPr>
        <p:txBody>
          <a:bodyPr>
            <a:noAutofit/>
          </a:bodyPr>
          <a:lstStyle/>
          <a:p>
            <a:r>
              <a:rPr lang="ru-RU" sz="2500" b="1" dirty="0" err="1" smtClean="0">
                <a:solidFill>
                  <a:schemeClr val="tx2">
                    <a:lumMod val="75000"/>
                  </a:schemeClr>
                </a:solidFill>
                <a:latin typeface="+mn-lt"/>
                <a:ea typeface="+mn-ea"/>
                <a:cs typeface="+mn-cs"/>
              </a:rPr>
              <a:t>Журнални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endParaRPr lang="ru-RU" sz="2500" b="1" dirty="0">
              <a:solidFill>
                <a:schemeClr val="tx2">
                  <a:lumMod val="75000"/>
                </a:schemeClr>
              </a:solidFill>
              <a:latin typeface="+mn-lt"/>
              <a:ea typeface="+mn-ea"/>
              <a:cs typeface="+mn-cs"/>
            </a:endParaRPr>
          </a:p>
        </p:txBody>
      </p:sp>
      <p:sp>
        <p:nvSpPr>
          <p:cNvPr id="10" name="TextBox 9"/>
          <p:cNvSpPr txBox="1"/>
          <p:nvPr/>
        </p:nvSpPr>
        <p:spPr>
          <a:xfrm>
            <a:off x="6732240" y="477633"/>
            <a:ext cx="2411760" cy="5355312"/>
          </a:xfrm>
          <a:prstGeom prst="rect">
            <a:avLst/>
          </a:prstGeom>
          <a:solidFill>
            <a:schemeClr val="tx2">
              <a:lumMod val="20000"/>
              <a:lumOff val="80000"/>
            </a:schemeClr>
          </a:solidFill>
        </p:spPr>
        <p:txBody>
          <a:bodyPr wrap="square" rtlCol="0">
            <a:spAutoFit/>
          </a:bodyPr>
          <a:lstStyle/>
          <a:p>
            <a:r>
              <a:rPr lang="ru-RU" sz="1900" b="1" dirty="0">
                <a:solidFill>
                  <a:schemeClr val="tx2">
                    <a:lumMod val="75000"/>
                  </a:schemeClr>
                </a:solidFill>
              </a:rPr>
              <a:t>1 – </a:t>
            </a:r>
            <a:r>
              <a:rPr lang="ru-RU" sz="1900" b="1" dirty="0" smtClean="0">
                <a:solidFill>
                  <a:schemeClr val="tx2">
                    <a:lumMod val="75000"/>
                  </a:schemeClr>
                </a:solidFill>
              </a:rPr>
              <a:t>Журнал сони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қидириш</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2 – </a:t>
            </a:r>
            <a:r>
              <a:rPr lang="ru-RU" sz="1900" b="1" dirty="0" err="1" smtClean="0">
                <a:solidFill>
                  <a:schemeClr val="tx2">
                    <a:lumMod val="75000"/>
                  </a:schemeClr>
                </a:solidFill>
              </a:rPr>
              <a:t>Сўнгги</a:t>
            </a:r>
            <a:r>
              <a:rPr lang="ru-RU" sz="1900" b="1" dirty="0" smtClean="0">
                <a:solidFill>
                  <a:schemeClr val="tx2">
                    <a:lumMod val="75000"/>
                  </a:schemeClr>
                </a:solidFill>
              </a:rPr>
              <a:t> </a:t>
            </a:r>
            <a:r>
              <a:rPr lang="ru-RU" sz="1900" b="1" dirty="0" err="1" smtClean="0">
                <a:solidFill>
                  <a:schemeClr val="tx2">
                    <a:lumMod val="75000"/>
                  </a:schemeClr>
                </a:solidFill>
              </a:rPr>
              <a:t>мақолалар</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3 – </a:t>
            </a:r>
            <a:r>
              <a:rPr lang="ru-RU" sz="1900" b="1" dirty="0" smtClean="0">
                <a:solidFill>
                  <a:schemeClr val="tx2">
                    <a:lumMod val="75000"/>
                  </a:schemeClr>
                </a:solidFill>
              </a:rPr>
              <a:t>Журнал </a:t>
            </a:r>
            <a:r>
              <a:rPr lang="ru-RU" sz="1900" b="1" dirty="0" err="1" smtClean="0">
                <a:solidFill>
                  <a:schemeClr val="tx2">
                    <a:lumMod val="75000"/>
                  </a:schemeClr>
                </a:solidFill>
              </a:rPr>
              <a:t>таркибини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чиқиш</a:t>
            </a:r>
            <a:endParaRPr lang="ru-RU" sz="1900" b="1" dirty="0" smtClean="0">
              <a:solidFill>
                <a:schemeClr val="tx2">
                  <a:lumMod val="75000"/>
                </a:schemeClr>
              </a:solidFill>
            </a:endParaRPr>
          </a:p>
          <a:p>
            <a:endParaRPr lang="ru-RU" sz="1900" b="1" dirty="0">
              <a:solidFill>
                <a:schemeClr val="tx2">
                  <a:lumMod val="75000"/>
                </a:schemeClr>
              </a:solidFill>
            </a:endParaRPr>
          </a:p>
          <a:p>
            <a:r>
              <a:rPr lang="ru-RU" sz="1900" b="1" dirty="0" smtClean="0">
                <a:solidFill>
                  <a:schemeClr val="tx2">
                    <a:lumMod val="75000"/>
                  </a:schemeClr>
                </a:solidFill>
              </a:rPr>
              <a:t>4 </a:t>
            </a:r>
            <a:r>
              <a:rPr lang="ru-RU" sz="1900" b="1" dirty="0">
                <a:solidFill>
                  <a:schemeClr val="tx2">
                    <a:lumMod val="75000"/>
                  </a:schemeClr>
                </a:solidFill>
              </a:rPr>
              <a:t>–  </a:t>
            </a:r>
            <a:r>
              <a:rPr lang="ru-RU" sz="1900" b="1" dirty="0" smtClean="0">
                <a:solidFill>
                  <a:schemeClr val="tx2">
                    <a:lumMod val="75000"/>
                  </a:schemeClr>
                </a:solidFill>
              </a:rPr>
              <a:t>Журнал </a:t>
            </a:r>
            <a:r>
              <a:rPr lang="ru-RU" sz="1900" b="1" dirty="0" err="1" smtClean="0">
                <a:solidFill>
                  <a:schemeClr val="tx2">
                    <a:lumMod val="75000"/>
                  </a:schemeClr>
                </a:solidFill>
              </a:rPr>
              <a:t>ҳақида</a:t>
            </a:r>
            <a:r>
              <a:rPr lang="ru-RU" sz="1900" b="1" dirty="0" smtClean="0">
                <a:solidFill>
                  <a:schemeClr val="tx2">
                    <a:lumMod val="75000"/>
                  </a:schemeClr>
                </a:solidFill>
              </a:rPr>
              <a:t> </a:t>
            </a:r>
            <a:r>
              <a:rPr lang="ru-RU" sz="1900" b="1" dirty="0" err="1" smtClean="0">
                <a:solidFill>
                  <a:schemeClr val="tx2">
                    <a:lumMod val="75000"/>
                  </a:schemeClr>
                </a:solidFill>
              </a:rPr>
              <a:t>маълумот</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5– </a:t>
            </a:r>
            <a:r>
              <a:rPr lang="ru-RU" sz="1900" b="1" dirty="0" err="1" smtClean="0">
                <a:solidFill>
                  <a:schemeClr val="tx2">
                    <a:lumMod val="75000"/>
                  </a:schemeClr>
                </a:solidFill>
              </a:rPr>
              <a:t>Мақолаларни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чиқиб</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6 – </a:t>
            </a:r>
            <a:r>
              <a:rPr lang="ru-RU" sz="1900" b="1" dirty="0" smtClean="0">
                <a:solidFill>
                  <a:schemeClr val="tx2">
                    <a:lumMod val="75000"/>
                  </a:schemeClr>
                </a:solidFill>
              </a:rPr>
              <a:t>Журнал </a:t>
            </a:r>
            <a:r>
              <a:rPr lang="ru-RU" sz="1900" b="1" dirty="0" err="1" smtClean="0">
                <a:solidFill>
                  <a:schemeClr val="tx2">
                    <a:lumMod val="75000"/>
                  </a:schemeClr>
                </a:solidFill>
              </a:rPr>
              <a:t>сонини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чиқиб</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24</a:t>
            </a:fld>
            <a:endParaRPr lang="ru-RU">
              <a:solidFill>
                <a:prstClr val="black">
                  <a:tint val="75000"/>
                </a:prstClr>
              </a:solidFill>
            </a:endParaRPr>
          </a:p>
        </p:txBody>
      </p:sp>
      <p:sp>
        <p:nvSpPr>
          <p:cNvPr id="19" name="Скругленная прямоугольная выноска 18"/>
          <p:cNvSpPr/>
          <p:nvPr/>
        </p:nvSpPr>
        <p:spPr>
          <a:xfrm>
            <a:off x="3210675" y="2852936"/>
            <a:ext cx="1152128" cy="432048"/>
          </a:xfrm>
          <a:prstGeom prst="wedgeRoundRectCallout">
            <a:avLst>
              <a:gd name="adj1" fmla="val -180164"/>
              <a:gd name="adj2" fmla="val 15392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22" name="Скругленная прямоугольная выноска 21"/>
          <p:cNvSpPr/>
          <p:nvPr/>
        </p:nvSpPr>
        <p:spPr>
          <a:xfrm>
            <a:off x="2144354" y="4509120"/>
            <a:ext cx="1152128" cy="432048"/>
          </a:xfrm>
          <a:prstGeom prst="wedgeRoundRectCallout">
            <a:avLst>
              <a:gd name="adj1" fmla="val -105536"/>
              <a:gd name="adj2" fmla="val 46522"/>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25" name="Скругленная прямоугольная выноска 24"/>
          <p:cNvSpPr/>
          <p:nvPr/>
        </p:nvSpPr>
        <p:spPr>
          <a:xfrm>
            <a:off x="5508104" y="1436338"/>
            <a:ext cx="1152128" cy="432048"/>
          </a:xfrm>
          <a:prstGeom prst="wedgeRoundRectCallout">
            <a:avLst>
              <a:gd name="adj1" fmla="val -41569"/>
              <a:gd name="adj2" fmla="val 33713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28" name="Скругленная прямоугольная выноска 27"/>
          <p:cNvSpPr/>
          <p:nvPr/>
        </p:nvSpPr>
        <p:spPr>
          <a:xfrm>
            <a:off x="5278286" y="5341858"/>
            <a:ext cx="1152128" cy="432048"/>
          </a:xfrm>
          <a:prstGeom prst="wedgeRoundRectCallout">
            <a:avLst>
              <a:gd name="adj1" fmla="val -75922"/>
              <a:gd name="adj2" fmla="val -20302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4-босқич</a:t>
            </a:r>
            <a:endParaRPr lang="ru-RU" dirty="0">
              <a:solidFill>
                <a:prstClr val="black"/>
              </a:solidFill>
            </a:endParaRPr>
          </a:p>
        </p:txBody>
      </p:sp>
      <p:sp>
        <p:nvSpPr>
          <p:cNvPr id="31" name="Скругленная прямоугольная выноска 30"/>
          <p:cNvSpPr/>
          <p:nvPr/>
        </p:nvSpPr>
        <p:spPr>
          <a:xfrm>
            <a:off x="4465034" y="6274722"/>
            <a:ext cx="1152128" cy="432048"/>
          </a:xfrm>
          <a:prstGeom prst="wedgeRoundRectCallout">
            <a:avLst>
              <a:gd name="adj1" fmla="val -263084"/>
              <a:gd name="adj2" fmla="val 307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5-босқич</a:t>
            </a:r>
            <a:endParaRPr lang="ru-RU" dirty="0">
              <a:solidFill>
                <a:prstClr val="black"/>
              </a:solidFill>
            </a:endParaRPr>
          </a:p>
        </p:txBody>
      </p:sp>
      <p:sp>
        <p:nvSpPr>
          <p:cNvPr id="34" name="Скругленная прямоугольная выноска 33"/>
          <p:cNvSpPr/>
          <p:nvPr/>
        </p:nvSpPr>
        <p:spPr>
          <a:xfrm>
            <a:off x="3490457" y="5341858"/>
            <a:ext cx="1152128" cy="432048"/>
          </a:xfrm>
          <a:prstGeom prst="wedgeRoundRectCallout">
            <a:avLst>
              <a:gd name="adj1" fmla="val -21432"/>
              <a:gd name="adj2" fmla="val -34201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6-босқич</a:t>
            </a:r>
            <a:endParaRPr lang="ru-RU" dirty="0">
              <a:solidFill>
                <a:prstClr val="black"/>
              </a:solidFill>
            </a:endParaRPr>
          </a:p>
        </p:txBody>
      </p:sp>
    </p:spTree>
    <p:extLst>
      <p:ext uri="{BB962C8B-B14F-4D97-AF65-F5344CB8AC3E}">
        <p14:creationId xmlns:p14="http://schemas.microsoft.com/office/powerpoint/2010/main" val="582720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762000" y="1436689"/>
            <a:ext cx="7605347" cy="584775"/>
          </a:xfrm>
        </p:spPr>
        <p:txBody>
          <a:bodyPr/>
          <a:lstStyle/>
          <a:p>
            <a:endParaRPr lang="de-DE"/>
          </a:p>
        </p:txBody>
      </p:sp>
      <p:sp>
        <p:nvSpPr>
          <p:cNvPr id="3" name="Titel 2"/>
          <p:cNvSpPr>
            <a:spLocks noGrp="1"/>
          </p:cNvSpPr>
          <p:nvPr>
            <p:ph type="title"/>
          </p:nvPr>
        </p:nvSpPr>
        <p:spPr>
          <a:xfrm>
            <a:off x="620426" y="86181"/>
            <a:ext cx="7605347" cy="936104"/>
          </a:xfrm>
        </p:spPr>
        <p:txBody>
          <a:bodyPr>
            <a:normAutofit fontScale="90000"/>
          </a:bodyPr>
          <a:lstStyle/>
          <a:p>
            <a:r>
              <a:rPr lang="ru-RU" sz="2800" b="1" dirty="0" smtClean="0">
                <a:solidFill>
                  <a:schemeClr val="tx2">
                    <a:lumMod val="75000"/>
                  </a:schemeClr>
                </a:solidFill>
                <a:latin typeface="+mn-lt"/>
                <a:ea typeface="+mn-ea"/>
                <a:cs typeface="+mn-cs"/>
              </a:rPr>
              <a:t>3. </a:t>
            </a:r>
            <a:r>
              <a:rPr lang="ru-RU" sz="2800" b="1" dirty="0" err="1" smtClean="0">
                <a:solidFill>
                  <a:schemeClr val="tx2">
                    <a:lumMod val="75000"/>
                  </a:schemeClr>
                </a:solidFill>
                <a:latin typeface="+mn-lt"/>
                <a:ea typeface="+mn-ea"/>
                <a:cs typeface="+mn-cs"/>
              </a:rPr>
              <a:t>Протоколларни</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кўриб</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чиқиб</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юклаш</a:t>
            </a:r>
            <a:r>
              <a:rPr lang="ru-RU" sz="2800" b="1" dirty="0" smtClean="0">
                <a:solidFill>
                  <a:schemeClr val="tx2">
                    <a:lumMod val="75000"/>
                  </a:schemeClr>
                </a:solidFill>
                <a:latin typeface="+mn-lt"/>
                <a:ea typeface="+mn-ea"/>
                <a:cs typeface="+mn-cs"/>
              </a:rPr>
              <a:t> </a:t>
            </a:r>
            <a:r>
              <a:rPr lang="de-DE" sz="2800" b="1" dirty="0">
                <a:solidFill>
                  <a:srgbClr val="C00000"/>
                </a:solidFill>
                <a:latin typeface="+mn-lt"/>
                <a:ea typeface="+mn-ea"/>
                <a:cs typeface="+mn-cs"/>
              </a:rPr>
              <a:t>https://link.springer.com/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83" y="1124744"/>
            <a:ext cx="8055129" cy="530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719877" y="3055571"/>
            <a:ext cx="1247742" cy="490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cxnSp>
        <p:nvCxnSpPr>
          <p:cNvPr id="5" name="Straight Arrow Connector 4"/>
          <p:cNvCxnSpPr/>
          <p:nvPr/>
        </p:nvCxnSpPr>
        <p:spPr>
          <a:xfrm flipH="1">
            <a:off x="6586399" y="1556792"/>
            <a:ext cx="144016" cy="1538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880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04900"/>
            <a:ext cx="707707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1110" y="260648"/>
            <a:ext cx="7056784" cy="461665"/>
          </a:xfrm>
          <a:prstGeom prst="rect">
            <a:avLst/>
          </a:prstGeom>
        </p:spPr>
        <p:txBody>
          <a:bodyPr wrap="square">
            <a:spAutoFit/>
          </a:bodyPr>
          <a:lstStyle/>
          <a:p>
            <a:r>
              <a:rPr lang="ru-RU" sz="2400" b="1" dirty="0" err="1" smtClean="0">
                <a:solidFill>
                  <a:schemeClr val="tx2">
                    <a:lumMod val="75000"/>
                  </a:schemeClr>
                </a:solidFill>
              </a:rPr>
              <a:t>Протоколларни</a:t>
            </a:r>
            <a:r>
              <a:rPr lang="ru-RU" sz="2400" b="1" dirty="0" smtClean="0">
                <a:solidFill>
                  <a:schemeClr val="tx2">
                    <a:lumMod val="75000"/>
                  </a:schemeClr>
                </a:solidFill>
              </a:rPr>
              <a:t> </a:t>
            </a:r>
            <a:r>
              <a:rPr lang="ru-RU" sz="2400" b="1" dirty="0" err="1" smtClean="0">
                <a:solidFill>
                  <a:schemeClr val="tx2">
                    <a:lumMod val="75000"/>
                  </a:schemeClr>
                </a:solidFill>
              </a:rPr>
              <a:t>кўриб</a:t>
            </a:r>
            <a:r>
              <a:rPr lang="ru-RU" sz="2400" b="1" dirty="0" smtClean="0">
                <a:solidFill>
                  <a:schemeClr val="tx2">
                    <a:lumMod val="75000"/>
                  </a:schemeClr>
                </a:solidFill>
              </a:rPr>
              <a:t> </a:t>
            </a:r>
            <a:r>
              <a:rPr lang="ru-RU" sz="2400" b="1" dirty="0" err="1" smtClean="0">
                <a:solidFill>
                  <a:schemeClr val="tx2">
                    <a:lumMod val="75000"/>
                  </a:schemeClr>
                </a:solidFill>
              </a:rPr>
              <a:t>чикиш</a:t>
            </a:r>
            <a:r>
              <a:rPr lang="ru-RU" sz="2400" b="1" dirty="0" smtClean="0">
                <a:solidFill>
                  <a:schemeClr val="tx2">
                    <a:lumMod val="75000"/>
                  </a:schemeClr>
                </a:solidFill>
              </a:rPr>
              <a:t> </a:t>
            </a:r>
            <a:r>
              <a:rPr lang="ru-RU" sz="2400" b="1" dirty="0" err="1" smtClean="0">
                <a:solidFill>
                  <a:schemeClr val="tx2">
                    <a:lumMod val="75000"/>
                  </a:schemeClr>
                </a:solidFill>
              </a:rPr>
              <a:t>ва</a:t>
            </a:r>
            <a:r>
              <a:rPr lang="ru-RU" sz="2400" b="1" dirty="0" smtClean="0">
                <a:solidFill>
                  <a:schemeClr val="tx2">
                    <a:lumMod val="75000"/>
                  </a:schemeClr>
                </a:solidFill>
              </a:rPr>
              <a:t> </a:t>
            </a:r>
            <a:r>
              <a:rPr lang="ru-RU" sz="2400" b="1" dirty="0" err="1" smtClean="0">
                <a:solidFill>
                  <a:schemeClr val="tx2">
                    <a:lumMod val="75000"/>
                  </a:schemeClr>
                </a:solidFill>
              </a:rPr>
              <a:t>юклаш</a:t>
            </a:r>
            <a:endParaRPr lang="en-US" sz="2400" dirty="0"/>
          </a:p>
        </p:txBody>
      </p:sp>
      <p:sp>
        <p:nvSpPr>
          <p:cNvPr id="9" name="TextBox 8"/>
          <p:cNvSpPr txBox="1"/>
          <p:nvPr/>
        </p:nvSpPr>
        <p:spPr>
          <a:xfrm>
            <a:off x="6966520" y="491480"/>
            <a:ext cx="2177480" cy="5940088"/>
          </a:xfrm>
          <a:prstGeom prst="rect">
            <a:avLst/>
          </a:prstGeom>
          <a:solidFill>
            <a:schemeClr val="tx2">
              <a:lumMod val="20000"/>
              <a:lumOff val="80000"/>
            </a:schemeClr>
          </a:solidFill>
        </p:spPr>
        <p:txBody>
          <a:bodyPr wrap="square" rtlCol="0">
            <a:spAutoFit/>
          </a:bodyPr>
          <a:lstStyle/>
          <a:p>
            <a:r>
              <a:rPr lang="ru-RU" sz="1900" b="1" dirty="0" smtClean="0">
                <a:solidFill>
                  <a:schemeClr val="tx2">
                    <a:lumMod val="75000"/>
                  </a:schemeClr>
                </a:solidFill>
              </a:rPr>
              <a:t>Калит (</a:t>
            </a:r>
            <a:r>
              <a:rPr lang="ru-RU" sz="1900" b="1" dirty="0" err="1" smtClean="0">
                <a:solidFill>
                  <a:schemeClr val="tx2">
                    <a:lumMod val="75000"/>
                  </a:schemeClr>
                </a:solidFill>
              </a:rPr>
              <a:t>таянч</a:t>
            </a:r>
            <a:r>
              <a:rPr lang="ru-RU" sz="1900" b="1" dirty="0" smtClean="0">
                <a:solidFill>
                  <a:schemeClr val="tx2">
                    <a:lumMod val="75000"/>
                  </a:schemeClr>
                </a:solidFill>
              </a:rPr>
              <a:t>) </a:t>
            </a:r>
            <a:r>
              <a:rPr lang="ru-RU" sz="1900" b="1" dirty="0" err="1" smtClean="0">
                <a:solidFill>
                  <a:schemeClr val="tx2">
                    <a:lumMod val="75000"/>
                  </a:schemeClr>
                </a:solidFill>
              </a:rPr>
              <a:t>сўзлар</a:t>
            </a:r>
            <a:r>
              <a:rPr lang="ru-RU" sz="1900" b="1" dirty="0" smtClean="0">
                <a:solidFill>
                  <a:schemeClr val="tx2">
                    <a:lumMod val="75000"/>
                  </a:schemeClr>
                </a:solidFill>
              </a:rPr>
              <a:t>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қидириш</a:t>
            </a:r>
            <a:endParaRPr lang="ru-RU" sz="1900" b="1" dirty="0">
              <a:solidFill>
                <a:schemeClr val="tx2">
                  <a:lumMod val="75000"/>
                </a:schemeClr>
              </a:solidFill>
            </a:endParaRPr>
          </a:p>
          <a:p>
            <a:endParaRPr lang="ru-RU" sz="1900" b="1" dirty="0" smtClean="0">
              <a:solidFill>
                <a:schemeClr val="tx2">
                  <a:lumMod val="75000"/>
                </a:schemeClr>
              </a:solidFill>
            </a:endParaRPr>
          </a:p>
          <a:p>
            <a:r>
              <a:rPr lang="ru-RU" sz="1900" b="1" dirty="0" err="1" smtClean="0">
                <a:solidFill>
                  <a:schemeClr val="tx2">
                    <a:lumMod val="75000"/>
                  </a:schemeClr>
                </a:solidFill>
              </a:rPr>
              <a:t>Протоколларнинг</a:t>
            </a:r>
            <a:r>
              <a:rPr lang="ru-RU" sz="1900" b="1" dirty="0" smtClean="0">
                <a:solidFill>
                  <a:schemeClr val="tx2">
                    <a:lumMod val="75000"/>
                  </a:schemeClr>
                </a:solidFill>
              </a:rPr>
              <a:t> </a:t>
            </a:r>
            <a:r>
              <a:rPr lang="ru-RU" sz="1900" b="1" dirty="0" err="1" smtClean="0">
                <a:solidFill>
                  <a:schemeClr val="tx2">
                    <a:lumMod val="75000"/>
                  </a:schemeClr>
                </a:solidFill>
              </a:rPr>
              <a:t>умумий</a:t>
            </a:r>
            <a:r>
              <a:rPr lang="ru-RU" sz="1900" b="1" dirty="0" smtClean="0">
                <a:solidFill>
                  <a:schemeClr val="tx2">
                    <a:lumMod val="75000"/>
                  </a:schemeClr>
                </a:solidFill>
              </a:rPr>
              <a:t> сони</a:t>
            </a:r>
            <a:endParaRPr lang="ru-RU" sz="1900" b="1" dirty="0">
              <a:solidFill>
                <a:schemeClr val="tx2">
                  <a:lumMod val="75000"/>
                </a:schemeClr>
              </a:solidFill>
            </a:endParaRPr>
          </a:p>
          <a:p>
            <a:endParaRPr lang="ru-RU" sz="1900" b="1" dirty="0">
              <a:solidFill>
                <a:schemeClr val="tx2">
                  <a:lumMod val="75000"/>
                </a:schemeClr>
              </a:solidFill>
            </a:endParaRPr>
          </a:p>
          <a:p>
            <a:endParaRPr lang="ru-RU" sz="1900" b="1" dirty="0" smtClean="0">
              <a:solidFill>
                <a:schemeClr val="tx2">
                  <a:lumMod val="75000"/>
                </a:schemeClr>
              </a:solidFill>
            </a:endParaRPr>
          </a:p>
          <a:p>
            <a:r>
              <a:rPr lang="ru-RU" sz="1900" b="1" dirty="0" smtClean="0">
                <a:solidFill>
                  <a:schemeClr val="tx2">
                    <a:lumMod val="75000"/>
                  </a:schemeClr>
                </a:solidFill>
              </a:rPr>
              <a:t>Сана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саралаш</a:t>
            </a:r>
            <a:endParaRPr lang="ru-RU" sz="1900" b="1" dirty="0">
              <a:solidFill>
                <a:schemeClr val="tx2">
                  <a:lumMod val="75000"/>
                </a:schemeClr>
              </a:solidFill>
            </a:endParaRPr>
          </a:p>
          <a:p>
            <a:endParaRPr lang="ru-RU" sz="1900" b="1" dirty="0" smtClean="0">
              <a:solidFill>
                <a:schemeClr val="tx2">
                  <a:lumMod val="75000"/>
                </a:schemeClr>
              </a:solidFill>
            </a:endParaRPr>
          </a:p>
          <a:p>
            <a:endParaRPr lang="ru-RU" sz="1900" b="1" dirty="0" smtClean="0">
              <a:solidFill>
                <a:schemeClr val="tx2">
                  <a:lumMod val="75000"/>
                </a:schemeClr>
              </a:solidFill>
            </a:endParaRPr>
          </a:p>
          <a:p>
            <a:r>
              <a:rPr lang="ru-RU" sz="1900" b="1" dirty="0" err="1" smtClean="0">
                <a:solidFill>
                  <a:schemeClr val="tx2">
                    <a:lumMod val="75000"/>
                  </a:schemeClr>
                </a:solidFill>
              </a:rPr>
              <a:t>Соҳа</a:t>
            </a:r>
            <a:r>
              <a:rPr lang="ru-RU" sz="1900" b="1" dirty="0" smtClean="0">
                <a:solidFill>
                  <a:schemeClr val="tx2">
                    <a:lumMod val="75000"/>
                  </a:schemeClr>
                </a:solidFill>
              </a:rPr>
              <a:t> </a:t>
            </a:r>
            <a:r>
              <a:rPr lang="ru-RU" sz="1900" b="1" dirty="0" err="1" smtClean="0">
                <a:solidFill>
                  <a:schemeClr val="tx2">
                    <a:lumMod val="75000"/>
                  </a:schemeClr>
                </a:solidFill>
              </a:rPr>
              <a:t>йўналиши</a:t>
            </a:r>
            <a:r>
              <a:rPr lang="ru-RU" sz="1900" b="1" dirty="0" smtClean="0">
                <a:solidFill>
                  <a:schemeClr val="tx2">
                    <a:lumMod val="75000"/>
                  </a:schemeClr>
                </a:solidFill>
              </a:rPr>
              <a:t>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саралаш</a:t>
            </a:r>
            <a:endParaRPr lang="ru-RU" sz="1900" b="1" dirty="0">
              <a:solidFill>
                <a:schemeClr val="tx2">
                  <a:lumMod val="75000"/>
                </a:schemeClr>
              </a:solidFill>
            </a:endParaRPr>
          </a:p>
          <a:p>
            <a:endParaRPr lang="ru-RU" sz="1900" b="1" dirty="0" smtClean="0">
              <a:solidFill>
                <a:schemeClr val="tx2">
                  <a:lumMod val="75000"/>
                </a:schemeClr>
              </a:solidFill>
            </a:endParaRPr>
          </a:p>
          <a:p>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err="1" smtClean="0">
                <a:solidFill>
                  <a:schemeClr val="tx2">
                    <a:lumMod val="75000"/>
                  </a:schemeClr>
                </a:solidFill>
              </a:rPr>
              <a:t>Протоколларни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чиқиш</a:t>
            </a:r>
            <a:r>
              <a:rPr lang="ru-RU" sz="1900" b="1" dirty="0" smtClean="0">
                <a:solidFill>
                  <a:schemeClr val="tx2">
                    <a:lumMod val="75000"/>
                  </a:schemeClr>
                </a:solidFill>
              </a:rPr>
              <a:t> </a:t>
            </a:r>
            <a:r>
              <a:rPr lang="ru-RU" sz="1900" b="1" dirty="0" err="1" smtClean="0">
                <a:solidFill>
                  <a:schemeClr val="tx2">
                    <a:lumMod val="75000"/>
                  </a:schemeClr>
                </a:solidFill>
              </a:rPr>
              <a:t>ва</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dirty="0">
              <a:solidFill>
                <a:prstClr val="black"/>
              </a:solidFill>
              <a:latin typeface="Book Antiqua" pitchFamily="18" charset="0"/>
            </a:endParaRPr>
          </a:p>
        </p:txBody>
      </p:sp>
      <p:cxnSp>
        <p:nvCxnSpPr>
          <p:cNvPr id="10" name="Straight Arrow Connector 9"/>
          <p:cNvCxnSpPr/>
          <p:nvPr/>
        </p:nvCxnSpPr>
        <p:spPr>
          <a:xfrm flipH="1">
            <a:off x="2673935" y="581514"/>
            <a:ext cx="1620178" cy="11630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1547664" y="2780928"/>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5364088" y="1943631"/>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427984" y="4725144"/>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3484024" y="4708070"/>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2411760" y="2256290"/>
            <a:ext cx="1247742" cy="490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Tree>
    <p:extLst>
      <p:ext uri="{BB962C8B-B14F-4D97-AF65-F5344CB8AC3E}">
        <p14:creationId xmlns:p14="http://schemas.microsoft.com/office/powerpoint/2010/main" val="9821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1" y="116632"/>
            <a:ext cx="9036496" cy="1152128"/>
          </a:xfrm>
        </p:spPr>
        <p:txBody>
          <a:bodyPr>
            <a:noAutofit/>
          </a:bodyPr>
          <a:lstStyle/>
          <a:p>
            <a:r>
              <a:rPr lang="ru-RU" sz="2800" b="1" dirty="0" err="1" smtClean="0">
                <a:solidFill>
                  <a:srgbClr val="1F497D">
                    <a:lumMod val="75000"/>
                  </a:srgbClr>
                </a:solidFill>
                <a:latin typeface="+mn-lt"/>
                <a:ea typeface="+mn-ea"/>
                <a:cs typeface="+mn-cs"/>
              </a:rPr>
              <a:t>Ресурслардан</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фойдаланиш</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бўйича</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кўрсатмаларга</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фойдали</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ҳаволалар</a:t>
            </a:r>
            <a:endParaRPr lang="en-US" sz="2800" b="1" dirty="0">
              <a:solidFill>
                <a:srgbClr val="1F497D">
                  <a:lumMod val="75000"/>
                </a:srgbClr>
              </a:solidFill>
              <a:latin typeface="+mn-lt"/>
              <a:ea typeface="+mn-ea"/>
              <a:cs typeface="+mn-cs"/>
            </a:endParaRPr>
          </a:p>
        </p:txBody>
      </p:sp>
      <p:sp>
        <p:nvSpPr>
          <p:cNvPr id="3" name="Rectangle 2"/>
          <p:cNvSpPr/>
          <p:nvPr/>
        </p:nvSpPr>
        <p:spPr>
          <a:xfrm>
            <a:off x="323529" y="1412776"/>
            <a:ext cx="8532440" cy="4801314"/>
          </a:xfrm>
          <a:prstGeom prst="rect">
            <a:avLst/>
          </a:prstGeom>
        </p:spPr>
        <p:txBody>
          <a:bodyPr wrap="square">
            <a:spAutoFit/>
          </a:bodyPr>
          <a:lstStyle/>
          <a:p>
            <a:endParaRPr lang="en-US" sz="2400" dirty="0"/>
          </a:p>
          <a:p>
            <a:r>
              <a:rPr lang="ru-RU" sz="2400" b="1" dirty="0" err="1" smtClean="0"/>
              <a:t>Маълумотлар</a:t>
            </a:r>
            <a:r>
              <a:rPr lang="ru-RU" sz="2400" b="1" dirty="0" smtClean="0"/>
              <a:t> </a:t>
            </a:r>
            <a:r>
              <a:rPr lang="ru-RU" sz="2400" b="1" dirty="0" err="1" smtClean="0"/>
              <a:t>базаси</a:t>
            </a:r>
            <a:r>
              <a:rPr lang="ru-RU" sz="2400" b="1" dirty="0" smtClean="0"/>
              <a:t> </a:t>
            </a:r>
            <a:r>
              <a:rPr lang="ru-RU" sz="2400" b="1" dirty="0" err="1" smtClean="0"/>
              <a:t>билан</a:t>
            </a:r>
            <a:r>
              <a:rPr lang="ru-RU" sz="2400" b="1" dirty="0" smtClean="0"/>
              <a:t> </a:t>
            </a:r>
            <a:r>
              <a:rPr lang="ru-RU" sz="2400" b="1" dirty="0" err="1" smtClean="0"/>
              <a:t>ишлаш</a:t>
            </a:r>
            <a:r>
              <a:rPr lang="ru-RU" sz="2400" b="1" dirty="0" smtClean="0"/>
              <a:t> </a:t>
            </a:r>
            <a:r>
              <a:rPr lang="ru-RU" sz="2400" b="1" dirty="0" err="1" smtClean="0"/>
              <a:t>бўйича</a:t>
            </a:r>
            <a:r>
              <a:rPr lang="ru-RU" sz="2400" b="1" dirty="0" smtClean="0"/>
              <a:t> рус </a:t>
            </a:r>
            <a:r>
              <a:rPr lang="ru-RU" sz="2400" b="1" dirty="0" err="1" smtClean="0"/>
              <a:t>тилдаги</a:t>
            </a:r>
            <a:r>
              <a:rPr lang="ru-RU" sz="2400" b="1" dirty="0" smtClean="0"/>
              <a:t> видео </a:t>
            </a:r>
            <a:r>
              <a:rPr lang="ru-RU" sz="2400" b="1" dirty="0" err="1" smtClean="0"/>
              <a:t>кўрсатмаларни</a:t>
            </a:r>
            <a:r>
              <a:rPr lang="ru-RU" sz="2400" b="1" dirty="0" smtClean="0"/>
              <a:t> </a:t>
            </a:r>
            <a:r>
              <a:rPr lang="ru-RU" sz="2400" b="1" dirty="0" err="1" smtClean="0"/>
              <a:t>қуйидаги</a:t>
            </a:r>
            <a:r>
              <a:rPr lang="ru-RU" sz="2400" b="1" dirty="0" smtClean="0"/>
              <a:t> </a:t>
            </a:r>
            <a:r>
              <a:rPr lang="ru-RU" sz="2400" b="1" dirty="0" err="1" smtClean="0"/>
              <a:t>ҳавола</a:t>
            </a:r>
            <a:r>
              <a:rPr lang="ru-RU" sz="2400" b="1" dirty="0" smtClean="0"/>
              <a:t> </a:t>
            </a:r>
            <a:r>
              <a:rPr lang="ru-RU" sz="2400" b="1" dirty="0" err="1" smtClean="0"/>
              <a:t>орқали</a:t>
            </a:r>
            <a:r>
              <a:rPr lang="ru-RU" sz="2400" b="1" dirty="0" smtClean="0"/>
              <a:t> </a:t>
            </a:r>
            <a:r>
              <a:rPr lang="ru-RU" sz="2400" b="1" dirty="0" err="1" smtClean="0"/>
              <a:t>топишингиз</a:t>
            </a:r>
            <a:r>
              <a:rPr lang="ru-RU" sz="2400" b="1" dirty="0" smtClean="0"/>
              <a:t> </a:t>
            </a:r>
            <a:r>
              <a:rPr lang="ru-RU" sz="2400" b="1" dirty="0" err="1" smtClean="0"/>
              <a:t>мумкин</a:t>
            </a:r>
            <a:r>
              <a:rPr lang="ru-RU" sz="2400" b="1" dirty="0" smtClean="0"/>
              <a:t>: </a:t>
            </a:r>
            <a:endParaRPr lang="en-US" sz="2400" dirty="0"/>
          </a:p>
          <a:p>
            <a:endParaRPr lang="ru-RU" sz="2400" u="sng" dirty="0" smtClean="0">
              <a:hlinkClick r:id="rId2"/>
            </a:endParaRPr>
          </a:p>
          <a:p>
            <a:r>
              <a:rPr lang="ru-RU" sz="2400" u="sng" dirty="0" smtClean="0">
                <a:hlinkClick r:id="rId2"/>
              </a:rPr>
              <a:t>https</a:t>
            </a:r>
            <a:r>
              <a:rPr lang="ru-RU" sz="2400" u="sng" dirty="0">
                <a:hlinkClick r:id="rId2"/>
              </a:rPr>
              <a:t>://www.youtube.com/watch?v=bYunIXOC1ek</a:t>
            </a:r>
            <a:r>
              <a:rPr lang="ru-RU" sz="2400" u="sng" dirty="0"/>
              <a:t> </a:t>
            </a:r>
            <a:r>
              <a:rPr lang="ru-RU" sz="2400" dirty="0" smtClean="0"/>
              <a:t>– </a:t>
            </a:r>
            <a:r>
              <a:rPr lang="ru-RU" sz="2400" dirty="0" err="1" smtClean="0"/>
              <a:t>Мақолалар</a:t>
            </a:r>
            <a:r>
              <a:rPr lang="ru-RU" sz="2400" dirty="0" smtClean="0"/>
              <a:t>, </a:t>
            </a:r>
            <a:r>
              <a:rPr lang="ru-RU" sz="2400" dirty="0" err="1" smtClean="0"/>
              <a:t>журналлар</a:t>
            </a:r>
            <a:r>
              <a:rPr lang="ru-RU" sz="2400" dirty="0" smtClean="0"/>
              <a:t>, </a:t>
            </a:r>
            <a:r>
              <a:rPr lang="ru-RU" sz="2400" dirty="0" err="1" smtClean="0"/>
              <a:t>протоколларни</a:t>
            </a:r>
            <a:r>
              <a:rPr lang="ru-RU" sz="2400" dirty="0" smtClean="0"/>
              <a:t> </a:t>
            </a:r>
            <a:r>
              <a:rPr lang="ru-RU" sz="2400" dirty="0" err="1" smtClean="0"/>
              <a:t>қидириш</a:t>
            </a:r>
            <a:endParaRPr lang="ru-RU" sz="2400" dirty="0" smtClean="0"/>
          </a:p>
          <a:p>
            <a:endParaRPr lang="ru-RU" sz="2400" u="sng" dirty="0" smtClean="0"/>
          </a:p>
          <a:p>
            <a:r>
              <a:rPr lang="ru-RU" sz="2400" b="1" dirty="0" err="1" smtClean="0">
                <a:solidFill>
                  <a:srgbClr val="C00000"/>
                </a:solidFill>
              </a:rPr>
              <a:t>Маълумотлар</a:t>
            </a:r>
            <a:r>
              <a:rPr lang="ru-RU" sz="2400" b="1" dirty="0" smtClean="0">
                <a:solidFill>
                  <a:srgbClr val="C00000"/>
                </a:solidFill>
              </a:rPr>
              <a:t> </a:t>
            </a:r>
            <a:r>
              <a:rPr lang="ru-RU" sz="2400" b="1" dirty="0" err="1" smtClean="0">
                <a:solidFill>
                  <a:srgbClr val="C00000"/>
                </a:solidFill>
              </a:rPr>
              <a:t>базаси</a:t>
            </a:r>
            <a:r>
              <a:rPr lang="ru-RU" sz="2400" b="1" dirty="0" smtClean="0">
                <a:solidFill>
                  <a:srgbClr val="C00000"/>
                </a:solidFill>
              </a:rPr>
              <a:t> </a:t>
            </a:r>
            <a:r>
              <a:rPr lang="ru-RU" sz="2400" b="1" dirty="0" err="1" smtClean="0">
                <a:solidFill>
                  <a:srgbClr val="C00000"/>
                </a:solidFill>
              </a:rPr>
              <a:t>билан</a:t>
            </a:r>
            <a:r>
              <a:rPr lang="ru-RU" sz="2400" b="1" dirty="0" smtClean="0">
                <a:solidFill>
                  <a:srgbClr val="C00000"/>
                </a:solidFill>
              </a:rPr>
              <a:t> </a:t>
            </a:r>
            <a:r>
              <a:rPr lang="ru-RU" sz="2400" b="1" dirty="0" err="1" smtClean="0">
                <a:solidFill>
                  <a:srgbClr val="C00000"/>
                </a:solidFill>
              </a:rPr>
              <a:t>ишлаш</a:t>
            </a:r>
            <a:r>
              <a:rPr lang="ru-RU" sz="2400" b="1" dirty="0" smtClean="0">
                <a:solidFill>
                  <a:srgbClr val="C00000"/>
                </a:solidFill>
              </a:rPr>
              <a:t> </a:t>
            </a:r>
            <a:r>
              <a:rPr lang="ru-RU" sz="2400" b="1" dirty="0" err="1" smtClean="0">
                <a:solidFill>
                  <a:srgbClr val="C00000"/>
                </a:solidFill>
              </a:rPr>
              <a:t>бўйича</a:t>
            </a:r>
            <a:r>
              <a:rPr lang="ru-RU" sz="2400" b="1" dirty="0" smtClean="0">
                <a:solidFill>
                  <a:srgbClr val="C00000"/>
                </a:solidFill>
              </a:rPr>
              <a:t> </a:t>
            </a:r>
            <a:r>
              <a:rPr lang="en-US" sz="2400" b="1" dirty="0" smtClean="0">
                <a:solidFill>
                  <a:srgbClr val="C00000"/>
                </a:solidFill>
              </a:rPr>
              <a:t>PDF</a:t>
            </a:r>
            <a:r>
              <a:rPr lang="uz-Cyrl-UZ" sz="2400" b="1" dirty="0" smtClean="0">
                <a:solidFill>
                  <a:srgbClr val="C00000"/>
                </a:solidFill>
              </a:rPr>
              <a:t> шаклидаги кўрсатмаларни</a:t>
            </a:r>
            <a:r>
              <a:rPr lang="en-US" sz="2400" b="1" dirty="0" smtClean="0">
                <a:solidFill>
                  <a:srgbClr val="C00000"/>
                </a:solidFill>
              </a:rPr>
              <a:t> </a:t>
            </a:r>
            <a:r>
              <a:rPr lang="uz-Cyrl-UZ" sz="2400" b="1" dirty="0" smtClean="0">
                <a:solidFill>
                  <a:srgbClr val="C00000"/>
                </a:solidFill>
              </a:rPr>
              <a:t>қуйидаги ҳавола орқали топишингиз мумкин</a:t>
            </a:r>
            <a:r>
              <a:rPr lang="ru-RU" sz="2400" b="1" dirty="0" smtClean="0">
                <a:solidFill>
                  <a:srgbClr val="C00000"/>
                </a:solidFill>
              </a:rPr>
              <a:t>:</a:t>
            </a:r>
            <a:endParaRPr lang="en-US" sz="2400" dirty="0" smtClean="0">
              <a:solidFill>
                <a:srgbClr val="C00000"/>
              </a:solidFill>
            </a:endParaRPr>
          </a:p>
          <a:p>
            <a:r>
              <a:rPr lang="en-US" sz="2400" b="1" u="sng" dirty="0" smtClean="0">
                <a:hlinkClick r:id="rId3"/>
              </a:rPr>
              <a:t>https</a:t>
            </a:r>
            <a:r>
              <a:rPr lang="en-US" sz="2400" b="1" u="sng" dirty="0">
                <a:hlinkClick r:id="rId3"/>
              </a:rPr>
              <a:t>://</a:t>
            </a:r>
            <a:r>
              <a:rPr lang="en-US" sz="2400" b="1" u="sng" dirty="0" smtClean="0">
                <a:hlinkClick r:id="rId3"/>
              </a:rPr>
              <a:t>media.springernature.com/full/springer-cms/rest/v1/content/10607936/data/v5</a:t>
            </a:r>
            <a:endParaRPr lang="ru-RU" sz="2400" b="1" u="sng" dirty="0" smtClean="0"/>
          </a:p>
          <a:p>
            <a:endParaRPr lang="en-US" sz="2400" dirty="0"/>
          </a:p>
          <a:p>
            <a:r>
              <a:rPr lang="ru-RU" dirty="0"/>
              <a:t> </a:t>
            </a:r>
            <a:endParaRPr lang="en-US" dirty="0"/>
          </a:p>
        </p:txBody>
      </p:sp>
    </p:spTree>
    <p:extLst>
      <p:ext uri="{BB962C8B-B14F-4D97-AF65-F5344CB8AC3E}">
        <p14:creationId xmlns:p14="http://schemas.microsoft.com/office/powerpoint/2010/main" val="3600437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6567" y="908720"/>
            <a:ext cx="8535367"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b="1" dirty="0" smtClean="0">
              <a:solidFill>
                <a:srgbClr val="FF0000"/>
              </a:solidFill>
              <a:latin typeface="+mn-lt"/>
              <a:ea typeface="+mn-ea"/>
              <a:cs typeface="+mn-cs"/>
            </a:endParaRPr>
          </a:p>
        </p:txBody>
      </p:sp>
      <p:sp>
        <p:nvSpPr>
          <p:cNvPr id="5" name="Заголовок 1"/>
          <p:cNvSpPr txBox="1">
            <a:spLocks/>
          </p:cNvSpPr>
          <p:nvPr/>
        </p:nvSpPr>
        <p:spPr>
          <a:xfrm>
            <a:off x="157418" y="908720"/>
            <a:ext cx="8733656" cy="5184576"/>
          </a:xfrm>
          <a:prstGeom prst="rect">
            <a:avLst/>
          </a:prstGeom>
        </p:spPr>
        <p:txBody>
          <a:bodyPr vert="horz" lIns="91440" tIns="45720" rIns="91440" bIns="45720" rtlCol="0" anchor="ctr">
            <a:noAutofit/>
          </a:bodyPr>
          <a:lstStyle/>
          <a:p>
            <a:pPr algn="just" eaLnBrk="0" fontAlgn="base" hangingPunct="0">
              <a:spcBef>
                <a:spcPct val="0"/>
              </a:spcBef>
              <a:spcAft>
                <a:spcPct val="0"/>
              </a:spcAft>
            </a:pPr>
            <a:endParaRPr lang="ru-RU" sz="2000" dirty="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dirty="0" err="1" smtClean="0">
                <a:solidFill>
                  <a:schemeClr val="tx2">
                    <a:lumMod val="75000"/>
                  </a:schemeClr>
                </a:solidFill>
                <a:latin typeface="Times New Roman" pitchFamily="18" charset="0"/>
                <a:cs typeface="Times New Roman" pitchFamily="18" charset="0"/>
              </a:rPr>
              <a:t>Сизнинг</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ташкилотингизда</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Илмий</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тадқиқотлар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ўтказиш</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учун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Springerlink</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платформасидан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фойдаланиш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Тадқиқот</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мавзусига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доир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мақолалар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ва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рейтингли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журналларни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танлаш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Йиртқич</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ноинсоф</a:t>
            </a:r>
            <a:r>
              <a:rPr lang="ru-RU" sz="2000" dirty="0" smtClean="0">
                <a:solidFill>
                  <a:schemeClr val="tx2">
                    <a:lumMod val="75000"/>
                  </a:schemeClr>
                </a:solidFill>
                <a:latin typeface="Times New Roman" pitchFamily="18" charset="0"/>
                <a:cs typeface="Times New Roman" pitchFamily="18" charset="0"/>
              </a:rPr>
              <a:t>)</a:t>
            </a:r>
            <a:r>
              <a:rPr lang="ru-RU" sz="2000" dirty="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қандай</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uz-Cyrl-UZ" sz="2000" dirty="0" smtClean="0">
                <a:solidFill>
                  <a:schemeClr val="tx2">
                    <a:lumMod val="75000"/>
                  </a:schemeClr>
                </a:solidFill>
                <a:latin typeface="Times New Roman" pitchFamily="18" charset="0"/>
                <a:cs typeface="Times New Roman" pitchFamily="18" charset="0"/>
              </a:rPr>
              <a:t>қочиш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мумкин</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Сифатли</a:t>
            </a:r>
            <a:r>
              <a:rPr lang="ru-RU"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мақолани тайёрлаш ва уни рейтингли журналда чоп этиш</a:t>
            </a:r>
            <a:r>
              <a:rPr lang="en-US"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Монографияни тайёрлаш ва хорижий рейтингли нашриётда чоп этиш</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каби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мавзуларда</a:t>
            </a:r>
            <a:r>
              <a:rPr lang="en-US" sz="2000" dirty="0" smtClean="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бепул</a:t>
            </a:r>
            <a:r>
              <a:rPr lang="ru-RU" sz="2000" b="1" u="sng" dirty="0" smtClean="0">
                <a:solidFill>
                  <a:schemeClr val="tx2">
                    <a:lumMod val="75000"/>
                  </a:schemeClr>
                </a:solidFill>
                <a:latin typeface="Times New Roman" pitchFamily="18" charset="0"/>
                <a:cs typeface="Times New Roman" pitchFamily="18" charset="0"/>
              </a:rPr>
              <a:t> </a:t>
            </a:r>
            <a:r>
              <a:rPr lang="ru-RU" sz="2000" b="1" u="sng" dirty="0">
                <a:solidFill>
                  <a:schemeClr val="tx2">
                    <a:lumMod val="75000"/>
                  </a:schemeClr>
                </a:solidFill>
                <a:latin typeface="Times New Roman" pitchFamily="18" charset="0"/>
                <a:cs typeface="Times New Roman" pitchFamily="18" charset="0"/>
              </a:rPr>
              <a:t>семинар </a:t>
            </a:r>
            <a:r>
              <a:rPr lang="ru-RU" sz="2000" b="1" u="sng" dirty="0" err="1">
                <a:solidFill>
                  <a:schemeClr val="tx2">
                    <a:lumMod val="75000"/>
                  </a:schemeClr>
                </a:solidFill>
                <a:latin typeface="Times New Roman" pitchFamily="18" charset="0"/>
                <a:cs typeface="Times New Roman" pitchFamily="18" charset="0"/>
              </a:rPr>
              <a:t>ва</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тренинглар</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ўтказиш</a:t>
            </a:r>
            <a:r>
              <a:rPr lang="ru-RU" sz="2000" b="1" u="sng" dirty="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бўйича</a:t>
            </a:r>
            <a:r>
              <a:rPr lang="ru-RU" sz="2000" b="1" u="sng" dirty="0" smtClean="0">
                <a:solidFill>
                  <a:schemeClr val="tx2">
                    <a:lumMod val="75000"/>
                  </a:schemeClr>
                </a:solidFill>
                <a:latin typeface="Times New Roman" pitchFamily="18" charset="0"/>
                <a:cs typeface="Times New Roman" pitchFamily="18" charset="0"/>
              </a:rPr>
              <a:t> </a:t>
            </a:r>
          </a:p>
          <a:p>
            <a:pPr algn="just" eaLnBrk="0" fontAlgn="base" hangingPunct="0">
              <a:spcAft>
                <a:spcPct val="0"/>
              </a:spcAft>
            </a:pPr>
            <a:endParaRPr lang="ru-RU" sz="2000" dirty="0" smtClean="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b="1" dirty="0" smtClean="0">
                <a:solidFill>
                  <a:schemeClr val="tx2">
                    <a:lumMod val="75000"/>
                  </a:schemeClr>
                </a:solidFill>
                <a:latin typeface="Times New Roman" pitchFamily="18" charset="0"/>
                <a:cs typeface="Times New Roman" pitchFamily="18" charset="0"/>
              </a:rPr>
              <a:t>Ирина Алексеевна </a:t>
            </a:r>
            <a:r>
              <a:rPr lang="ru-RU" sz="2000" b="1" dirty="0" err="1" smtClean="0">
                <a:solidFill>
                  <a:schemeClr val="tx2">
                    <a:lumMod val="75000"/>
                  </a:schemeClr>
                </a:solidFill>
                <a:latin typeface="Times New Roman" pitchFamily="18" charset="0"/>
                <a:cs typeface="Times New Roman" pitchFamily="18" charset="0"/>
              </a:rPr>
              <a:t>Александровага</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мурожаат</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қилинг</a:t>
            </a:r>
            <a:r>
              <a:rPr lang="ru-RU" sz="2000" b="1" dirty="0" smtClean="0">
                <a:solidFill>
                  <a:schemeClr val="tx2">
                    <a:lumMod val="75000"/>
                  </a:schemeClr>
                </a:solidFill>
                <a:latin typeface="Times New Roman" pitchFamily="18" charset="0"/>
                <a:cs typeface="Times New Roman" pitchFamily="18" charset="0"/>
              </a:rPr>
              <a:t>.</a:t>
            </a:r>
            <a:endParaRPr lang="ru-RU" sz="2000" b="1" dirty="0">
              <a:solidFill>
                <a:schemeClr val="tx2">
                  <a:lumMod val="75000"/>
                </a:schemeClr>
              </a:solidFill>
              <a:latin typeface="Times New Roman" pitchFamily="18" charset="0"/>
              <a:cs typeface="Times New Roman" pitchFamily="18" charset="0"/>
            </a:endParaRPr>
          </a:p>
          <a:p>
            <a:r>
              <a:rPr lang="de-DE" sz="2000" b="1" dirty="0" smtClean="0">
                <a:solidFill>
                  <a:schemeClr val="tx2">
                    <a:lumMod val="75000"/>
                  </a:schemeClr>
                </a:solidFill>
                <a:latin typeface="Times New Roman" pitchFamily="18" charset="0"/>
                <a:cs typeface="Times New Roman" pitchFamily="18" charset="0"/>
              </a:rPr>
              <a:t>Springer </a:t>
            </a:r>
            <a:r>
              <a:rPr lang="de-DE" sz="2000" b="1" dirty="0">
                <a:solidFill>
                  <a:schemeClr val="tx2">
                    <a:lumMod val="75000"/>
                  </a:schemeClr>
                </a:solidFill>
                <a:latin typeface="Times New Roman" pitchFamily="18" charset="0"/>
                <a:cs typeface="Times New Roman" pitchFamily="18" charset="0"/>
              </a:rPr>
              <a:t>Nature </a:t>
            </a:r>
            <a:endParaRPr lang="en-US" sz="2000" b="1" dirty="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Mob</a:t>
            </a:r>
            <a:r>
              <a:rPr lang="en-US" sz="2000" b="1" dirty="0">
                <a:solidFill>
                  <a:schemeClr val="tx2">
                    <a:lumMod val="75000"/>
                  </a:schemeClr>
                </a:solidFill>
                <a:latin typeface="Times New Roman" pitchFamily="18" charset="0"/>
                <a:cs typeface="Times New Roman" pitchFamily="18" charset="0"/>
              </a:rPr>
              <a:t>. + 7 </a:t>
            </a:r>
            <a:r>
              <a:rPr lang="en-US" sz="2000" b="1" dirty="0" smtClean="0">
                <a:solidFill>
                  <a:schemeClr val="tx2">
                    <a:lumMod val="75000"/>
                  </a:schemeClr>
                </a:solidFill>
                <a:latin typeface="Times New Roman" pitchFamily="18" charset="0"/>
                <a:cs typeface="Times New Roman" pitchFamily="18" charset="0"/>
              </a:rPr>
              <a:t>7017431444</a:t>
            </a:r>
            <a:endParaRPr lang="ru-RU" sz="2000" b="1" dirty="0" smtClean="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email: irina.alexandrova@springernature.com</a:t>
            </a:r>
            <a:endParaRPr lang="en-US" sz="2000" b="1" dirty="0">
              <a:solidFill>
                <a:schemeClr val="tx2">
                  <a:lumMod val="75000"/>
                </a:schemeClr>
              </a:solidFill>
              <a:latin typeface="Times New Roman" pitchFamily="18" charset="0"/>
              <a:cs typeface="Times New Roman" pitchFamily="18" charset="0"/>
            </a:endParaRPr>
          </a:p>
          <a:p>
            <a:pPr algn="just" eaLnBrk="0" fontAlgn="base" hangingPunct="0">
              <a:spcBef>
                <a:spcPct val="0"/>
              </a:spcBef>
              <a:spcAft>
                <a:spcPct val="0"/>
              </a:spcAft>
            </a:pPr>
            <a:endParaRPr lang="ru-RU" dirty="0">
              <a:solidFill>
                <a:schemeClr val="tx2">
                  <a:lumMod val="75000"/>
                </a:schemeClr>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9091" b="44364"/>
          <a:stretch/>
        </p:blipFill>
        <p:spPr>
          <a:xfrm>
            <a:off x="2267744" y="83982"/>
            <a:ext cx="4126338" cy="627710"/>
          </a:xfrm>
          <a:prstGeom prst="rect">
            <a:avLst/>
          </a:prstGeom>
        </p:spPr>
      </p:pic>
    </p:spTree>
    <p:extLst>
      <p:ext uri="{BB962C8B-B14F-4D97-AF65-F5344CB8AC3E}">
        <p14:creationId xmlns:p14="http://schemas.microsoft.com/office/powerpoint/2010/main" val="184404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7" y="373306"/>
            <a:ext cx="7605347" cy="370558"/>
          </a:xfrm>
        </p:spPr>
        <p:txBody>
          <a:bodyPr>
            <a:noAutofit/>
          </a:bodyPr>
          <a:lstStyle/>
          <a:p>
            <a:pPr algn="ctr"/>
            <a:r>
              <a:rPr lang="ru-RU" sz="2800" b="1" dirty="0" err="1" smtClean="0">
                <a:solidFill>
                  <a:srgbClr val="1F497D">
                    <a:lumMod val="75000"/>
                  </a:srgbClr>
                </a:solidFill>
                <a:latin typeface="+mn-lt"/>
                <a:ea typeface="+mn-ea"/>
                <a:cs typeface="+mn-cs"/>
              </a:rPr>
              <a:t>Бизнинг</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платформалар</a:t>
            </a:r>
            <a:r>
              <a:rPr lang="tr-TR" sz="2800" b="1" dirty="0" smtClean="0">
                <a:solidFill>
                  <a:srgbClr val="1F497D">
                    <a:lumMod val="75000"/>
                  </a:srgbClr>
                </a:solidFill>
                <a:latin typeface="+mn-lt"/>
                <a:ea typeface="+mn-ea"/>
                <a:cs typeface="+mn-cs"/>
              </a:rPr>
              <a:t>/ </a:t>
            </a:r>
            <a:r>
              <a:rPr lang="tr-TR" sz="2800" b="1" dirty="0">
                <a:solidFill>
                  <a:srgbClr val="1F497D">
                    <a:lumMod val="75000"/>
                  </a:srgbClr>
                </a:solidFill>
                <a:latin typeface="+mn-lt"/>
                <a:ea typeface="+mn-ea"/>
                <a:cs typeface="+mn-cs"/>
              </a:rPr>
              <a:t>W</a:t>
            </a:r>
            <a:r>
              <a:rPr lang="en-US" sz="2800" b="1" dirty="0" err="1" smtClean="0">
                <a:solidFill>
                  <a:srgbClr val="1F497D">
                    <a:lumMod val="75000"/>
                  </a:srgbClr>
                </a:solidFill>
                <a:latin typeface="+mn-lt"/>
                <a:ea typeface="+mn-ea"/>
                <a:cs typeface="+mn-cs"/>
              </a:rPr>
              <a:t>ebites</a:t>
            </a:r>
            <a:endParaRPr lang="en-US" sz="2800" b="1" dirty="0">
              <a:solidFill>
                <a:srgbClr val="1F497D">
                  <a:lumMod val="75000"/>
                </a:srgbClr>
              </a:solidFill>
              <a:latin typeface="+mn-lt"/>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766" y="2852936"/>
            <a:ext cx="3272633" cy="3467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89" t="7917" r="6896" b="5208"/>
          <a:stretch/>
        </p:blipFill>
        <p:spPr bwMode="auto">
          <a:xfrm>
            <a:off x="339128" y="2852936"/>
            <a:ext cx="3584805" cy="34391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6946" y="1045029"/>
            <a:ext cx="7583486" cy="1376513"/>
          </a:xfrm>
          <a:prstGeom prst="rect">
            <a:avLst/>
          </a:prstGeom>
          <a:noFill/>
        </p:spPr>
        <p:txBody>
          <a:bodyPr wrap="square" lIns="72000" tIns="72000" rIns="72000" bIns="72000" rtlCol="0">
            <a:spAutoFit/>
          </a:bodyPr>
          <a:lstStyle/>
          <a:p>
            <a:pPr marL="342900" indent="-342900">
              <a:buFont typeface="+mj-lt"/>
              <a:buAutoNum type="arabicPeriod"/>
            </a:pPr>
            <a:r>
              <a:rPr lang="tr-TR" sz="1600" b="1" dirty="0" smtClean="0">
                <a:hlinkClick r:id="rId4"/>
              </a:rPr>
              <a:t>www.springernature.com</a:t>
            </a:r>
            <a:r>
              <a:rPr lang="tr-TR" sz="1600" b="1" dirty="0" smtClean="0"/>
              <a:t>       </a:t>
            </a:r>
            <a:r>
              <a:rPr lang="ru-RU" sz="1600" b="1" dirty="0" smtClean="0"/>
              <a:t>Корпоративный сайт </a:t>
            </a:r>
            <a:endParaRPr lang="tr-TR" sz="1600" b="1" dirty="0" smtClean="0"/>
          </a:p>
          <a:p>
            <a:pPr marL="342900" indent="-342900">
              <a:buFont typeface="+mj-lt"/>
              <a:buAutoNum type="arabicPeriod"/>
            </a:pPr>
            <a:endParaRPr lang="tr-TR" sz="1600" b="1" dirty="0"/>
          </a:p>
          <a:p>
            <a:pPr marL="342900" indent="-342900">
              <a:buFont typeface="+mj-lt"/>
              <a:buAutoNum type="arabicPeriod"/>
            </a:pPr>
            <a:r>
              <a:rPr lang="en-US" sz="1600" b="1" dirty="0" smtClean="0">
                <a:hlinkClick r:id="rId5"/>
              </a:rPr>
              <a:t>www.link.springer.com</a:t>
            </a:r>
            <a:r>
              <a:rPr lang="en-US" sz="1600" b="1" dirty="0" smtClean="0"/>
              <a:t> </a:t>
            </a:r>
            <a:r>
              <a:rPr lang="tr-TR" sz="1600" b="1" dirty="0" smtClean="0"/>
              <a:t>   </a:t>
            </a:r>
            <a:r>
              <a:rPr lang="en-US" sz="1600" b="1" dirty="0" smtClean="0"/>
              <a:t>	 </a:t>
            </a:r>
            <a:r>
              <a:rPr lang="ru-RU" sz="1600" b="1" dirty="0" smtClean="0"/>
              <a:t>  </a:t>
            </a:r>
            <a:r>
              <a:rPr lang="ru-RU" sz="1600" b="1" dirty="0" smtClean="0">
                <a:solidFill>
                  <a:srgbClr val="C00000"/>
                </a:solidFill>
              </a:rPr>
              <a:t>Журналы и статьи. Полнотекстовая библиотека</a:t>
            </a:r>
          </a:p>
          <a:p>
            <a:pPr marL="342900" indent="-342900">
              <a:buFont typeface="+mj-lt"/>
              <a:buAutoNum type="arabicPeriod"/>
            </a:pPr>
            <a:endParaRPr lang="ru-RU" sz="1600" b="1" dirty="0" smtClean="0"/>
          </a:p>
          <a:p>
            <a:pPr marL="342900" indent="-342900">
              <a:buFont typeface="+mj-lt"/>
              <a:buAutoNum type="arabicPeriod"/>
            </a:pPr>
            <a:r>
              <a:rPr lang="ru-RU" sz="1600" b="1" dirty="0"/>
              <a:t> </a:t>
            </a:r>
            <a:r>
              <a:rPr lang="en-US" sz="1600" b="1" dirty="0" smtClean="0">
                <a:hlinkClick r:id="rId6"/>
              </a:rPr>
              <a:t>www.authormapper.com</a:t>
            </a:r>
            <a:r>
              <a:rPr lang="en-US" sz="1600" b="1" dirty="0" smtClean="0"/>
              <a:t>       </a:t>
            </a:r>
            <a:r>
              <a:rPr lang="ru-RU" sz="1600" b="1" dirty="0" smtClean="0"/>
              <a:t> Информация о всех публикациях и авторах</a:t>
            </a:r>
            <a:endParaRPr lang="tr-TR" sz="1600" b="1" dirty="0"/>
          </a:p>
        </p:txBody>
      </p:sp>
    </p:spTree>
    <p:extLst>
      <p:ext uri="{BB962C8B-B14F-4D97-AF65-F5344CB8AC3E}">
        <p14:creationId xmlns:p14="http://schemas.microsoft.com/office/powerpoint/2010/main" val="376135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2160240"/>
          </a:xfrm>
        </p:spPr>
        <p:txBody>
          <a:bodyPr>
            <a:normAutofit fontScale="90000"/>
          </a:bodyPr>
          <a:lstStyle/>
          <a:p>
            <a:pPr lvl="0">
              <a:spcBef>
                <a:spcPts val="800"/>
              </a:spcBef>
            </a:pPr>
            <a:r>
              <a:rPr lang="ru-RU" sz="3100" b="1" dirty="0" smtClean="0">
                <a:solidFill>
                  <a:srgbClr val="C00000"/>
                </a:solidFill>
                <a:ea typeface="+mn-ea"/>
                <a:cs typeface="+mn-cs"/>
              </a:rPr>
              <a:t>ЎЗБЕКИСТОНДА ОБУНА</a:t>
            </a:r>
            <a:r>
              <a:rPr lang="en-US" sz="3100" b="1" dirty="0" smtClean="0">
                <a:solidFill>
                  <a:srgbClr val="C00000"/>
                </a:solidFill>
                <a:ea typeface="+mn-ea"/>
                <a:cs typeface="+mn-cs"/>
              </a:rPr>
              <a:t>: </a:t>
            </a:r>
            <a:r>
              <a:rPr lang="en-US" sz="2800" b="1" dirty="0">
                <a:solidFill>
                  <a:srgbClr val="C00000"/>
                </a:solidFill>
                <a:ea typeface="+mn-ea"/>
                <a:cs typeface="+mn-cs"/>
              </a:rPr>
              <a:t/>
            </a:r>
            <a:br>
              <a:rPr lang="en-US" sz="2800" b="1" dirty="0">
                <a:solidFill>
                  <a:srgbClr val="C00000"/>
                </a:solidFill>
                <a:ea typeface="+mn-ea"/>
                <a:cs typeface="+mn-cs"/>
              </a:rPr>
            </a:br>
            <a:r>
              <a:rPr lang="ru-RU" sz="2800" b="1" dirty="0" err="1" smtClean="0">
                <a:solidFill>
                  <a:srgbClr val="1F497D">
                    <a:lumMod val="75000"/>
                  </a:srgbClr>
                </a:solidFill>
                <a:ea typeface="+mn-ea"/>
                <a:cs typeface="+mn-cs"/>
              </a:rPr>
              <a:t>Ўзбекистон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инновацион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ривожланиш</a:t>
            </a:r>
            <a:r>
              <a:rPr lang="ru-RU" sz="2800" b="1" dirty="0" smtClean="0">
                <a:solidFill>
                  <a:srgbClr val="1F497D">
                    <a:lumMod val="75000"/>
                  </a:srgbClr>
                </a:solidFill>
                <a:ea typeface="+mn-ea"/>
                <a:cs typeface="+mn-cs"/>
              </a:rPr>
              <a:t> </a:t>
            </a:r>
            <a:r>
              <a:rPr lang="ru-RU" sz="2800" b="1" dirty="0" err="1">
                <a:solidFill>
                  <a:srgbClr val="1F497D">
                    <a:lumMod val="75000"/>
                  </a:srgbClr>
                </a:solidFill>
                <a:ea typeface="+mn-ea"/>
                <a:cs typeface="+mn-cs"/>
              </a:rPr>
              <a:t>В</a:t>
            </a:r>
            <a:r>
              <a:rPr lang="ru-RU" sz="2800" b="1" dirty="0" err="1" smtClean="0">
                <a:solidFill>
                  <a:srgbClr val="1F497D">
                    <a:lumMod val="75000"/>
                  </a:srgbClr>
                </a:solidFill>
                <a:ea typeface="+mn-ea"/>
                <a:cs typeface="+mn-cs"/>
              </a:rPr>
              <a:t>азирлиги</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билан</a:t>
            </a:r>
            <a:r>
              <a:rPr lang="ru-RU" sz="2800" b="1" dirty="0" smtClean="0">
                <a:solidFill>
                  <a:srgbClr val="1F497D">
                    <a:lumMod val="75000"/>
                  </a:srgbClr>
                </a:solidFill>
                <a:ea typeface="+mn-ea"/>
                <a:cs typeface="+mn-cs"/>
              </a:rPr>
              <a:t> </a:t>
            </a:r>
            <a:r>
              <a:rPr lang="en-US" sz="2800" b="1" dirty="0">
                <a:solidFill>
                  <a:srgbClr val="1F497D">
                    <a:lumMod val="75000"/>
                  </a:srgbClr>
                </a:solidFill>
                <a:ea typeface="+mn-ea"/>
                <a:cs typeface="+mn-cs"/>
              </a:rPr>
              <a:t>Springer Nature </a:t>
            </a:r>
            <a:r>
              <a:rPr lang="ru-RU" sz="2800" b="1" dirty="0" err="1">
                <a:solidFill>
                  <a:srgbClr val="1F497D">
                    <a:lumMod val="75000"/>
                  </a:srgbClr>
                </a:solidFill>
                <a:ea typeface="+mn-ea"/>
                <a:cs typeface="+mn-cs"/>
              </a:rPr>
              <a:t>компанияси</a:t>
            </a:r>
            <a:r>
              <a:rPr lang="ru-RU" sz="2800" b="1" dirty="0">
                <a:solidFill>
                  <a:srgbClr val="1F497D">
                    <a:lumMod val="75000"/>
                  </a:srgbClr>
                </a:solidFill>
                <a:ea typeface="+mn-ea"/>
                <a:cs typeface="+mn-cs"/>
              </a:rPr>
              <a:t>  </a:t>
            </a:r>
            <a:r>
              <a:rPr lang="ru-RU" sz="2800" b="1" dirty="0" err="1" smtClean="0">
                <a:solidFill>
                  <a:srgbClr val="1F497D">
                    <a:lumMod val="75000"/>
                  </a:srgbClr>
                </a:solidFill>
                <a:ea typeface="+mn-ea"/>
                <a:cs typeface="+mn-cs"/>
              </a:rPr>
              <a:t>имзолаган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шартнома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доирасида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республикамизнинг</a:t>
            </a:r>
            <a:r>
              <a:rPr lang="ru-RU" sz="2800" b="1" dirty="0" smtClean="0">
                <a:solidFill>
                  <a:srgbClr val="1F497D">
                    <a:lumMod val="75000"/>
                  </a:srgbClr>
                </a:solidFill>
                <a:ea typeface="+mn-ea"/>
                <a:cs typeface="+mn-cs"/>
              </a:rPr>
              <a:t> </a:t>
            </a:r>
            <a:r>
              <a:rPr lang="en-US" sz="2800" b="1" dirty="0" smtClean="0">
                <a:solidFill>
                  <a:srgbClr val="1F497D">
                    <a:lumMod val="75000"/>
                  </a:srgbClr>
                </a:solidFill>
                <a:ea typeface="+mn-ea"/>
                <a:cs typeface="+mn-cs"/>
              </a:rPr>
              <a:t>100 </a:t>
            </a:r>
            <a:r>
              <a:rPr lang="uz-Cyrl-UZ" sz="2800" b="1" dirty="0" smtClean="0">
                <a:solidFill>
                  <a:srgbClr val="1F497D">
                    <a:lumMod val="75000"/>
                  </a:srgbClr>
                </a:solidFill>
                <a:ea typeface="+mn-ea"/>
                <a:cs typeface="+mn-cs"/>
              </a:rPr>
              <a:t>ташкилотларига</a:t>
            </a:r>
            <a:r>
              <a:rPr lang="ru-RU" sz="2800" b="1" dirty="0" smtClean="0">
                <a:solidFill>
                  <a:srgbClr val="1F497D">
                    <a:lumMod val="75000"/>
                  </a:srgbClr>
                </a:solidFill>
                <a:ea typeface="+mn-ea"/>
                <a:cs typeface="+mn-cs"/>
              </a:rPr>
              <a:t> </a:t>
            </a:r>
            <a:r>
              <a:rPr lang="en-US" sz="2800" b="1" dirty="0" smtClean="0">
                <a:solidFill>
                  <a:srgbClr val="1F497D">
                    <a:lumMod val="75000"/>
                  </a:srgbClr>
                </a:solidFill>
                <a:ea typeface="+mn-ea"/>
                <a:cs typeface="+mn-cs"/>
              </a:rPr>
              <a:t/>
            </a:r>
            <a:br>
              <a:rPr lang="en-US" sz="2800" b="1" dirty="0" smtClean="0">
                <a:solidFill>
                  <a:srgbClr val="1F497D">
                    <a:lumMod val="75000"/>
                  </a:srgbClr>
                </a:solidFill>
                <a:ea typeface="+mn-ea"/>
                <a:cs typeface="+mn-cs"/>
              </a:rPr>
            </a:br>
            <a:r>
              <a:rPr lang="ru-RU" sz="2800" b="1" dirty="0" smtClean="0">
                <a:solidFill>
                  <a:srgbClr val="C00000"/>
                </a:solidFill>
                <a:ea typeface="+mn-ea"/>
                <a:cs typeface="+mn-cs"/>
              </a:rPr>
              <a:t>2020 </a:t>
            </a:r>
            <a:r>
              <a:rPr lang="ru-RU" sz="2800" b="1" dirty="0" err="1" smtClean="0">
                <a:solidFill>
                  <a:srgbClr val="C00000"/>
                </a:solidFill>
                <a:ea typeface="+mn-ea"/>
                <a:cs typeface="+mn-cs"/>
              </a:rPr>
              <a:t>йил</a:t>
            </a:r>
            <a:r>
              <a:rPr lang="ru-RU" sz="2800" b="1" dirty="0" smtClean="0">
                <a:solidFill>
                  <a:srgbClr val="C00000"/>
                </a:solidFill>
                <a:ea typeface="+mn-ea"/>
                <a:cs typeface="+mn-cs"/>
              </a:rPr>
              <a:t> </a:t>
            </a:r>
            <a:r>
              <a:rPr lang="ru-RU" sz="2800" b="1" dirty="0" err="1" smtClean="0">
                <a:solidFill>
                  <a:srgbClr val="C00000"/>
                </a:solidFill>
                <a:ea typeface="+mn-ea"/>
                <a:cs typeface="+mn-cs"/>
              </a:rPr>
              <a:t>давомида</a:t>
            </a:r>
            <a:r>
              <a:rPr lang="ru-RU" sz="2800" b="1" dirty="0">
                <a:solidFill>
                  <a:srgbClr val="C00000"/>
                </a:solidFill>
                <a:ea typeface="+mn-ea"/>
                <a:cs typeface="+mn-cs"/>
              </a:rPr>
              <a:t> </a:t>
            </a:r>
            <a:r>
              <a:rPr lang="ru-RU" sz="2800" b="1" dirty="0" smtClean="0">
                <a:solidFill>
                  <a:srgbClr val="C00000"/>
                </a:solidFill>
                <a:ea typeface="+mn-ea"/>
                <a:cs typeface="+mn-cs"/>
              </a:rPr>
              <a:t>(</a:t>
            </a:r>
            <a:r>
              <a:rPr lang="ru-RU" sz="2800" b="1" dirty="0" err="1" smtClean="0">
                <a:solidFill>
                  <a:srgbClr val="C00000"/>
                </a:solidFill>
                <a:ea typeface="+mn-ea"/>
                <a:cs typeface="+mn-cs"/>
              </a:rPr>
              <a:t>январ-декабр</a:t>
            </a:r>
            <a:r>
              <a:rPr lang="ru-RU" sz="2800" b="1" dirty="0" smtClean="0">
                <a:solidFill>
                  <a:srgbClr val="C00000"/>
                </a:solidFill>
                <a:ea typeface="+mn-ea"/>
                <a:cs typeface="+mn-cs"/>
              </a:rPr>
              <a:t>) </a:t>
            </a:r>
            <a:r>
              <a:rPr lang="ru-RU" sz="2800" b="1" dirty="0" err="1" smtClean="0">
                <a:solidFill>
                  <a:srgbClr val="C00000"/>
                </a:solidFill>
                <a:ea typeface="+mn-ea"/>
                <a:cs typeface="+mn-cs"/>
              </a:rPr>
              <a:t>қўйидаги</a:t>
            </a:r>
            <a:r>
              <a:rPr lang="ru-RU" sz="2800" b="1" dirty="0" smtClean="0">
                <a:solidFill>
                  <a:srgbClr val="C00000"/>
                </a:solidFill>
                <a:ea typeface="+mn-ea"/>
                <a:cs typeface="+mn-cs"/>
              </a:rPr>
              <a:t> </a:t>
            </a:r>
            <a:r>
              <a:rPr lang="ru-RU" sz="2800" b="1" dirty="0" err="1" smtClean="0">
                <a:solidFill>
                  <a:srgbClr val="C00000"/>
                </a:solidFill>
                <a:ea typeface="+mn-ea"/>
                <a:cs typeface="+mn-cs"/>
              </a:rPr>
              <a:t>маълумотлар</a:t>
            </a:r>
            <a:r>
              <a:rPr lang="ru-RU" sz="2800" b="1" dirty="0" smtClean="0">
                <a:solidFill>
                  <a:srgbClr val="C00000"/>
                </a:solidFill>
                <a:ea typeface="+mn-ea"/>
                <a:cs typeface="+mn-cs"/>
              </a:rPr>
              <a:t> </a:t>
            </a:r>
            <a:r>
              <a:rPr lang="ru-RU" sz="2800" b="1" dirty="0" err="1" smtClean="0">
                <a:solidFill>
                  <a:srgbClr val="C00000"/>
                </a:solidFill>
                <a:ea typeface="+mn-ea"/>
                <a:cs typeface="+mn-cs"/>
              </a:rPr>
              <a:t>базасига</a:t>
            </a:r>
            <a:r>
              <a:rPr lang="ru-RU" sz="2800" b="1" dirty="0" smtClean="0">
                <a:solidFill>
                  <a:srgbClr val="C00000"/>
                </a:solidFill>
                <a:ea typeface="+mn-ea"/>
                <a:cs typeface="+mn-cs"/>
              </a:rPr>
              <a:t> </a:t>
            </a:r>
            <a:r>
              <a:rPr lang="ru-RU" sz="2800" b="1" dirty="0" err="1" smtClean="0">
                <a:solidFill>
                  <a:srgbClr val="C00000"/>
                </a:solidFill>
                <a:ea typeface="+mn-ea"/>
                <a:cs typeface="+mn-cs"/>
              </a:rPr>
              <a:t>уланиш</a:t>
            </a:r>
            <a:r>
              <a:rPr lang="ru-RU" sz="2800" b="1" dirty="0" smtClean="0">
                <a:solidFill>
                  <a:srgbClr val="C00000"/>
                </a:solidFill>
                <a:ea typeface="+mn-ea"/>
                <a:cs typeface="+mn-cs"/>
              </a:rPr>
              <a:t> </a:t>
            </a:r>
            <a:r>
              <a:rPr lang="ru-RU" sz="2800" b="1" dirty="0" err="1" smtClean="0">
                <a:solidFill>
                  <a:srgbClr val="C00000"/>
                </a:solidFill>
                <a:ea typeface="+mn-ea"/>
                <a:cs typeface="+mn-cs"/>
              </a:rPr>
              <a:t>имкони</a:t>
            </a:r>
            <a:r>
              <a:rPr lang="ru-RU" sz="2800" b="1" dirty="0" smtClean="0">
                <a:solidFill>
                  <a:srgbClr val="C00000"/>
                </a:solidFill>
                <a:ea typeface="+mn-ea"/>
                <a:cs typeface="+mn-cs"/>
              </a:rPr>
              <a:t> </a:t>
            </a:r>
            <a:r>
              <a:rPr lang="ru-RU" sz="2800" b="1" dirty="0" err="1" smtClean="0">
                <a:solidFill>
                  <a:srgbClr val="C00000"/>
                </a:solidFill>
                <a:ea typeface="+mn-ea"/>
                <a:cs typeface="+mn-cs"/>
              </a:rPr>
              <a:t>берилди</a:t>
            </a:r>
            <a:r>
              <a:rPr lang="ru-RU" sz="2800" b="1" dirty="0" smtClean="0">
                <a:solidFill>
                  <a:srgbClr val="C00000"/>
                </a:solidFill>
                <a:ea typeface="+mn-ea"/>
                <a:cs typeface="+mn-cs"/>
              </a:rPr>
              <a:t>  </a:t>
            </a:r>
            <a:r>
              <a:rPr lang="en-US" sz="2800" b="1" dirty="0" smtClean="0">
                <a:solidFill>
                  <a:srgbClr val="C00000"/>
                </a:solidFill>
                <a:ea typeface="+mn-ea"/>
                <a:cs typeface="+mn-cs"/>
              </a:rPr>
              <a:t>:</a:t>
            </a:r>
            <a:endParaRPr lang="ru-RU" sz="2800" b="1" dirty="0">
              <a:solidFill>
                <a:srgbClr val="1F497D">
                  <a:lumMod val="75000"/>
                </a:srgbClr>
              </a:solidFill>
              <a:ea typeface="+mn-ea"/>
              <a:cs typeface="+mn-cs"/>
            </a:endParaRPr>
          </a:p>
        </p:txBody>
      </p:sp>
      <p:sp>
        <p:nvSpPr>
          <p:cNvPr id="3" name="Content Placeholder 2"/>
          <p:cNvSpPr>
            <a:spLocks noGrp="1"/>
          </p:cNvSpPr>
          <p:nvPr>
            <p:ph idx="1"/>
          </p:nvPr>
        </p:nvSpPr>
        <p:spPr>
          <a:xfrm>
            <a:off x="539552" y="2646115"/>
            <a:ext cx="8229600" cy="4176464"/>
          </a:xfrm>
        </p:spPr>
        <p:txBody>
          <a:bodyPr>
            <a:normAutofit/>
          </a:bodyPr>
          <a:lstStyle/>
          <a:p>
            <a:pPr marL="0" indent="0">
              <a:buNone/>
            </a:pPr>
            <a:r>
              <a:rPr lang="en-US" sz="2500" b="1" i="1" dirty="0" smtClean="0">
                <a:solidFill>
                  <a:schemeClr val="tx1">
                    <a:lumMod val="65000"/>
                    <a:lumOff val="35000"/>
                  </a:schemeClr>
                </a:solidFill>
              </a:rPr>
              <a:t>1. Springer Journals </a:t>
            </a:r>
            <a:r>
              <a:rPr lang="uz-Cyrl-UZ" sz="2500" b="1" i="1" dirty="0" smtClean="0">
                <a:solidFill>
                  <a:schemeClr val="tx1">
                    <a:lumMod val="65000"/>
                    <a:lumOff val="35000"/>
                  </a:schemeClr>
                </a:solidFill>
              </a:rPr>
              <a:t>журналлар тўпламига</a:t>
            </a:r>
            <a:r>
              <a:rPr lang="en-US" sz="2500" b="1" i="1" dirty="0" smtClean="0">
                <a:solidFill>
                  <a:schemeClr val="tx1">
                    <a:lumMod val="65000"/>
                    <a:lumOff val="35000"/>
                  </a:schemeClr>
                </a:solidFill>
              </a:rPr>
              <a:t>–</a:t>
            </a:r>
            <a:r>
              <a:rPr lang="en-US" sz="2500" b="1" i="1" dirty="0" smtClean="0">
                <a:solidFill>
                  <a:srgbClr val="122AA0"/>
                </a:solidFill>
              </a:rPr>
              <a:t>www.link.springer.com</a:t>
            </a:r>
          </a:p>
          <a:p>
            <a:pPr>
              <a:buFontTx/>
              <a:buChar char="-"/>
            </a:pPr>
            <a:r>
              <a:rPr lang="ru-RU" sz="2500" b="1" i="1" dirty="0" err="1" smtClean="0">
                <a:solidFill>
                  <a:schemeClr val="tx1">
                    <a:lumMod val="65000"/>
                    <a:lumOff val="35000"/>
                  </a:schemeClr>
                </a:solidFill>
              </a:rPr>
              <a:t>Барча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соҳа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йўналишлари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a:t>
            </a:r>
            <a:r>
              <a:rPr lang="en-US" sz="2500" b="1" i="1" dirty="0" smtClean="0">
                <a:solidFill>
                  <a:schemeClr val="tx1">
                    <a:lumMod val="65000"/>
                    <a:lumOff val="35000"/>
                  </a:schemeClr>
                </a:solidFill>
              </a:rPr>
              <a:t>1997</a:t>
            </a:r>
            <a:r>
              <a:rPr lang="ru-RU" sz="2500" b="1" i="1" dirty="0">
                <a:solidFill>
                  <a:schemeClr val="tx1">
                    <a:lumMod val="65000"/>
                    <a:lumOff val="35000"/>
                  </a:schemeClr>
                </a:solidFill>
              </a:rPr>
              <a:t>-</a:t>
            </a:r>
            <a:r>
              <a:rPr lang="en-US" sz="2500" b="1" i="1" dirty="0" smtClean="0">
                <a:solidFill>
                  <a:schemeClr val="tx1">
                    <a:lumMod val="65000"/>
                    <a:lumOff val="35000"/>
                  </a:schemeClr>
                </a:solidFill>
              </a:rPr>
              <a:t>20</a:t>
            </a:r>
            <a:r>
              <a:rPr lang="ru-RU" sz="2500" b="1" i="1" dirty="0" smtClean="0">
                <a:solidFill>
                  <a:schemeClr val="tx1">
                    <a:lumMod val="65000"/>
                    <a:lumOff val="35000"/>
                  </a:schemeClr>
                </a:solidFill>
              </a:rPr>
              <a:t>20 </a:t>
            </a:r>
            <a:r>
              <a:rPr lang="ru-RU" sz="2500" b="1" i="1" dirty="0" err="1" smtClean="0">
                <a:solidFill>
                  <a:schemeClr val="tx1">
                    <a:lumMod val="65000"/>
                    <a:lumOff val="35000"/>
                  </a:schemeClr>
                </a:solidFill>
              </a:rPr>
              <a:t>йилларда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чоп</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этилган</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мақолалар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ва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журналлар</a:t>
            </a:r>
            <a:r>
              <a:rPr lang="ru-RU" sz="2500" b="1" i="1" dirty="0" smtClean="0">
                <a:solidFill>
                  <a:schemeClr val="tx1">
                    <a:lumMod val="65000"/>
                    <a:lumOff val="35000"/>
                  </a:schemeClr>
                </a:solidFill>
              </a:rPr>
              <a:t> бор.</a:t>
            </a:r>
            <a:r>
              <a:rPr lang="en-US" sz="2500" b="1" i="1" dirty="0" smtClean="0">
                <a:solidFill>
                  <a:schemeClr val="tx1">
                    <a:lumMod val="65000"/>
                    <a:lumOff val="35000"/>
                  </a:schemeClr>
                </a:solidFill>
              </a:rPr>
              <a:t> </a:t>
            </a:r>
            <a:endParaRPr lang="ru-RU"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2. Springer </a:t>
            </a:r>
            <a:r>
              <a:rPr lang="en-US" sz="2500" b="1" i="1" dirty="0">
                <a:solidFill>
                  <a:schemeClr val="tx1">
                    <a:lumMod val="65000"/>
                    <a:lumOff val="35000"/>
                  </a:schemeClr>
                </a:solidFill>
              </a:rPr>
              <a:t>Protocols – </a:t>
            </a:r>
            <a:r>
              <a:rPr lang="en-US" sz="2500" b="1" i="1" dirty="0">
                <a:solidFill>
                  <a:schemeClr val="tx1">
                    <a:lumMod val="65000"/>
                    <a:lumOff val="35000"/>
                  </a:schemeClr>
                </a:solidFill>
                <a:hlinkClick r:id="rId2"/>
              </a:rPr>
              <a:t>https://link.springer.com/search?facet-content-type=%</a:t>
            </a:r>
            <a:r>
              <a:rPr lang="en-US" sz="2500" b="1" i="1" dirty="0" smtClean="0">
                <a:solidFill>
                  <a:schemeClr val="tx1">
                    <a:lumMod val="65000"/>
                    <a:lumOff val="35000"/>
                  </a:schemeClr>
                </a:solidFill>
                <a:hlinkClick r:id="rId2"/>
              </a:rPr>
              <a:t>22Protocol%22</a:t>
            </a:r>
            <a:endParaRPr lang="en-US"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 </a:t>
            </a:r>
            <a:r>
              <a:rPr lang="ru-RU" sz="2500" b="1" i="1" dirty="0" err="1" smtClean="0">
                <a:solidFill>
                  <a:schemeClr val="tx1">
                    <a:lumMod val="65000"/>
                    <a:lumOff val="35000"/>
                  </a:schemeClr>
                </a:solidFill>
              </a:rPr>
              <a:t>Табиий</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фанлар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50 000дан </a:t>
            </a:r>
            <a:r>
              <a:rPr lang="ru-RU" sz="2500" b="1" i="1" dirty="0" err="1" smtClean="0">
                <a:solidFill>
                  <a:schemeClr val="tx1">
                    <a:lumMod val="65000"/>
                    <a:lumOff val="35000"/>
                  </a:schemeClr>
                </a:solidFill>
              </a:rPr>
              <a:t>зиёд</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лабаратор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тадқиқотлар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мавжуд</a:t>
            </a:r>
            <a:r>
              <a:rPr lang="ru-RU" sz="2500" b="1" i="1" dirty="0" smtClean="0">
                <a:solidFill>
                  <a:schemeClr val="tx1">
                    <a:lumMod val="65000"/>
                    <a:lumOff val="35000"/>
                  </a:schemeClr>
                </a:solidFill>
              </a:rPr>
              <a:t>.</a:t>
            </a:r>
            <a:endParaRPr lang="en-US" sz="2500" b="1" i="1" dirty="0" smtClean="0">
              <a:solidFill>
                <a:schemeClr val="tx1">
                  <a:lumMod val="65000"/>
                  <a:lumOff val="35000"/>
                </a:schemeClr>
              </a:solidFill>
            </a:endParaRPr>
          </a:p>
          <a:p>
            <a:pPr marL="0" indent="0">
              <a:buNone/>
            </a:pPr>
            <a:endParaRPr lang="ru-RU" sz="2500" b="1" i="1" dirty="0" smtClean="0">
              <a:solidFill>
                <a:schemeClr val="tx1">
                  <a:lumMod val="65000"/>
                  <a:lumOff val="35000"/>
                </a:schemeClr>
              </a:solidFill>
            </a:endParaRPr>
          </a:p>
          <a:p>
            <a:endParaRPr lang="en-US" sz="2400" b="1" i="1" dirty="0">
              <a:solidFill>
                <a:schemeClr val="tx1">
                  <a:lumMod val="65000"/>
                  <a:lumOff val="35000"/>
                </a:schemeClr>
              </a:solidFill>
            </a:endParaRPr>
          </a:p>
          <a:p>
            <a:endParaRPr lang="en-US" sz="2400" b="1" i="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4</a:t>
            </a:fld>
            <a:endParaRPr lang="ru-RU">
              <a:solidFill>
                <a:prstClr val="black">
                  <a:tint val="75000"/>
                </a:prstClr>
              </a:solidFill>
            </a:endParaRPr>
          </a:p>
        </p:txBody>
      </p:sp>
    </p:spTree>
    <p:extLst>
      <p:ext uri="{BB962C8B-B14F-4D97-AF65-F5344CB8AC3E}">
        <p14:creationId xmlns:p14="http://schemas.microsoft.com/office/powerpoint/2010/main" val="385697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17032"/>
            <a:ext cx="5950972" cy="301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61256" y="188640"/>
            <a:ext cx="8515200" cy="776028"/>
          </a:xfrm>
        </p:spPr>
        <p:txBody>
          <a:bodyPr>
            <a:noAutofit/>
          </a:bodyPr>
          <a:lstStyle/>
          <a:p>
            <a:r>
              <a:rPr lang="ru-RU" sz="2500" b="1" dirty="0" err="1" smtClean="0">
                <a:solidFill>
                  <a:schemeClr val="tx2"/>
                </a:solidFill>
              </a:rPr>
              <a:t>Ўзбекистон</a:t>
            </a:r>
            <a:r>
              <a:rPr lang="ru-RU" sz="2500" b="1" dirty="0" smtClean="0">
                <a:solidFill>
                  <a:schemeClr val="tx2"/>
                </a:solidFill>
              </a:rPr>
              <a:t> </a:t>
            </a:r>
            <a:r>
              <a:rPr lang="ru-RU" sz="2500" b="1" dirty="0" err="1" smtClean="0">
                <a:solidFill>
                  <a:schemeClr val="tx2"/>
                </a:solidFill>
              </a:rPr>
              <a:t>ва</a:t>
            </a:r>
            <a:r>
              <a:rPr lang="ru-RU" sz="2500" b="1" dirty="0" smtClean="0">
                <a:solidFill>
                  <a:schemeClr val="tx2"/>
                </a:solidFill>
              </a:rPr>
              <a:t> </a:t>
            </a:r>
            <a:r>
              <a:rPr lang="ru-RU" sz="2500" b="1" dirty="0" err="1" smtClean="0">
                <a:solidFill>
                  <a:schemeClr val="tx2"/>
                </a:solidFill>
              </a:rPr>
              <a:t>Қозоғистонни</a:t>
            </a:r>
            <a:r>
              <a:rPr lang="ru-RU" sz="2500" b="1" dirty="0" smtClean="0">
                <a:solidFill>
                  <a:schemeClr val="tx2"/>
                </a:solidFill>
              </a:rPr>
              <a:t> </a:t>
            </a:r>
            <a:r>
              <a:rPr lang="ru-RU" sz="2500" b="1" dirty="0" err="1" smtClean="0">
                <a:solidFill>
                  <a:schemeClr val="tx2"/>
                </a:solidFill>
              </a:rPr>
              <a:t>таққослаганда</a:t>
            </a:r>
            <a:r>
              <a:rPr lang="en-US" sz="2500" b="1" dirty="0" smtClean="0">
                <a:solidFill>
                  <a:schemeClr val="tx2"/>
                </a:solidFill>
              </a:rPr>
              <a:t>: </a:t>
            </a:r>
            <a:r>
              <a:rPr lang="ru-RU" sz="2500" b="1" dirty="0" smtClean="0">
                <a:solidFill>
                  <a:schemeClr val="tx2"/>
                </a:solidFill>
              </a:rPr>
              <a:t>2015-2019 </a:t>
            </a:r>
            <a:r>
              <a:rPr lang="ru-RU" sz="2500" b="1" dirty="0" err="1" smtClean="0">
                <a:solidFill>
                  <a:schemeClr val="tx2"/>
                </a:solidFill>
              </a:rPr>
              <a:t>йиллардаги</a:t>
            </a:r>
            <a:r>
              <a:rPr lang="ru-RU" sz="2500" b="1" dirty="0" smtClean="0">
                <a:solidFill>
                  <a:schemeClr val="tx2"/>
                </a:solidFill>
              </a:rPr>
              <a:t> </a:t>
            </a:r>
            <a:r>
              <a:rPr lang="ru-RU" sz="2500" b="1" dirty="0" err="1" smtClean="0">
                <a:solidFill>
                  <a:schemeClr val="tx2"/>
                </a:solidFill>
              </a:rPr>
              <a:t>нашрлар</a:t>
            </a:r>
            <a:r>
              <a:rPr lang="ru-RU" sz="2500" b="1" dirty="0" smtClean="0">
                <a:solidFill>
                  <a:schemeClr val="tx2"/>
                </a:solidFill>
              </a:rPr>
              <a:t> сони</a:t>
            </a:r>
            <a:endParaRPr lang="en-US" sz="2500" b="1" dirty="0">
              <a:solidFill>
                <a:schemeClr val="tx2"/>
              </a:solidFill>
            </a:endParaRPr>
          </a:p>
        </p:txBody>
      </p:sp>
      <p:sp>
        <p:nvSpPr>
          <p:cNvPr id="3" name="Rectangle 2"/>
          <p:cNvSpPr/>
          <p:nvPr/>
        </p:nvSpPr>
        <p:spPr>
          <a:xfrm>
            <a:off x="6058476" y="1009469"/>
            <a:ext cx="2978020" cy="5507662"/>
          </a:xfrm>
          <a:prstGeom prst="rect">
            <a:avLst/>
          </a:prstGeom>
          <a:solidFill>
            <a:schemeClr val="bg1"/>
          </a:solidFill>
          <a:ln w="19050">
            <a:solidFill>
              <a:srgbClr val="C00000"/>
            </a:solidFill>
          </a:ln>
        </p:spPr>
        <p:txBody>
          <a:bodyPr wrap="square">
            <a:spAutoFit/>
          </a:bodyPr>
          <a:lstStyle/>
          <a:p>
            <a:pPr marL="180340" indent="-180340" algn="just">
              <a:lnSpc>
                <a:spcPct val="115000"/>
              </a:lnSpc>
              <a:spcAft>
                <a:spcPts val="600"/>
              </a:spcAft>
            </a:pPr>
            <a:r>
              <a:rPr lang="uz-Cyrl-UZ" dirty="0">
                <a:solidFill>
                  <a:srgbClr val="C00000"/>
                </a:solidFill>
                <a:latin typeface="Times New Roman"/>
                <a:ea typeface="Times New Roman"/>
                <a:cs typeface="Times New Roman"/>
              </a:rPr>
              <a:t>Ҳозирги </a:t>
            </a:r>
            <a:r>
              <a:rPr lang="uz-Cyrl-UZ" dirty="0" smtClean="0">
                <a:solidFill>
                  <a:srgbClr val="C00000"/>
                </a:solidFill>
                <a:latin typeface="Times New Roman"/>
                <a:ea typeface="Times New Roman"/>
                <a:cs typeface="Times New Roman"/>
              </a:rPr>
              <a:t>кунда  </a:t>
            </a:r>
            <a:r>
              <a:rPr lang="en-US" dirty="0" smtClean="0">
                <a:solidFill>
                  <a:srgbClr val="C00000"/>
                </a:solidFill>
                <a:latin typeface="Times New Roman"/>
                <a:ea typeface="Times New Roman"/>
                <a:cs typeface="Times New Roman"/>
              </a:rPr>
              <a:t>Springer</a:t>
            </a:r>
            <a:r>
              <a:rPr lang="uz-Cyrl-UZ" dirty="0" smtClean="0">
                <a:solidFill>
                  <a:srgbClr val="C00000"/>
                </a:solidFill>
                <a:latin typeface="Times New Roman"/>
                <a:ea typeface="Times New Roman"/>
                <a:cs typeface="Times New Roman"/>
              </a:rPr>
              <a:t> </a:t>
            </a:r>
            <a:r>
              <a:rPr lang="en-US" dirty="0" smtClean="0">
                <a:solidFill>
                  <a:srgbClr val="C00000"/>
                </a:solidFill>
                <a:latin typeface="Times New Roman"/>
                <a:ea typeface="Times New Roman"/>
                <a:cs typeface="Times New Roman"/>
              </a:rPr>
              <a:t>Nature</a:t>
            </a:r>
            <a:r>
              <a:rPr lang="uz-Cyrl-UZ" dirty="0" smtClean="0">
                <a:solidFill>
                  <a:srgbClr val="C00000"/>
                </a:solidFill>
                <a:latin typeface="Times New Roman"/>
                <a:ea typeface="Times New Roman"/>
                <a:cs typeface="Times New Roman"/>
              </a:rPr>
              <a:t> компанияси </a:t>
            </a:r>
            <a:r>
              <a:rPr lang="uz-Cyrl-UZ" dirty="0">
                <a:solidFill>
                  <a:srgbClr val="C00000"/>
                </a:solidFill>
                <a:latin typeface="Times New Roman"/>
                <a:ea typeface="Times New Roman"/>
                <a:cs typeface="Times New Roman"/>
              </a:rPr>
              <a:t>Ўзбекистон ва Қозоғистон муаллифларининг мақола ва китоблари сони бўйича             1-ўринни эгаллаб, бошқа нашриётларга қараганда  энг кўп миқдордаги  нашрларга эга.  Ҳар йили Қозоғистонлик олимлар турли илмий соҳалар буйича 800 зиёд, Ўзбекистонлик олимлар эса 260 ортиқ мақолаларни  </a:t>
            </a:r>
            <a:r>
              <a:rPr lang="en-US" dirty="0">
                <a:solidFill>
                  <a:srgbClr val="C00000"/>
                </a:solidFill>
                <a:latin typeface="Times New Roman"/>
                <a:ea typeface="Times New Roman"/>
                <a:cs typeface="Times New Roman"/>
              </a:rPr>
              <a:t>Springer Nature </a:t>
            </a:r>
            <a:r>
              <a:rPr lang="uz-Cyrl-UZ" dirty="0">
                <a:solidFill>
                  <a:srgbClr val="C00000"/>
                </a:solidFill>
                <a:latin typeface="Times New Roman"/>
                <a:ea typeface="Times New Roman"/>
                <a:cs typeface="Times New Roman"/>
              </a:rPr>
              <a:t>нашриётида чоп </a:t>
            </a:r>
            <a:r>
              <a:rPr lang="uz-Cyrl-UZ" dirty="0" smtClean="0">
                <a:solidFill>
                  <a:srgbClr val="C00000"/>
                </a:solidFill>
                <a:latin typeface="Times New Roman"/>
                <a:ea typeface="Times New Roman"/>
                <a:cs typeface="Times New Roman"/>
              </a:rPr>
              <a:t>этишади.</a:t>
            </a:r>
            <a:r>
              <a:rPr lang="ru-RU" dirty="0" smtClean="0">
                <a:solidFill>
                  <a:srgbClr val="C00000"/>
                </a:solidFill>
              </a:rPr>
              <a:t> </a:t>
            </a:r>
            <a:endParaRPr lang="en-US" dirty="0">
              <a:solidFill>
                <a:srgbClr val="C00000"/>
              </a:solidFill>
            </a:endParaRPr>
          </a:p>
        </p:txBody>
      </p:sp>
      <p:sp>
        <p:nvSpPr>
          <p:cNvPr id="6" name="Rectangle 5"/>
          <p:cNvSpPr/>
          <p:nvPr/>
        </p:nvSpPr>
        <p:spPr>
          <a:xfrm>
            <a:off x="850741" y="6409359"/>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09469"/>
            <a:ext cx="5843469" cy="267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40497" y="3462468"/>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spTree>
    <p:extLst>
      <p:ext uri="{BB962C8B-B14F-4D97-AF65-F5344CB8AC3E}">
        <p14:creationId xmlns:p14="http://schemas.microsoft.com/office/powerpoint/2010/main" val="151517629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1636411141"/>
              </p:ext>
            </p:extLst>
          </p:nvPr>
        </p:nvGraphicFramePr>
        <p:xfrm>
          <a:off x="4418140" y="1688817"/>
          <a:ext cx="3924301" cy="421350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9"/>
          <p:cNvGrpSpPr>
            <a:grpSpLocks/>
          </p:cNvGrpSpPr>
          <p:nvPr/>
        </p:nvGrpSpPr>
        <p:grpSpPr bwMode="auto">
          <a:xfrm>
            <a:off x="4458016" y="1416049"/>
            <a:ext cx="3958003" cy="4256089"/>
            <a:chOff x="3233" y="1149"/>
            <a:chExt cx="2530" cy="2906"/>
          </a:xfrm>
        </p:grpSpPr>
        <p:sp>
          <p:nvSpPr>
            <p:cNvPr id="308234" name="Text Box 10"/>
            <p:cNvSpPr txBox="1">
              <a:spLocks noChangeArrowheads="1"/>
            </p:cNvSpPr>
            <p:nvPr/>
          </p:nvSpPr>
          <p:spPr bwMode="auto">
            <a:xfrm>
              <a:off x="3233" y="1149"/>
              <a:ext cx="2530" cy="315"/>
            </a:xfrm>
            <a:prstGeom prst="rect">
              <a:avLst/>
            </a:prstGeom>
            <a:solidFill>
              <a:schemeClr val="accent1"/>
            </a:solidFill>
            <a:ln w="12700">
              <a:solidFill>
                <a:schemeClr val="accent1"/>
              </a:solidFill>
              <a:miter lim="800000"/>
              <a:headEnd/>
              <a:tailEnd/>
            </a:ln>
            <a:effectLst/>
          </p:spPr>
          <p:txBody>
            <a:bodyPr wrap="square">
              <a:spAutoFit/>
            </a:bodyPr>
            <a:lstStyle/>
            <a:p>
              <a:pPr algn="ctr" eaLnBrk="0" fontAlgn="base" hangingPunct="0">
                <a:spcBef>
                  <a:spcPct val="0"/>
                </a:spcBef>
                <a:spcAft>
                  <a:spcPct val="0"/>
                </a:spcAft>
              </a:pPr>
              <a:r>
                <a:rPr lang="en-US" sz="1200" b="1" dirty="0" smtClean="0">
                  <a:solidFill>
                    <a:srgbClr val="FFFFFF"/>
                  </a:solidFill>
                  <a:latin typeface="Arial" charset="0"/>
                  <a:ea typeface="ＭＳ Ｐゴシック" charset="0"/>
                </a:rPr>
                <a:t>Number of </a:t>
              </a:r>
              <a:r>
                <a:rPr lang="en-US" sz="1200" b="1" dirty="0" err="1" smtClean="0">
                  <a:solidFill>
                    <a:srgbClr val="FFFFFF"/>
                  </a:solidFill>
                  <a:latin typeface="Arial" charset="0"/>
                  <a:ea typeface="ＭＳ Ｐゴシック" charset="0"/>
                </a:rPr>
                <a:t>SpringerNature</a:t>
              </a:r>
              <a:r>
                <a:rPr lang="en-US" sz="1200" b="1" dirty="0" smtClean="0">
                  <a:solidFill>
                    <a:srgbClr val="FFFFFF"/>
                  </a:solidFill>
                  <a:latin typeface="Arial" charset="0"/>
                  <a:ea typeface="ＭＳ Ｐゴシック" charset="0"/>
                </a:rPr>
                <a:t> Journals with Impact Factors 2005-14</a:t>
              </a:r>
            </a:p>
          </p:txBody>
        </p:sp>
        <p:sp>
          <p:nvSpPr>
            <p:cNvPr id="308235" name="Rectangle 11"/>
            <p:cNvSpPr>
              <a:spLocks noChangeArrowheads="1"/>
            </p:cNvSpPr>
            <p:nvPr/>
          </p:nvSpPr>
          <p:spPr bwMode="auto">
            <a:xfrm>
              <a:off x="3233" y="1149"/>
              <a:ext cx="2530" cy="2906"/>
            </a:xfrm>
            <a:prstGeom prst="rect">
              <a:avLst/>
            </a:prstGeom>
            <a:noFill/>
            <a:ln w="12700">
              <a:solidFill>
                <a:schemeClr val="accent1"/>
              </a:solidFill>
              <a:miter lim="800000"/>
              <a:headEnd/>
              <a:tailEnd/>
            </a:ln>
            <a:effectLst/>
          </p:spPr>
          <p:txBody>
            <a:bodyPr wrap="none" anchor="ctr"/>
            <a:lstStyle/>
            <a:p>
              <a:pPr algn="ctr" eaLnBrk="0" fontAlgn="base" hangingPunct="0">
                <a:spcBef>
                  <a:spcPct val="50000"/>
                </a:spcBef>
                <a:spcAft>
                  <a:spcPct val="0"/>
                </a:spcAft>
              </a:pPr>
              <a:endParaRPr lang="en-US" sz="1600">
                <a:solidFill>
                  <a:srgbClr val="B1B1B3"/>
                </a:solidFill>
                <a:latin typeface="Arial" charset="0"/>
                <a:ea typeface="ＭＳ Ｐゴシック" charset="0"/>
              </a:endParaRPr>
            </a:p>
          </p:txBody>
        </p:sp>
      </p:grpSp>
      <p:sp>
        <p:nvSpPr>
          <p:cNvPr id="8" name="TextBox 7"/>
          <p:cNvSpPr txBox="1"/>
          <p:nvPr/>
        </p:nvSpPr>
        <p:spPr>
          <a:xfrm>
            <a:off x="5500543" y="2167470"/>
            <a:ext cx="936475" cy="276999"/>
          </a:xfrm>
          <a:prstGeom prst="rect">
            <a:avLst/>
          </a:prstGeom>
          <a:noFill/>
        </p:spPr>
        <p:txBody>
          <a:bodyPr wrap="none" rtlCol="0">
            <a:spAutoFit/>
          </a:bodyPr>
          <a:lstStyle/>
          <a:p>
            <a:pPr algn="ctr" eaLnBrk="0" fontAlgn="base" hangingPunct="0">
              <a:spcBef>
                <a:spcPct val="50000"/>
              </a:spcBef>
              <a:spcAft>
                <a:spcPct val="0"/>
              </a:spcAft>
            </a:pPr>
            <a:r>
              <a:rPr lang="en-US" sz="1200" dirty="0" smtClean="0">
                <a:solidFill>
                  <a:srgbClr val="000066"/>
                </a:solidFill>
                <a:latin typeface="Arial" charset="0"/>
                <a:ea typeface="ＭＳ Ｐゴシック" charset="0"/>
              </a:rPr>
              <a:t>CAGR: 8%</a:t>
            </a:r>
            <a:endParaRPr lang="en-US" sz="1200" dirty="0">
              <a:solidFill>
                <a:srgbClr val="000066"/>
              </a:solidFill>
              <a:latin typeface="Arial" charset="0"/>
              <a:ea typeface="ＭＳ Ｐゴシック" charset="0"/>
            </a:endParaRPr>
          </a:p>
        </p:txBody>
      </p:sp>
      <p:sp>
        <p:nvSpPr>
          <p:cNvPr id="11" name="Rectangle 2"/>
          <p:cNvSpPr>
            <a:spLocks noGrp="1" noChangeArrowheads="1"/>
          </p:cNvSpPr>
          <p:nvPr>
            <p:ph type="title"/>
          </p:nvPr>
        </p:nvSpPr>
        <p:spPr>
          <a:xfrm>
            <a:off x="179512" y="188640"/>
            <a:ext cx="8964488" cy="738664"/>
          </a:xfrm>
          <a:noFill/>
          <a:ln>
            <a:noFill/>
          </a:ln>
        </p:spPr>
        <p:txBody>
          <a:bodyPr vert="horz" wrap="square" lIns="0" tIns="0" rIns="0" bIns="0" numCol="1" anchor="t" anchorCtr="0" compatLnSpc="1">
            <a:prstTxWarp prst="textNoShape">
              <a:avLst/>
            </a:prstTxWarp>
            <a:spAutoFit/>
          </a:bodyPr>
          <a:lstStyle/>
          <a:p>
            <a:r>
              <a:rPr lang="en-US" sz="2400" b="1" dirty="0">
                <a:solidFill>
                  <a:srgbClr val="C00000"/>
                </a:solidFill>
                <a:ea typeface="+mn-ea"/>
                <a:cs typeface="+mn-cs"/>
              </a:rPr>
              <a:t>Springer Nature </a:t>
            </a:r>
            <a:r>
              <a:rPr lang="ru-RU" sz="2400" b="1" dirty="0" err="1" smtClean="0">
                <a:solidFill>
                  <a:srgbClr val="C00000"/>
                </a:solidFill>
                <a:ea typeface="+mn-ea"/>
                <a:cs typeface="+mn-cs"/>
              </a:rPr>
              <a:t>журналлари</a:t>
            </a:r>
            <a:r>
              <a:rPr lang="ru-RU" sz="2400" b="1" dirty="0" smtClean="0">
                <a:solidFill>
                  <a:srgbClr val="C00000"/>
                </a:solidFill>
                <a:ea typeface="+mn-ea"/>
                <a:cs typeface="+mn-cs"/>
              </a:rPr>
              <a:t>, </a:t>
            </a:r>
            <a:r>
              <a:rPr lang="ru-RU" sz="2400" b="1" dirty="0" err="1" smtClean="0">
                <a:solidFill>
                  <a:srgbClr val="C00000"/>
                </a:solidFill>
                <a:ea typeface="+mn-ea"/>
                <a:cs typeface="+mn-cs"/>
              </a:rPr>
              <a:t>рейтинглардаги</a:t>
            </a:r>
            <a:r>
              <a:rPr lang="ru-RU" sz="2400" b="1" dirty="0" smtClean="0">
                <a:solidFill>
                  <a:srgbClr val="C00000"/>
                </a:solidFill>
                <a:ea typeface="+mn-ea"/>
                <a:cs typeface="+mn-cs"/>
              </a:rPr>
              <a:t> </a:t>
            </a:r>
            <a:r>
              <a:rPr lang="ru-RU" sz="2400" b="1" dirty="0" err="1" smtClean="0">
                <a:solidFill>
                  <a:srgbClr val="C00000"/>
                </a:solidFill>
                <a:ea typeface="+mn-ea"/>
                <a:cs typeface="+mn-cs"/>
              </a:rPr>
              <a:t>ўрни</a:t>
            </a:r>
            <a:r>
              <a:rPr lang="ru-RU" sz="2400" b="1" dirty="0" smtClean="0">
                <a:solidFill>
                  <a:srgbClr val="C00000"/>
                </a:solidFill>
                <a:ea typeface="+mn-ea"/>
                <a:cs typeface="+mn-cs"/>
              </a:rPr>
              <a:t> </a:t>
            </a:r>
            <a:r>
              <a:rPr lang="ru-RU" sz="2400" b="1" dirty="0" err="1" smtClean="0">
                <a:solidFill>
                  <a:srgbClr val="C00000"/>
                </a:solidFill>
                <a:ea typeface="+mn-ea"/>
                <a:cs typeface="+mn-cs"/>
              </a:rPr>
              <a:t>ва</a:t>
            </a:r>
            <a:r>
              <a:rPr lang="ru-RU" sz="2400" b="1" dirty="0" smtClean="0">
                <a:solidFill>
                  <a:srgbClr val="C00000"/>
                </a:solidFill>
                <a:ea typeface="+mn-ea"/>
                <a:cs typeface="+mn-cs"/>
              </a:rPr>
              <a:t> </a:t>
            </a:r>
            <a:r>
              <a:rPr lang="ru-RU" sz="2400" b="1" dirty="0" err="1" smtClean="0">
                <a:solidFill>
                  <a:srgbClr val="C00000"/>
                </a:solidFill>
                <a:ea typeface="+mn-ea"/>
                <a:cs typeface="+mn-cs"/>
              </a:rPr>
              <a:t>афзалликлари</a:t>
            </a:r>
            <a:r>
              <a:rPr lang="ru-RU" sz="2400" b="1" dirty="0" smtClean="0">
                <a:solidFill>
                  <a:srgbClr val="C00000"/>
                </a:solidFill>
                <a:ea typeface="+mn-ea"/>
                <a:cs typeface="+mn-cs"/>
              </a:rPr>
              <a:t> </a:t>
            </a:r>
            <a:endParaRPr lang="en-US" sz="2400" b="1" dirty="0">
              <a:solidFill>
                <a:srgbClr val="C00000"/>
              </a:solidFill>
              <a:ea typeface="+mn-ea"/>
              <a:cs typeface="+mn-cs"/>
            </a:endParaRPr>
          </a:p>
        </p:txBody>
      </p:sp>
      <p:sp>
        <p:nvSpPr>
          <p:cNvPr id="10" name="Rectangle 5"/>
          <p:cNvSpPr>
            <a:spLocks noGrp="1" noChangeArrowheads="1"/>
          </p:cNvSpPr>
          <p:nvPr>
            <p:ph idx="1"/>
          </p:nvPr>
        </p:nvSpPr>
        <p:spPr>
          <a:xfrm>
            <a:off x="-21084" y="908720"/>
            <a:ext cx="4464496" cy="1397249"/>
          </a:xfrm>
          <a:noFill/>
          <a:ln/>
        </p:spPr>
        <p:txBody>
          <a:bodyPr>
            <a:noAutofit/>
          </a:bodyPr>
          <a:lstStyle/>
          <a:p>
            <a:r>
              <a:rPr lang="de-DE" sz="1500" b="0" dirty="0" smtClean="0">
                <a:cs typeface="Arial" panose="020B0604020202020204" pitchFamily="34" charset="0"/>
              </a:rPr>
              <a:t>Journal Citation Reports </a:t>
            </a:r>
            <a:r>
              <a:rPr lang="uz-Cyrl-UZ" sz="1500" b="0" dirty="0" smtClean="0">
                <a:cs typeface="Arial" panose="020B0604020202020204" pitchFamily="34" charset="0"/>
              </a:rPr>
              <a:t>таъкидлашича, 2017йилда </a:t>
            </a:r>
            <a:r>
              <a:rPr lang="ru-RU" sz="1500" b="0" dirty="0" smtClean="0">
                <a:cs typeface="Arial" panose="020B0604020202020204" pitchFamily="34" charset="0"/>
              </a:rPr>
              <a:t> </a:t>
            </a:r>
            <a:r>
              <a:rPr lang="en-US" sz="1500" b="0" dirty="0" smtClean="0">
                <a:cs typeface="Arial" panose="020B0604020202020204" pitchFamily="34" charset="0"/>
              </a:rPr>
              <a:t>Springer</a:t>
            </a:r>
            <a:r>
              <a:rPr lang="ru-RU" sz="1500" b="0" dirty="0" smtClean="0">
                <a:cs typeface="Arial" panose="020B0604020202020204" pitchFamily="34" charset="0"/>
              </a:rPr>
              <a:t> </a:t>
            </a:r>
            <a:r>
              <a:rPr lang="en-US" sz="1500" b="0" dirty="0" smtClean="0">
                <a:cs typeface="Arial" panose="020B0604020202020204" pitchFamily="34" charset="0"/>
              </a:rPr>
              <a:t>Nature</a:t>
            </a:r>
            <a:r>
              <a:rPr lang="uz-Cyrl-UZ" sz="1500" b="0" dirty="0" smtClean="0">
                <a:cs typeface="Arial" panose="020B0604020202020204" pitchFamily="34" charset="0"/>
              </a:rPr>
              <a:t> нашриётининг</a:t>
            </a:r>
            <a:r>
              <a:rPr lang="ru-RU" sz="1500" b="0" dirty="0" smtClean="0">
                <a:cs typeface="Arial" panose="020B0604020202020204" pitchFamily="34" charset="0"/>
              </a:rPr>
              <a:t> </a:t>
            </a:r>
            <a:r>
              <a:rPr lang="en-US" sz="1500" b="1" dirty="0" smtClean="0">
                <a:solidFill>
                  <a:srgbClr val="C00000"/>
                </a:solidFill>
                <a:cs typeface="Arial" panose="020B0604020202020204" pitchFamily="34" charset="0"/>
              </a:rPr>
              <a:t>1,800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импакт</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факторга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эга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бўлди</a:t>
            </a:r>
            <a:r>
              <a:rPr lang="ru-RU" sz="1500" b="1" dirty="0" smtClean="0">
                <a:solidFill>
                  <a:srgbClr val="C00000"/>
                </a:solidFill>
                <a:cs typeface="Arial" panose="020B0604020202020204" pitchFamily="34" charset="0"/>
              </a:rPr>
              <a:t>.</a:t>
            </a:r>
            <a:endParaRPr lang="ru-RU" sz="1500" dirty="0" smtClean="0">
              <a:solidFill>
                <a:srgbClr val="C00000"/>
              </a:solidFill>
              <a:cs typeface="Arial" panose="020B0604020202020204" pitchFamily="34" charset="0"/>
            </a:endParaRPr>
          </a:p>
          <a:p>
            <a:r>
              <a:rPr lang="en-US" sz="1500" b="1" dirty="0" smtClean="0">
                <a:solidFill>
                  <a:srgbClr val="C00000"/>
                </a:solidFill>
                <a:cs typeface="Arial" panose="020B0604020202020204" pitchFamily="34" charset="0"/>
              </a:rPr>
              <a:t>Springer Nature</a:t>
            </a:r>
            <a:r>
              <a:rPr lang="uz-Cyrl-UZ" sz="1500" b="1" dirty="0" smtClean="0">
                <a:solidFill>
                  <a:srgbClr val="C00000"/>
                </a:solidFill>
                <a:cs typeface="Arial" panose="020B0604020202020204" pitchFamily="34" charset="0"/>
              </a:rPr>
              <a:t> </a:t>
            </a:r>
            <a:r>
              <a:rPr lang="uz-Cyrl-UZ" sz="1500" dirty="0" smtClean="0">
                <a:cs typeface="Arial" panose="020B0604020202020204" pitchFamily="34" charset="0"/>
              </a:rPr>
              <a:t>нашриётининг </a:t>
            </a:r>
            <a:r>
              <a:rPr lang="ru-RU" sz="1500" b="1" dirty="0" smtClean="0">
                <a:solidFill>
                  <a:srgbClr val="C00000"/>
                </a:solidFill>
                <a:cs typeface="Arial" panose="020B0604020202020204" pitchFamily="34" charset="0"/>
              </a:rPr>
              <a:t>2</a:t>
            </a:r>
            <a:r>
              <a:rPr lang="en-US" sz="1500" b="1" dirty="0" smtClean="0">
                <a:solidFill>
                  <a:srgbClr val="C00000"/>
                </a:solidFill>
                <a:cs typeface="Arial" panose="020B0604020202020204" pitchFamily="34" charset="0"/>
              </a:rPr>
              <a:t>454</a:t>
            </a:r>
            <a:r>
              <a:rPr lang="uz-Cyrl-UZ" sz="1500" b="1" dirty="0" smtClean="0">
                <a:solidFill>
                  <a:srgbClr val="C00000"/>
                </a:solidFill>
                <a:cs typeface="Arial" panose="020B0604020202020204" pitchFamily="34" charset="0"/>
              </a:rPr>
              <a:t>                 </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en-US" sz="1500" dirty="0" smtClean="0">
                <a:cs typeface="Arial" panose="020B0604020202020204" pitchFamily="34" charset="0"/>
              </a:rPr>
              <a:t>Scopus</a:t>
            </a:r>
            <a:r>
              <a:rPr lang="uz-Cyrl-UZ" sz="1200" dirty="0" smtClean="0">
                <a:cs typeface="Arial" panose="020B0604020202020204" pitchFamily="34" charset="0"/>
              </a:rPr>
              <a:t>да</a:t>
            </a:r>
            <a:r>
              <a:rPr lang="uz-Cyrl-UZ" sz="1500" dirty="0" smtClean="0">
                <a:cs typeface="Arial" panose="020B0604020202020204" pitchFamily="34" charset="0"/>
              </a:rPr>
              <a:t> индексланади</a:t>
            </a:r>
            <a:r>
              <a:rPr lang="uz-Cyrl-UZ" sz="1500"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endParaRPr lang="de-DE" sz="1500" dirty="0">
              <a:latin typeface="Arial" panose="020B0604020202020204" pitchFamily="34" charset="0"/>
              <a:cs typeface="Arial" panose="020B0604020202020204" pitchFamily="34" charset="0"/>
            </a:endParaRPr>
          </a:p>
        </p:txBody>
      </p:sp>
      <p:sp>
        <p:nvSpPr>
          <p:cNvPr id="13" name="Rectangle 12"/>
          <p:cNvSpPr/>
          <p:nvPr/>
        </p:nvSpPr>
        <p:spPr>
          <a:xfrm>
            <a:off x="539552" y="3351780"/>
            <a:ext cx="3440550" cy="848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28</a:t>
            </a:r>
            <a:r>
              <a:rPr lang="en-GB" sz="2000" b="1" dirty="0" smtClean="0">
                <a:solidFill>
                  <a:srgbClr val="FFFFFF"/>
                </a:solidFill>
              </a:rPr>
              <a:t> </a:t>
            </a:r>
            <a:r>
              <a:rPr lang="ru-RU" sz="1600" b="1" dirty="0" err="1" smtClean="0">
                <a:solidFill>
                  <a:srgbClr val="FFFFFF"/>
                </a:solidFill>
              </a:rPr>
              <a:t>тоифа</a:t>
            </a:r>
            <a:r>
              <a:rPr lang="ru-RU" sz="1600" b="1" dirty="0" smtClean="0">
                <a:solidFill>
                  <a:srgbClr val="FFFFFF"/>
                </a:solidFill>
              </a:rPr>
              <a:t> </a:t>
            </a:r>
            <a:r>
              <a:rPr lang="ru-RU" sz="1600" b="1" dirty="0" err="1" smtClean="0">
                <a:solidFill>
                  <a:srgbClr val="FFFFFF"/>
                </a:solidFill>
              </a:rPr>
              <a:t>бўйича</a:t>
            </a:r>
            <a:r>
              <a:rPr lang="ru-RU" sz="1600" b="1" dirty="0" smtClean="0">
                <a:solidFill>
                  <a:srgbClr val="FFFFFF"/>
                </a:solidFill>
              </a:rPr>
              <a:t> </a:t>
            </a:r>
            <a:r>
              <a:rPr lang="ru-RU" sz="1600" b="1" dirty="0" err="1" smtClean="0">
                <a:solidFill>
                  <a:srgbClr val="FFFFFF"/>
                </a:solidFill>
              </a:rPr>
              <a:t>бизнинг</a:t>
            </a:r>
            <a:r>
              <a:rPr lang="ru-RU" sz="1600" b="1" dirty="0" smtClean="0">
                <a:solidFill>
                  <a:srgbClr val="FFFFFF"/>
                </a:solidFill>
              </a:rPr>
              <a:t> </a:t>
            </a:r>
            <a:r>
              <a:rPr lang="ru-RU" sz="1600" b="1" dirty="0" err="1" smtClean="0">
                <a:solidFill>
                  <a:srgbClr val="FFFFFF"/>
                </a:solidFill>
              </a:rPr>
              <a:t>журналлар</a:t>
            </a:r>
            <a:r>
              <a:rPr lang="ru-RU" sz="1600" b="1" dirty="0" smtClean="0">
                <a:solidFill>
                  <a:srgbClr val="FFFFFF"/>
                </a:solidFill>
              </a:rPr>
              <a:t> </a:t>
            </a:r>
            <a:r>
              <a:rPr lang="ru-RU" sz="1600" b="1" dirty="0" err="1" smtClean="0">
                <a:solidFill>
                  <a:srgbClr val="FFFFFF"/>
                </a:solidFill>
              </a:rPr>
              <a:t>рейтингларда</a:t>
            </a:r>
            <a:r>
              <a:rPr lang="ru-RU" sz="1600" b="1" dirty="0" smtClean="0">
                <a:solidFill>
                  <a:srgbClr val="FFFFFF"/>
                </a:solidFill>
              </a:rPr>
              <a:t> </a:t>
            </a:r>
            <a:r>
              <a:rPr lang="ru-RU" sz="1600" b="1" dirty="0" err="1" smtClean="0">
                <a:solidFill>
                  <a:srgbClr val="FFFFFF"/>
                </a:solidFill>
              </a:rPr>
              <a:t>етакчилик</a:t>
            </a:r>
            <a:r>
              <a:rPr lang="ru-RU" sz="1600" b="1" dirty="0" smtClean="0">
                <a:solidFill>
                  <a:srgbClr val="FFFFFF"/>
                </a:solidFill>
              </a:rPr>
              <a:t> </a:t>
            </a:r>
            <a:r>
              <a:rPr lang="ru-RU" sz="1600" b="1" dirty="0" err="1" smtClean="0">
                <a:solidFill>
                  <a:srgbClr val="FFFFFF"/>
                </a:solidFill>
              </a:rPr>
              <a:t>қилади</a:t>
            </a:r>
            <a:r>
              <a:rPr lang="ru-RU" sz="1600" b="1" dirty="0" smtClean="0">
                <a:solidFill>
                  <a:srgbClr val="FFFFFF"/>
                </a:solidFill>
              </a:rPr>
              <a:t>. </a:t>
            </a:r>
            <a:endParaRPr lang="en-GB" sz="1600" b="1" dirty="0">
              <a:solidFill>
                <a:srgbClr val="FFFFFF"/>
              </a:solidFill>
            </a:endParaRPr>
          </a:p>
        </p:txBody>
      </p:sp>
      <p:sp>
        <p:nvSpPr>
          <p:cNvPr id="14" name="Rectangle 13"/>
          <p:cNvSpPr/>
          <p:nvPr/>
        </p:nvSpPr>
        <p:spPr>
          <a:xfrm>
            <a:off x="539552" y="4318511"/>
            <a:ext cx="3440550" cy="83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79</a:t>
            </a:r>
            <a:r>
              <a:rPr lang="en-GB" sz="2000" b="1" dirty="0" smtClean="0">
                <a:solidFill>
                  <a:srgbClr val="FFFFFF"/>
                </a:solidFill>
              </a:rPr>
              <a:t> </a:t>
            </a:r>
            <a:r>
              <a:rPr lang="uz-Cyrl-UZ" sz="1600" b="1" dirty="0" smtClean="0">
                <a:solidFill>
                  <a:srgbClr val="FFFFFF"/>
                </a:solidFill>
              </a:rPr>
              <a:t>тоифада </a:t>
            </a:r>
            <a:r>
              <a:rPr lang="en-GB" sz="1600" b="1" dirty="0" smtClean="0">
                <a:solidFill>
                  <a:srgbClr val="FFFFFF"/>
                </a:solidFill>
              </a:rPr>
              <a:t>Springer</a:t>
            </a:r>
            <a:r>
              <a:rPr lang="uz-Cyrl-UZ" sz="1600" b="1" dirty="0" smtClean="0">
                <a:solidFill>
                  <a:srgbClr val="FFFFFF"/>
                </a:solidFill>
              </a:rPr>
              <a:t> </a:t>
            </a:r>
            <a:r>
              <a:rPr lang="en-GB" sz="1600" b="1" dirty="0" smtClean="0">
                <a:solidFill>
                  <a:srgbClr val="FFFFFF"/>
                </a:solidFill>
              </a:rPr>
              <a:t>Nature </a:t>
            </a:r>
            <a:r>
              <a:rPr lang="uz-Cyrl-UZ" sz="1600" b="1" dirty="0" smtClean="0">
                <a:solidFill>
                  <a:srgbClr val="FFFFFF"/>
                </a:solidFill>
              </a:rPr>
              <a:t>журналлари  рейтингларни биринчи 3-га киради.</a:t>
            </a:r>
            <a:endParaRPr lang="en-GB" sz="1600" b="1" dirty="0" smtClean="0">
              <a:solidFill>
                <a:srgbClr val="FFFFFF"/>
              </a:solidFill>
            </a:endParaRPr>
          </a:p>
        </p:txBody>
      </p:sp>
      <p:sp>
        <p:nvSpPr>
          <p:cNvPr id="15" name="Rectangle 14"/>
          <p:cNvSpPr/>
          <p:nvPr/>
        </p:nvSpPr>
        <p:spPr>
          <a:xfrm>
            <a:off x="539552" y="5277220"/>
            <a:ext cx="3440550"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155</a:t>
            </a:r>
            <a:r>
              <a:rPr lang="en-GB" sz="2000" b="1" dirty="0" smtClean="0">
                <a:solidFill>
                  <a:srgbClr val="FFFFFF"/>
                </a:solidFill>
              </a:rPr>
              <a:t> </a:t>
            </a:r>
            <a:r>
              <a:rPr lang="ru-RU" sz="1600" b="1" dirty="0" smtClean="0">
                <a:solidFill>
                  <a:srgbClr val="FFFFFF"/>
                </a:solidFill>
              </a:rPr>
              <a:t>журнал </a:t>
            </a:r>
            <a:r>
              <a:rPr lang="ru-RU" sz="1600" b="1" dirty="0" err="1" smtClean="0">
                <a:solidFill>
                  <a:srgbClr val="FFFFFF"/>
                </a:solidFill>
              </a:rPr>
              <a:t>рейтингларни</a:t>
            </a:r>
            <a:r>
              <a:rPr lang="ru-RU" sz="1600" b="1" dirty="0" smtClean="0">
                <a:solidFill>
                  <a:srgbClr val="FFFFFF"/>
                </a:solidFill>
              </a:rPr>
              <a:t>  </a:t>
            </a:r>
            <a:r>
              <a:rPr lang="ru-RU" sz="1600" b="1" dirty="0" err="1" smtClean="0">
                <a:solidFill>
                  <a:srgbClr val="FFFFFF"/>
                </a:solidFill>
              </a:rPr>
              <a:t>биринчи</a:t>
            </a:r>
            <a:r>
              <a:rPr lang="ru-RU" sz="1600" b="1" dirty="0" smtClean="0">
                <a:solidFill>
                  <a:srgbClr val="FFFFFF"/>
                </a:solidFill>
              </a:rPr>
              <a:t> 1\4 </a:t>
            </a:r>
            <a:r>
              <a:rPr lang="ru-RU" sz="1600" b="1" dirty="0" err="1" smtClean="0">
                <a:solidFill>
                  <a:srgbClr val="FFFFFF"/>
                </a:solidFill>
              </a:rPr>
              <a:t>киради</a:t>
            </a:r>
            <a:r>
              <a:rPr lang="ru-RU" sz="1600" b="1" dirty="0" smtClean="0">
                <a:solidFill>
                  <a:srgbClr val="FFFFFF"/>
                </a:solidFill>
              </a:rPr>
              <a:t>.</a:t>
            </a:r>
            <a:endParaRPr lang="en-GB" sz="1600" b="1" dirty="0" smtClean="0">
              <a:solidFill>
                <a:srgbClr val="FFFFFF"/>
              </a:solidFill>
            </a:endParaRPr>
          </a:p>
        </p:txBody>
      </p:sp>
      <p:sp>
        <p:nvSpPr>
          <p:cNvPr id="16" name="Rectangle 15"/>
          <p:cNvSpPr/>
          <p:nvPr/>
        </p:nvSpPr>
        <p:spPr>
          <a:xfrm>
            <a:off x="539552" y="2305969"/>
            <a:ext cx="3440550" cy="9660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72000" rIns="45720" bIns="72000" rtlCol="0" anchor="ctr" anchorCtr="0"/>
          <a:lstStyle/>
          <a:p>
            <a:pPr algn="ctr" eaLnBrk="0" fontAlgn="base" hangingPunct="0">
              <a:spcBef>
                <a:spcPct val="50000"/>
              </a:spcBef>
              <a:spcAft>
                <a:spcPct val="0"/>
              </a:spcAft>
            </a:pPr>
            <a:r>
              <a:rPr lang="de-DE" sz="1600" b="1" dirty="0" smtClean="0">
                <a:solidFill>
                  <a:srgbClr val="FFFFFF"/>
                </a:solidFill>
              </a:rPr>
              <a:t>Springer</a:t>
            </a:r>
            <a:r>
              <a:rPr lang="uz-Cyrl-UZ" sz="1600" b="1" dirty="0" smtClean="0">
                <a:solidFill>
                  <a:srgbClr val="FFFFFF"/>
                </a:solidFill>
              </a:rPr>
              <a:t> </a:t>
            </a:r>
            <a:r>
              <a:rPr lang="de-DE" sz="1600" b="1" dirty="0" smtClean="0">
                <a:solidFill>
                  <a:srgbClr val="FFFFFF"/>
                </a:solidFill>
              </a:rPr>
              <a:t>Nature </a:t>
            </a:r>
            <a:r>
              <a:rPr lang="uz-Cyrl-UZ" sz="1600" b="1" dirty="0" smtClean="0">
                <a:solidFill>
                  <a:srgbClr val="FFFFFF"/>
                </a:solidFill>
              </a:rPr>
              <a:t>журналлари, </a:t>
            </a:r>
            <a:r>
              <a:rPr lang="ru-RU" sz="1600" b="1" dirty="0" smtClean="0">
                <a:solidFill>
                  <a:srgbClr val="FFFFFF"/>
                </a:solidFill>
              </a:rPr>
              <a:t> </a:t>
            </a:r>
            <a:r>
              <a:rPr lang="en-US" sz="1600" b="1" dirty="0" smtClean="0">
                <a:solidFill>
                  <a:srgbClr val="FFFFFF"/>
                </a:solidFill>
              </a:rPr>
              <a:t>JCR </a:t>
            </a:r>
            <a:r>
              <a:rPr lang="uz-Cyrl-UZ" sz="1600" b="1" dirty="0" smtClean="0">
                <a:solidFill>
                  <a:srgbClr val="FFFFFF"/>
                </a:solidFill>
              </a:rPr>
              <a:t>таъкидлашига кўра, кўплаб </a:t>
            </a:r>
            <a:r>
              <a:rPr lang="uz-Cyrl-UZ" sz="1600" b="1" dirty="0" smtClean="0">
                <a:solidFill>
                  <a:srgbClr val="FFFFFF"/>
                </a:solidFill>
              </a:rPr>
              <a:t>илмий соҳалар бўйича етакчилик қилади</a:t>
            </a:r>
            <a:r>
              <a:rPr lang="en-US" sz="1600" b="1" dirty="0" smtClean="0">
                <a:solidFill>
                  <a:srgbClr val="FFFFFF"/>
                </a:solidFill>
              </a:rPr>
              <a:t>:</a:t>
            </a:r>
            <a:endParaRPr lang="de-DE" sz="1600" b="1" dirty="0">
              <a:solidFill>
                <a:srgbClr val="FFFFFF"/>
              </a:solidFill>
            </a:endParaRPr>
          </a:p>
        </p:txBody>
      </p:sp>
      <p:sp>
        <p:nvSpPr>
          <p:cNvPr id="17" name="TextBox 16"/>
          <p:cNvSpPr txBox="1"/>
          <p:nvPr/>
        </p:nvSpPr>
        <p:spPr>
          <a:xfrm>
            <a:off x="4244715" y="5976454"/>
            <a:ext cx="2346796" cy="123111"/>
          </a:xfrm>
          <a:prstGeom prst="rect">
            <a:avLst/>
          </a:prstGeom>
          <a:noFill/>
        </p:spPr>
        <p:txBody>
          <a:bodyPr wrap="none" lIns="0" tIns="0" rIns="0" bIns="0" rtlCol="0">
            <a:spAutoFit/>
          </a:bodyPr>
          <a:lstStyle/>
          <a:p>
            <a:pPr algn="ctr" eaLnBrk="0" fontAlgn="base" hangingPunct="0">
              <a:spcBef>
                <a:spcPts val="600"/>
              </a:spcBef>
              <a:spcAft>
                <a:spcPct val="0"/>
              </a:spcAft>
              <a:buClr>
                <a:srgbClr val="0176C3"/>
              </a:buClr>
              <a:buSzPct val="100000"/>
            </a:pPr>
            <a:r>
              <a:rPr lang="en-US" sz="800" dirty="0" smtClean="0">
                <a:solidFill>
                  <a:srgbClr val="5F5F5F"/>
                </a:solidFill>
                <a:latin typeface="Calibri"/>
                <a:ea typeface="ＭＳ Ｐゴシック" charset="0"/>
              </a:rPr>
              <a:t>Source</a:t>
            </a:r>
            <a:r>
              <a:rPr lang="en-US" sz="800" smtClean="0">
                <a:solidFill>
                  <a:srgbClr val="5F5F5F"/>
                </a:solidFill>
                <a:latin typeface="Calibri"/>
                <a:ea typeface="ＭＳ Ｐゴシック" charset="0"/>
              </a:rPr>
              <a:t>: </a:t>
            </a:r>
            <a:r>
              <a:rPr lang="en-US" sz="800">
                <a:solidFill>
                  <a:srgbClr val="B1B1B3"/>
                </a:solidFill>
                <a:latin typeface="Arial" charset="0"/>
                <a:ea typeface="ＭＳ Ｐゴシック" charset="0"/>
              </a:rPr>
              <a:t>Thomson Reuters / Journal Citation Reports</a:t>
            </a:r>
            <a:endParaRPr lang="en-US" sz="800" dirty="0" smtClean="0">
              <a:solidFill>
                <a:srgbClr val="5F5F5F"/>
              </a:solidFill>
              <a:latin typeface="Calibri"/>
              <a:ea typeface="ＭＳ Ｐゴシック"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102" y="6121457"/>
            <a:ext cx="3977355" cy="59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189595861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7</a:t>
            </a:fld>
            <a:endParaRPr lang="ru-RU">
              <a:solidFill>
                <a:prstClr val="black">
                  <a:tint val="75000"/>
                </a:prstClr>
              </a:solidFill>
            </a:endParaRPr>
          </a:p>
        </p:txBody>
      </p:sp>
      <p:sp>
        <p:nvSpPr>
          <p:cNvPr id="5" name="Заголовок 1"/>
          <p:cNvSpPr>
            <a:spLocks noGrp="1"/>
          </p:cNvSpPr>
          <p:nvPr>
            <p:ph idx="1"/>
          </p:nvPr>
        </p:nvSpPr>
        <p:spPr>
          <a:xfrm>
            <a:off x="457200" y="620688"/>
            <a:ext cx="8507288" cy="5328592"/>
          </a:xfrm>
        </p:spPr>
        <p:txBody>
          <a:bodyPr>
            <a:noAutofit/>
          </a:bodyPr>
          <a:lstStyle/>
          <a:p>
            <a:pPr marL="0" lvl="0" indent="0" algn="l">
              <a:buNone/>
            </a:pPr>
            <a:r>
              <a:rPr lang="ru-RU" sz="2200" b="1" dirty="0" err="1" smtClean="0">
                <a:solidFill>
                  <a:srgbClr val="002060"/>
                </a:solidFill>
              </a:rPr>
              <a:t>Бизнинг</a:t>
            </a:r>
            <a:r>
              <a:rPr lang="ru-RU" sz="2200" b="1" dirty="0" smtClean="0">
                <a:solidFill>
                  <a:srgbClr val="002060"/>
                </a:solidFill>
              </a:rPr>
              <a:t> </a:t>
            </a:r>
            <a:r>
              <a:rPr lang="ru-RU" sz="2200" b="1" dirty="0" err="1" smtClean="0">
                <a:solidFill>
                  <a:srgbClr val="002060"/>
                </a:solidFill>
              </a:rPr>
              <a:t>сайтларда</a:t>
            </a:r>
            <a:r>
              <a:rPr lang="ru-RU" sz="2200" b="1" dirty="0" smtClean="0">
                <a:solidFill>
                  <a:srgbClr val="002060"/>
                </a:solidFill>
              </a:rPr>
              <a:t> сиз </a:t>
            </a:r>
            <a:r>
              <a:rPr lang="ru-RU" sz="2200" b="1" dirty="0" err="1" smtClean="0">
                <a:solidFill>
                  <a:srgbClr val="002060"/>
                </a:solidFill>
              </a:rPr>
              <a:t>қуйидагиларни</a:t>
            </a:r>
            <a:r>
              <a:rPr lang="ru-RU" sz="2200" b="1" dirty="0" smtClean="0">
                <a:solidFill>
                  <a:srgbClr val="002060"/>
                </a:solidFill>
              </a:rPr>
              <a:t> </a:t>
            </a:r>
            <a:r>
              <a:rPr lang="ru-RU" sz="2200" b="1" dirty="0" err="1" smtClean="0">
                <a:solidFill>
                  <a:srgbClr val="002060"/>
                </a:solidFill>
              </a:rPr>
              <a:t>амалга</a:t>
            </a:r>
            <a:r>
              <a:rPr lang="ru-RU" sz="2200" b="1" dirty="0" smtClean="0">
                <a:solidFill>
                  <a:srgbClr val="002060"/>
                </a:solidFill>
              </a:rPr>
              <a:t> </a:t>
            </a:r>
            <a:r>
              <a:rPr lang="ru-RU" sz="2200" b="1" dirty="0" err="1" smtClean="0">
                <a:solidFill>
                  <a:srgbClr val="002060"/>
                </a:solidFill>
              </a:rPr>
              <a:t>оширишингиз</a:t>
            </a:r>
            <a:r>
              <a:rPr lang="ru-RU" sz="2200" b="1" dirty="0" smtClean="0">
                <a:solidFill>
                  <a:srgbClr val="002060"/>
                </a:solidFill>
              </a:rPr>
              <a:t> </a:t>
            </a:r>
            <a:r>
              <a:rPr lang="ru-RU" sz="2200" b="1" dirty="0" err="1" smtClean="0">
                <a:solidFill>
                  <a:srgbClr val="002060"/>
                </a:solidFill>
              </a:rPr>
              <a:t>мумкин</a:t>
            </a:r>
            <a:r>
              <a:rPr lang="ru-RU" sz="2200" b="1" dirty="0" smtClean="0">
                <a:solidFill>
                  <a:srgbClr val="002060"/>
                </a:solidFill>
              </a:rPr>
              <a:t>:</a:t>
            </a:r>
            <a:br>
              <a:rPr lang="ru-RU" sz="2200" b="1" dirty="0" smtClean="0">
                <a:solidFill>
                  <a:srgbClr val="002060"/>
                </a:solidFill>
              </a:rPr>
            </a:br>
            <a:r>
              <a:rPr lang="ru-RU" sz="2200" b="1" dirty="0" smtClean="0">
                <a:solidFill>
                  <a:srgbClr val="C00000"/>
                </a:solidFill>
              </a:rPr>
              <a:t>1.</a:t>
            </a:r>
            <a:r>
              <a:rPr lang="ru-RU" sz="2200" b="1" dirty="0">
                <a:solidFill>
                  <a:srgbClr val="C00000"/>
                </a:solidFill>
              </a:rPr>
              <a:t> </a:t>
            </a:r>
            <a:r>
              <a:rPr lang="ru-RU" sz="2200" b="1" dirty="0" err="1" smtClean="0">
                <a:solidFill>
                  <a:srgbClr val="002060"/>
                </a:solidFill>
              </a:rPr>
              <a:t>Тадқиқотигиз</a:t>
            </a:r>
            <a:r>
              <a:rPr lang="ru-RU" sz="2200" b="1" dirty="0" smtClean="0">
                <a:solidFill>
                  <a:srgbClr val="1F497D">
                    <a:lumMod val="75000"/>
                  </a:srgbClr>
                </a:solidFill>
              </a:rPr>
              <a:t> </a:t>
            </a:r>
            <a:r>
              <a:rPr lang="ru-RU" sz="2200" b="1" dirty="0" err="1" smtClean="0">
                <a:solidFill>
                  <a:srgbClr val="1F497D">
                    <a:lumMod val="75000"/>
                  </a:srgbClr>
                </a:solidFill>
              </a:rPr>
              <a:t>йўналишида</a:t>
            </a:r>
            <a:r>
              <a:rPr lang="ru-RU" sz="2200" b="1" dirty="0">
                <a:solidFill>
                  <a:srgbClr val="1F497D">
                    <a:lumMod val="75000"/>
                  </a:srgbClr>
                </a:solidFill>
              </a:rPr>
              <a:t> </a:t>
            </a:r>
            <a:r>
              <a:rPr lang="ru-RU" sz="2200" b="1" dirty="0" err="1" smtClean="0">
                <a:solidFill>
                  <a:srgbClr val="1F497D">
                    <a:lumMod val="75000"/>
                  </a:srgbClr>
                </a:solidFill>
              </a:rPr>
              <a:t>сўнгги</a:t>
            </a:r>
            <a:r>
              <a:rPr lang="ru-RU" sz="2200" b="1" dirty="0" smtClean="0">
                <a:solidFill>
                  <a:srgbClr val="1F497D">
                    <a:lumMod val="75000"/>
                  </a:srgbClr>
                </a:solidFill>
              </a:rPr>
              <a:t> </a:t>
            </a:r>
            <a:r>
              <a:rPr lang="ru-RU" sz="2200" b="1" dirty="0" err="1" smtClean="0">
                <a:solidFill>
                  <a:srgbClr val="1F497D">
                    <a:lumMod val="75000"/>
                  </a:srgbClr>
                </a:solidFill>
              </a:rPr>
              <a:t>ютуқлар</a:t>
            </a:r>
            <a:r>
              <a:rPr lang="ru-RU" sz="2200" b="1" dirty="0" smtClean="0">
                <a:solidFill>
                  <a:srgbClr val="1F497D">
                    <a:lumMod val="75000"/>
                  </a:srgbClr>
                </a:solidFill>
              </a:rPr>
              <a:t> </a:t>
            </a:r>
            <a:r>
              <a:rPr lang="ru-RU" sz="2200" b="1" dirty="0" err="1" smtClean="0">
                <a:solidFill>
                  <a:srgbClr val="1F497D">
                    <a:lumMod val="75000"/>
                  </a:srgbClr>
                </a:solidFill>
              </a:rPr>
              <a:t>ҳақидаги</a:t>
            </a:r>
            <a:r>
              <a:rPr lang="ru-RU" sz="2200" b="1" dirty="0" smtClean="0">
                <a:solidFill>
                  <a:srgbClr val="1F497D">
                    <a:lumMod val="75000"/>
                  </a:srgbClr>
                </a:solidFill>
              </a:rPr>
              <a:t> </a:t>
            </a:r>
            <a:r>
              <a:rPr lang="ru-RU" sz="2200" b="1" dirty="0" err="1" smtClean="0">
                <a:solidFill>
                  <a:srgbClr val="1F497D">
                    <a:lumMod val="75000"/>
                  </a:srgbClr>
                </a:solidFill>
              </a:rPr>
              <a:t>мақолалар</a:t>
            </a:r>
            <a:r>
              <a:rPr lang="ru-RU" sz="2200" b="1" dirty="0" smtClean="0">
                <a:solidFill>
                  <a:srgbClr val="1F497D">
                    <a:lumMod val="75000"/>
                  </a:srgbClr>
                </a:solidFill>
              </a:rPr>
              <a:t>, </a:t>
            </a:r>
            <a:r>
              <a:rPr lang="ru-RU" sz="2200" b="1" dirty="0" err="1" smtClean="0">
                <a:solidFill>
                  <a:srgbClr val="1F497D">
                    <a:lumMod val="75000"/>
                  </a:srgbClr>
                </a:solidFill>
              </a:rPr>
              <a:t>китобларни</a:t>
            </a:r>
            <a:r>
              <a:rPr lang="ru-RU" sz="2200" b="1" dirty="0" smtClean="0">
                <a:solidFill>
                  <a:srgbClr val="1F497D">
                    <a:lumMod val="75000"/>
                  </a:srgbClr>
                </a:solidFill>
              </a:rPr>
              <a:t> </a:t>
            </a:r>
            <a:r>
              <a:rPr lang="ru-RU" sz="2200" b="1" dirty="0" err="1" smtClean="0">
                <a:solidFill>
                  <a:srgbClr val="1F497D">
                    <a:lumMod val="75000"/>
                  </a:srgbClr>
                </a:solidFill>
              </a:rPr>
              <a:t>ўқиш</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юклаб</a:t>
            </a:r>
            <a:r>
              <a:rPr lang="ru-RU" sz="2200" b="1" dirty="0" smtClean="0">
                <a:solidFill>
                  <a:srgbClr val="1F497D">
                    <a:lumMod val="75000"/>
                  </a:srgbClr>
                </a:solidFill>
              </a:rPr>
              <a:t> </a:t>
            </a:r>
            <a:r>
              <a:rPr lang="ru-RU" sz="2200" b="1" dirty="0" err="1" smtClean="0">
                <a:solidFill>
                  <a:srgbClr val="1F497D">
                    <a:lumMod val="75000"/>
                  </a:srgbClr>
                </a:solidFill>
              </a:rPr>
              <a:t>олиш</a:t>
            </a:r>
            <a:r>
              <a:rPr lang="ru-RU" sz="2200" b="1" dirty="0" smtClean="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2.</a:t>
            </a:r>
            <a:r>
              <a:rPr lang="ru-RU" sz="2200" b="1" dirty="0">
                <a:solidFill>
                  <a:srgbClr val="1F497D">
                    <a:lumMod val="75000"/>
                  </a:srgbClr>
                </a:solidFill>
              </a:rPr>
              <a:t> </a:t>
            </a:r>
            <a:r>
              <a:rPr lang="ru-RU" sz="2200" b="1" dirty="0" err="1" smtClean="0">
                <a:solidFill>
                  <a:srgbClr val="1F497D">
                    <a:lumMod val="75000"/>
                  </a:srgbClr>
                </a:solidFill>
              </a:rPr>
              <a:t>Соҳа</a:t>
            </a:r>
            <a:r>
              <a:rPr lang="ru-RU" sz="2200" b="1" dirty="0" smtClean="0">
                <a:solidFill>
                  <a:srgbClr val="1F497D">
                    <a:lumMod val="75000"/>
                  </a:srgbClr>
                </a:solidFill>
              </a:rPr>
              <a:t> </a:t>
            </a:r>
            <a:r>
              <a:rPr lang="ru-RU" sz="2200" b="1" dirty="0" err="1" smtClean="0">
                <a:solidFill>
                  <a:srgbClr val="1F497D">
                    <a:lumMod val="75000"/>
                  </a:srgbClr>
                </a:solidFill>
              </a:rPr>
              <a:t>йўналишидаги</a:t>
            </a:r>
            <a:r>
              <a:rPr lang="ru-RU" sz="2200" b="1" dirty="0" smtClean="0">
                <a:solidFill>
                  <a:srgbClr val="1F497D">
                    <a:lumMod val="75000"/>
                  </a:srgbClr>
                </a:solidFill>
              </a:rPr>
              <a:t> </a:t>
            </a:r>
            <a:r>
              <a:rPr lang="ru-RU" sz="2200" b="1" dirty="0" err="1" smtClean="0">
                <a:solidFill>
                  <a:srgbClr val="1F497D">
                    <a:lumMod val="75000"/>
                  </a:srgbClr>
                </a:solidFill>
              </a:rPr>
              <a:t>илғор</a:t>
            </a:r>
            <a:r>
              <a:rPr lang="ru-RU" sz="2200" b="1" dirty="0" smtClean="0">
                <a:solidFill>
                  <a:srgbClr val="1F497D">
                    <a:lumMod val="75000"/>
                  </a:srgbClr>
                </a:solidFill>
              </a:rPr>
              <a:t> </a:t>
            </a:r>
            <a:r>
              <a:rPr lang="ru-RU" sz="2200" b="1" dirty="0" err="1" smtClean="0">
                <a:solidFill>
                  <a:srgbClr val="1F497D">
                    <a:lumMod val="75000"/>
                  </a:srgbClr>
                </a:solidFill>
              </a:rPr>
              <a:t>ютуқларни</a:t>
            </a:r>
            <a:r>
              <a:rPr lang="ru-RU" sz="2200" b="1" dirty="0" smtClean="0">
                <a:solidFill>
                  <a:srgbClr val="1F497D">
                    <a:lumMod val="75000"/>
                  </a:srgbClr>
                </a:solidFill>
              </a:rPr>
              <a:t> </a:t>
            </a:r>
            <a:r>
              <a:rPr lang="ru-RU" sz="2200" b="1" dirty="0" err="1" smtClean="0">
                <a:solidFill>
                  <a:srgbClr val="1F497D">
                    <a:lumMod val="75000"/>
                  </a:srgbClr>
                </a:solidFill>
              </a:rPr>
              <a:t>қиёсий</a:t>
            </a:r>
            <a:r>
              <a:rPr lang="ru-RU" sz="2200" b="1" dirty="0" smtClean="0">
                <a:solidFill>
                  <a:srgbClr val="1F497D">
                    <a:lumMod val="75000"/>
                  </a:srgbClr>
                </a:solidFill>
              </a:rPr>
              <a:t> </a:t>
            </a:r>
            <a:r>
              <a:rPr lang="ru-RU" sz="2200" b="1" dirty="0" err="1" smtClean="0">
                <a:solidFill>
                  <a:srgbClr val="1F497D">
                    <a:lumMod val="75000"/>
                  </a:srgbClr>
                </a:solidFill>
              </a:rPr>
              <a:t>таҳлил</a:t>
            </a:r>
            <a:r>
              <a:rPr lang="ru-RU" sz="2200" b="1" dirty="0" smtClean="0">
                <a:solidFill>
                  <a:srgbClr val="1F497D">
                    <a:lumMod val="75000"/>
                  </a:srgbClr>
                </a:solidFill>
              </a:rPr>
              <a:t> </a:t>
            </a:r>
            <a:r>
              <a:rPr lang="ru-RU" sz="2200" b="1" dirty="0" err="1" smtClean="0">
                <a:solidFill>
                  <a:srgbClr val="1F497D">
                    <a:lumMod val="75000"/>
                  </a:srgbClr>
                </a:solidFill>
              </a:rPr>
              <a:t>қилиш</a:t>
            </a:r>
            <a:r>
              <a:rPr lang="ru-RU" sz="2200" b="1" dirty="0" smtClean="0">
                <a:solidFill>
                  <a:srgbClr val="1F497D">
                    <a:lumMod val="75000"/>
                  </a:srgbClr>
                </a:solidFill>
              </a:rPr>
              <a:t> </a:t>
            </a:r>
            <a:r>
              <a:rPr lang="ru-RU" sz="2200" b="1" dirty="0" err="1" smtClean="0">
                <a:solidFill>
                  <a:srgbClr val="1F497D">
                    <a:lumMod val="75000"/>
                  </a:srgbClr>
                </a:solidFill>
              </a:rPr>
              <a:t>учун</a:t>
            </a:r>
            <a:r>
              <a:rPr lang="ru-RU" sz="2200" b="1" dirty="0" smtClean="0">
                <a:solidFill>
                  <a:srgbClr val="1F497D">
                    <a:lumMod val="75000"/>
                  </a:srgbClr>
                </a:solidFill>
              </a:rPr>
              <a:t> </a:t>
            </a:r>
            <a:r>
              <a:rPr lang="ru-RU" sz="2200" b="1" dirty="0" err="1" smtClean="0">
                <a:solidFill>
                  <a:srgbClr val="1F497D">
                    <a:lumMod val="75000"/>
                  </a:srgbClr>
                </a:solidFill>
              </a:rPr>
              <a:t>мақолаларни</a:t>
            </a:r>
            <a:r>
              <a:rPr lang="ru-RU" sz="2200" b="1" dirty="0" smtClean="0">
                <a:solidFill>
                  <a:srgbClr val="1F497D">
                    <a:lumMod val="75000"/>
                  </a:srgbClr>
                </a:solidFill>
              </a:rPr>
              <a:t> </a:t>
            </a:r>
            <a:r>
              <a:rPr lang="ru-RU" sz="2200" b="1" dirty="0" err="1" smtClean="0">
                <a:solidFill>
                  <a:srgbClr val="1F497D">
                    <a:lumMod val="75000"/>
                  </a:srgbClr>
                </a:solidFill>
              </a:rPr>
              <a:t>танлаш</a:t>
            </a:r>
            <a:r>
              <a:rPr lang="ru-RU" sz="2200" b="1" dirty="0" smtClean="0">
                <a:solidFill>
                  <a:srgbClr val="1F497D">
                    <a:lumMod val="75000"/>
                  </a:srgbClr>
                </a:solidFill>
              </a:rPr>
              <a:t>, </a:t>
            </a:r>
            <a:r>
              <a:rPr lang="ru-RU" sz="2200" b="1" dirty="0" err="1" smtClean="0">
                <a:solidFill>
                  <a:srgbClr val="1F497D">
                    <a:lumMod val="75000"/>
                  </a:srgbClr>
                </a:solidFill>
              </a:rPr>
              <a:t>тадқиқот</a:t>
            </a:r>
            <a:r>
              <a:rPr lang="ru-RU" sz="2200" b="1" dirty="0" smtClean="0">
                <a:solidFill>
                  <a:srgbClr val="1F497D">
                    <a:lumMod val="75000"/>
                  </a:srgbClr>
                </a:solidFill>
              </a:rPr>
              <a:t> </a:t>
            </a:r>
            <a:r>
              <a:rPr lang="ru-RU" sz="2200" b="1" dirty="0" err="1" smtClean="0">
                <a:solidFill>
                  <a:srgbClr val="1F497D">
                    <a:lumMod val="75000"/>
                  </a:srgbClr>
                </a:solidFill>
              </a:rPr>
              <a:t>ҳисоботлари</a:t>
            </a:r>
            <a:r>
              <a:rPr lang="ru-RU" sz="2200" b="1" dirty="0" smtClean="0">
                <a:solidFill>
                  <a:srgbClr val="1F497D">
                    <a:lumMod val="75000"/>
                  </a:srgbClr>
                </a:solidFill>
              </a:rPr>
              <a:t>, </a:t>
            </a:r>
            <a:r>
              <a:rPr lang="ru-RU" sz="2200" b="1" dirty="0" err="1" smtClean="0">
                <a:solidFill>
                  <a:srgbClr val="1F497D">
                    <a:lumMod val="75000"/>
                  </a:srgbClr>
                </a:solidFill>
              </a:rPr>
              <a:t>магистрлик</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докторлик</a:t>
            </a:r>
            <a:r>
              <a:rPr lang="ru-RU" sz="2200" b="1" dirty="0" smtClean="0">
                <a:solidFill>
                  <a:srgbClr val="1F497D">
                    <a:lumMod val="75000"/>
                  </a:srgbClr>
                </a:solidFill>
              </a:rPr>
              <a:t> </a:t>
            </a:r>
            <a:r>
              <a:rPr lang="ru-RU" sz="2200" b="1" dirty="0" err="1" smtClean="0">
                <a:solidFill>
                  <a:srgbClr val="1F497D">
                    <a:lumMod val="75000"/>
                  </a:srgbClr>
                </a:solidFill>
              </a:rPr>
              <a:t>диссертацияларни</a:t>
            </a:r>
            <a:r>
              <a:rPr lang="ru-RU" sz="2200" b="1" dirty="0" smtClean="0">
                <a:solidFill>
                  <a:srgbClr val="1F497D">
                    <a:lumMod val="75000"/>
                  </a:srgbClr>
                </a:solidFill>
              </a:rPr>
              <a:t> </a:t>
            </a:r>
            <a:r>
              <a:rPr lang="ru-RU" sz="2200" b="1" dirty="0" err="1" smtClean="0">
                <a:solidFill>
                  <a:srgbClr val="1F497D">
                    <a:lumMod val="75000"/>
                  </a:srgbClr>
                </a:solidFill>
              </a:rPr>
              <a:t>ёзишда</a:t>
            </a:r>
            <a:r>
              <a:rPr lang="ru-RU" sz="2200" b="1" dirty="0" smtClean="0">
                <a:solidFill>
                  <a:srgbClr val="1F497D">
                    <a:lumMod val="75000"/>
                  </a:srgbClr>
                </a:solidFill>
              </a:rPr>
              <a:t>  </a:t>
            </a:r>
            <a:r>
              <a:rPr lang="ru-RU" sz="2200" b="1" dirty="0" err="1" smtClean="0">
                <a:solidFill>
                  <a:srgbClr val="1F497D">
                    <a:lumMod val="75000"/>
                  </a:srgbClr>
                </a:solidFill>
              </a:rPr>
              <a:t>маълумотлардан</a:t>
            </a:r>
            <a:r>
              <a:rPr lang="ru-RU" sz="2200" b="1" dirty="0" smtClean="0">
                <a:solidFill>
                  <a:srgbClr val="1F497D">
                    <a:lumMod val="75000"/>
                  </a:srgbClr>
                </a:solidFill>
              </a:rPr>
              <a:t> </a:t>
            </a:r>
            <a:r>
              <a:rPr lang="ru-RU" sz="2200" b="1" dirty="0" err="1" smtClean="0">
                <a:solidFill>
                  <a:srgbClr val="1F497D">
                    <a:lumMod val="75000"/>
                  </a:srgbClr>
                </a:solidFill>
              </a:rPr>
              <a:t>фойдаланиш</a:t>
            </a:r>
            <a:r>
              <a:rPr lang="ru-RU" sz="2200" b="1" dirty="0" smtClean="0">
                <a:solidFill>
                  <a:srgbClr val="1F497D">
                    <a:lumMod val="75000"/>
                  </a:srgbClr>
                </a:solidFill>
              </a:rPr>
              <a:t>. </a:t>
            </a:r>
          </a:p>
          <a:p>
            <a:pPr marL="0" lvl="0" indent="0" algn="l">
              <a:buNone/>
            </a:pPr>
            <a:r>
              <a:rPr lang="ru-RU" sz="2200" b="1" dirty="0" smtClean="0">
                <a:solidFill>
                  <a:srgbClr val="C00000"/>
                </a:solidFill>
              </a:rPr>
              <a:t>3.</a:t>
            </a:r>
            <a:r>
              <a:rPr lang="ru-RU" sz="2200" b="1" dirty="0">
                <a:solidFill>
                  <a:srgbClr val="1F497D">
                    <a:lumMod val="75000"/>
                  </a:srgbClr>
                </a:solidFill>
              </a:rPr>
              <a:t> </a:t>
            </a:r>
            <a:r>
              <a:rPr lang="ru-RU" sz="2200" b="1" dirty="0" err="1" smtClean="0">
                <a:solidFill>
                  <a:srgbClr val="1F497D">
                    <a:lumMod val="75000"/>
                  </a:srgbClr>
                </a:solidFill>
              </a:rPr>
              <a:t>Тадқиқотингиз</a:t>
            </a:r>
            <a:r>
              <a:rPr lang="ru-RU" sz="2200" b="1" dirty="0" smtClean="0">
                <a:solidFill>
                  <a:srgbClr val="1F497D">
                    <a:lumMod val="75000"/>
                  </a:srgbClr>
                </a:solidFill>
              </a:rPr>
              <a:t> </a:t>
            </a:r>
            <a:r>
              <a:rPr lang="ru-RU" sz="2200" b="1" dirty="0" err="1" smtClean="0">
                <a:solidFill>
                  <a:srgbClr val="1F497D">
                    <a:lumMod val="75000"/>
                  </a:srgbClr>
                </a:solidFill>
              </a:rPr>
              <a:t>мавзусига</a:t>
            </a:r>
            <a:r>
              <a:rPr lang="ru-RU" sz="2200" b="1" dirty="0" smtClean="0">
                <a:solidFill>
                  <a:srgbClr val="1F497D">
                    <a:lumMod val="75000"/>
                  </a:srgbClr>
                </a:solidFill>
              </a:rPr>
              <a:t> </a:t>
            </a:r>
            <a:r>
              <a:rPr lang="ru-RU" sz="2200" b="1" dirty="0" err="1" smtClean="0">
                <a:solidFill>
                  <a:srgbClr val="1F497D">
                    <a:lumMod val="75000"/>
                  </a:srgbClr>
                </a:solidFill>
              </a:rPr>
              <a:t>доир</a:t>
            </a:r>
            <a:r>
              <a:rPr lang="ru-RU" sz="2200" b="1" dirty="0" smtClean="0">
                <a:solidFill>
                  <a:srgbClr val="1F497D">
                    <a:lumMod val="75000"/>
                  </a:srgbClr>
                </a:solidFill>
              </a:rPr>
              <a:t> </a:t>
            </a:r>
            <a:r>
              <a:rPr lang="ru-RU" sz="2200" b="1" dirty="0" err="1" smtClean="0">
                <a:solidFill>
                  <a:srgbClr val="1F497D">
                    <a:lumMod val="75000"/>
                  </a:srgbClr>
                </a:solidFill>
              </a:rPr>
              <a:t>юқори</a:t>
            </a:r>
            <a:r>
              <a:rPr lang="ru-RU" sz="2200" b="1" dirty="0" smtClean="0">
                <a:solidFill>
                  <a:srgbClr val="1F497D">
                    <a:lumMod val="75000"/>
                  </a:srgbClr>
                </a:solidFill>
              </a:rPr>
              <a:t> </a:t>
            </a:r>
            <a:r>
              <a:rPr lang="ru-RU" sz="2200" b="1" dirty="0" err="1" smtClean="0">
                <a:solidFill>
                  <a:srgbClr val="1F497D">
                    <a:lumMod val="75000"/>
                  </a:srgbClr>
                </a:solidFill>
              </a:rPr>
              <a:t>рейтингли</a:t>
            </a:r>
            <a:r>
              <a:rPr lang="ru-RU" sz="2200" b="1" dirty="0" smtClean="0">
                <a:solidFill>
                  <a:srgbClr val="1F497D">
                    <a:lumMod val="75000"/>
                  </a:srgbClr>
                </a:solidFill>
              </a:rPr>
              <a:t> </a:t>
            </a:r>
            <a:r>
              <a:rPr lang="ru-RU" sz="2200" b="1" dirty="0" err="1" smtClean="0">
                <a:solidFill>
                  <a:srgbClr val="1F497D">
                    <a:lumMod val="75000"/>
                  </a:srgbClr>
                </a:solidFill>
              </a:rPr>
              <a:t>журналларни</a:t>
            </a:r>
            <a:r>
              <a:rPr lang="ru-RU" sz="2200" b="1" dirty="0" smtClean="0">
                <a:solidFill>
                  <a:srgbClr val="1F497D">
                    <a:lumMod val="75000"/>
                  </a:srgbClr>
                </a:solidFill>
              </a:rPr>
              <a:t> тез </a:t>
            </a:r>
            <a:r>
              <a:rPr lang="ru-RU" sz="2200" b="1" dirty="0" err="1" smtClean="0">
                <a:solidFill>
                  <a:srgbClr val="1F497D">
                    <a:lumMod val="75000"/>
                  </a:srgbClr>
                </a:solidFill>
              </a:rPr>
              <a:t>аниқлаш</a:t>
            </a:r>
            <a:r>
              <a:rPr lang="ru-RU" sz="2200" b="1" dirty="0" smtClean="0">
                <a:solidFill>
                  <a:srgbClr val="1F497D">
                    <a:lumMod val="75000"/>
                  </a:srgbClr>
                </a:solidFill>
              </a:rPr>
              <a:t>. Журнал </a:t>
            </a:r>
            <a:r>
              <a:rPr lang="ru-RU" sz="2200" b="1" dirty="0" err="1" smtClean="0">
                <a:solidFill>
                  <a:srgbClr val="1F497D">
                    <a:lumMod val="75000"/>
                  </a:srgbClr>
                </a:solidFill>
              </a:rPr>
              <a:t>сайтида</a:t>
            </a:r>
            <a:r>
              <a:rPr lang="ru-RU" sz="2200" b="1" dirty="0" smtClean="0">
                <a:solidFill>
                  <a:srgbClr val="1F497D">
                    <a:lumMod val="75000"/>
                  </a:srgbClr>
                </a:solidFill>
              </a:rPr>
              <a:t> </a:t>
            </a:r>
            <a:r>
              <a:rPr lang="ru-RU" sz="2200" b="1" dirty="0" err="1" smtClean="0">
                <a:solidFill>
                  <a:srgbClr val="1F497D">
                    <a:lumMod val="75000"/>
                  </a:srgbClr>
                </a:solidFill>
              </a:rPr>
              <a:t>унинг</a:t>
            </a:r>
            <a:r>
              <a:rPr lang="ru-RU" sz="2200" b="1" dirty="0" smtClean="0">
                <a:solidFill>
                  <a:srgbClr val="1F497D">
                    <a:lumMod val="75000"/>
                  </a:srgbClr>
                </a:solidFill>
              </a:rPr>
              <a:t> </a:t>
            </a:r>
            <a:r>
              <a:rPr lang="ru-RU" sz="2200" b="1" dirty="0" err="1" smtClean="0">
                <a:solidFill>
                  <a:srgbClr val="1F497D">
                    <a:lumMod val="75000"/>
                  </a:srgbClr>
                </a:solidFill>
              </a:rPr>
              <a:t>импакт</a:t>
            </a:r>
            <a:r>
              <a:rPr lang="ru-RU" sz="2200" b="1" dirty="0" smtClean="0">
                <a:solidFill>
                  <a:srgbClr val="1F497D">
                    <a:lumMod val="75000"/>
                  </a:srgbClr>
                </a:solidFill>
              </a:rPr>
              <a:t> </a:t>
            </a:r>
            <a:r>
              <a:rPr lang="ru-RU" sz="2200" b="1" dirty="0" err="1" smtClean="0">
                <a:solidFill>
                  <a:srgbClr val="1F497D">
                    <a:lumMod val="75000"/>
                  </a:srgbClr>
                </a:solidFill>
              </a:rPr>
              <a:t>фактори</a:t>
            </a:r>
            <a:r>
              <a:rPr lang="ru-RU" sz="2200" b="1" dirty="0" smtClean="0">
                <a:solidFill>
                  <a:srgbClr val="1F497D">
                    <a:lumMod val="75000"/>
                  </a:srgbClr>
                </a:solidFill>
              </a:rPr>
              <a:t> </a:t>
            </a:r>
            <a:r>
              <a:rPr lang="ru-RU" sz="2200" b="1" dirty="0" err="1" smtClean="0">
                <a:solidFill>
                  <a:srgbClr val="1F497D">
                    <a:lumMod val="75000"/>
                  </a:srgbClr>
                </a:solidFill>
              </a:rPr>
              <a:t>борми</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у </a:t>
            </a:r>
            <a:r>
              <a:rPr lang="en-US" sz="2200" b="1" dirty="0" smtClean="0">
                <a:solidFill>
                  <a:srgbClr val="1F497D">
                    <a:lumMod val="75000"/>
                  </a:srgbClr>
                </a:solidFill>
              </a:rPr>
              <a:t>Scopus</a:t>
            </a:r>
            <a:r>
              <a:rPr lang="ru-RU" sz="2200" b="1" dirty="0" smtClean="0">
                <a:solidFill>
                  <a:srgbClr val="1F497D">
                    <a:lumMod val="75000"/>
                  </a:srgbClr>
                </a:solidFill>
              </a:rPr>
              <a:t>да </a:t>
            </a:r>
            <a:r>
              <a:rPr lang="ru-RU" sz="2200" b="1" dirty="0" err="1" smtClean="0">
                <a:solidFill>
                  <a:srgbClr val="1F497D">
                    <a:lumMod val="75000"/>
                  </a:srgbClr>
                </a:solidFill>
              </a:rPr>
              <a:t>индексланадими</a:t>
            </a:r>
            <a:r>
              <a:rPr lang="ru-RU" sz="2200" b="1" dirty="0" smtClean="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4.</a:t>
            </a:r>
            <a:r>
              <a:rPr lang="ru-RU" sz="2200" b="1" dirty="0">
                <a:solidFill>
                  <a:srgbClr val="1F497D">
                    <a:lumMod val="75000"/>
                  </a:srgbClr>
                </a:solidFill>
              </a:rPr>
              <a:t> </a:t>
            </a:r>
            <a:r>
              <a:rPr lang="ru-RU" sz="2200" b="1" dirty="0" smtClean="0">
                <a:solidFill>
                  <a:srgbClr val="1F497D">
                    <a:lumMod val="75000"/>
                  </a:srgbClr>
                </a:solidFill>
              </a:rPr>
              <a:t>Журнал </a:t>
            </a:r>
            <a:r>
              <a:rPr lang="ru-RU" sz="2200" b="1" dirty="0" err="1" smtClean="0">
                <a:solidFill>
                  <a:srgbClr val="1F497D">
                    <a:lumMod val="75000"/>
                  </a:srgbClr>
                </a:solidFill>
              </a:rPr>
              <a:t>талаблари</a:t>
            </a:r>
            <a:r>
              <a:rPr lang="ru-RU" sz="2200" b="1" dirty="0" smtClean="0">
                <a:solidFill>
                  <a:srgbClr val="1F497D">
                    <a:lumMod val="75000"/>
                  </a:srgbClr>
                </a:solidFill>
              </a:rPr>
              <a:t> </a:t>
            </a:r>
            <a:r>
              <a:rPr lang="ru-RU" sz="2200" b="1" dirty="0" err="1" smtClean="0">
                <a:solidFill>
                  <a:srgbClr val="1F497D">
                    <a:lumMod val="75000"/>
                  </a:srgbClr>
                </a:solidFill>
              </a:rPr>
              <a:t>билан</a:t>
            </a:r>
            <a:r>
              <a:rPr lang="ru-RU" sz="2200" b="1" dirty="0" smtClean="0">
                <a:solidFill>
                  <a:srgbClr val="1F497D">
                    <a:lumMod val="75000"/>
                  </a:srgbClr>
                </a:solidFill>
              </a:rPr>
              <a:t> </a:t>
            </a:r>
            <a:r>
              <a:rPr lang="ru-RU" sz="2200" b="1" dirty="0" err="1" smtClean="0">
                <a:solidFill>
                  <a:srgbClr val="1F497D">
                    <a:lumMod val="75000"/>
                  </a:srgbClr>
                </a:solidFill>
              </a:rPr>
              <a:t>таишиб</a:t>
            </a:r>
            <a:r>
              <a:rPr lang="ru-RU" sz="2200" b="1" dirty="0" smtClean="0">
                <a:solidFill>
                  <a:srgbClr val="1F497D">
                    <a:lumMod val="75000"/>
                  </a:srgbClr>
                </a:solidFill>
              </a:rPr>
              <a:t>, </a:t>
            </a:r>
            <a:r>
              <a:rPr lang="ru-RU" sz="2200" b="1" dirty="0" err="1" smtClean="0">
                <a:solidFill>
                  <a:srgbClr val="1F497D">
                    <a:lumMod val="75000"/>
                  </a:srgbClr>
                </a:solidFill>
              </a:rPr>
              <a:t>уларга</a:t>
            </a:r>
            <a:r>
              <a:rPr lang="ru-RU" sz="2200" b="1" dirty="0" smtClean="0">
                <a:solidFill>
                  <a:srgbClr val="1F497D">
                    <a:lumMod val="75000"/>
                  </a:srgbClr>
                </a:solidFill>
              </a:rPr>
              <a:t> </a:t>
            </a:r>
            <a:r>
              <a:rPr lang="ru-RU" sz="2200" b="1" dirty="0" err="1" smtClean="0">
                <a:solidFill>
                  <a:srgbClr val="1F497D">
                    <a:lumMod val="75000"/>
                  </a:srgbClr>
                </a:solidFill>
              </a:rPr>
              <a:t>мувофиқ</a:t>
            </a:r>
            <a:r>
              <a:rPr lang="ru-RU" sz="2200" b="1" dirty="0" smtClean="0">
                <a:solidFill>
                  <a:srgbClr val="1F497D">
                    <a:lumMod val="75000"/>
                  </a:srgbClr>
                </a:solidFill>
              </a:rPr>
              <a:t> </a:t>
            </a:r>
            <a:r>
              <a:rPr lang="ru-RU" sz="2200" b="1" dirty="0" err="1" smtClean="0">
                <a:solidFill>
                  <a:srgbClr val="1F497D">
                    <a:lumMod val="75000"/>
                  </a:srgbClr>
                </a:solidFill>
              </a:rPr>
              <a:t>мақолани</a:t>
            </a:r>
            <a:r>
              <a:rPr lang="ru-RU" sz="2200" b="1" dirty="0" smtClean="0">
                <a:solidFill>
                  <a:srgbClr val="1F497D">
                    <a:lumMod val="75000"/>
                  </a:srgbClr>
                </a:solidFill>
              </a:rPr>
              <a:t> </a:t>
            </a:r>
            <a:r>
              <a:rPr lang="ru-RU" sz="2200" b="1" dirty="0" err="1" smtClean="0">
                <a:solidFill>
                  <a:srgbClr val="1F497D">
                    <a:lumMod val="75000"/>
                  </a:srgbClr>
                </a:solidFill>
              </a:rPr>
              <a:t>тайёрлаш</a:t>
            </a:r>
            <a:r>
              <a:rPr lang="ru-RU" sz="2200" b="1" dirty="0" smtClean="0">
                <a:solidFill>
                  <a:srgbClr val="1F497D">
                    <a:lumMod val="75000"/>
                  </a:srgbClr>
                </a:solidFill>
              </a:rPr>
              <a:t>. </a:t>
            </a:r>
          </a:p>
          <a:p>
            <a:pPr marL="0" lvl="0" indent="0" algn="l">
              <a:buNone/>
            </a:pPr>
            <a:r>
              <a:rPr lang="ru-RU" sz="2200" b="1" dirty="0" smtClean="0">
                <a:solidFill>
                  <a:srgbClr val="C00000"/>
                </a:solidFill>
              </a:rPr>
              <a:t>5.</a:t>
            </a:r>
            <a:r>
              <a:rPr lang="ru-RU" sz="2200" b="1" dirty="0">
                <a:solidFill>
                  <a:srgbClr val="1F497D">
                    <a:lumMod val="75000"/>
                  </a:srgbClr>
                </a:solidFill>
              </a:rPr>
              <a:t> </a:t>
            </a:r>
            <a:r>
              <a:rPr lang="ru-RU" sz="2200" b="1" dirty="0" err="1" smtClean="0">
                <a:solidFill>
                  <a:srgbClr val="1F497D">
                    <a:lumMod val="75000"/>
                  </a:srgbClr>
                </a:solidFill>
              </a:rPr>
              <a:t>Талабалар</a:t>
            </a:r>
            <a:r>
              <a:rPr lang="ru-RU" sz="2200" b="1" dirty="0" smtClean="0">
                <a:solidFill>
                  <a:srgbClr val="1F497D">
                    <a:lumMod val="75000"/>
                  </a:srgbClr>
                </a:solidFill>
              </a:rPr>
              <a:t>, </a:t>
            </a:r>
            <a:r>
              <a:rPr lang="ru-RU" sz="2200" b="1" dirty="0" err="1" smtClean="0">
                <a:solidFill>
                  <a:srgbClr val="1F497D">
                    <a:lumMod val="75000"/>
                  </a:srgbClr>
                </a:solidFill>
              </a:rPr>
              <a:t>магистрантлар</a:t>
            </a:r>
            <a:r>
              <a:rPr lang="ru-RU" sz="2200" b="1" dirty="0" smtClean="0">
                <a:solidFill>
                  <a:srgbClr val="1F497D">
                    <a:lumMod val="75000"/>
                  </a:srgbClr>
                </a:solidFill>
              </a:rPr>
              <a:t>, </a:t>
            </a:r>
            <a:r>
              <a:rPr lang="ru-RU" sz="2200" b="1" dirty="0" err="1" smtClean="0">
                <a:solidFill>
                  <a:srgbClr val="1F497D">
                    <a:lumMod val="75000"/>
                  </a:srgbClr>
                </a:solidFill>
              </a:rPr>
              <a:t>докторантлар</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ўқитувчиларга</a:t>
            </a:r>
            <a:r>
              <a:rPr lang="ru-RU" sz="2200" b="1" dirty="0" smtClean="0">
                <a:solidFill>
                  <a:srgbClr val="1F497D">
                    <a:lumMod val="75000"/>
                  </a:srgbClr>
                </a:solidFill>
              </a:rPr>
              <a:t> </a:t>
            </a:r>
            <a:r>
              <a:rPr lang="ru-RU" sz="2200" b="1" dirty="0" err="1" smtClean="0">
                <a:solidFill>
                  <a:srgbClr val="1F497D">
                    <a:lumMod val="75000"/>
                  </a:srgbClr>
                </a:solidFill>
              </a:rPr>
              <a:t>тўлиқ</a:t>
            </a:r>
            <a:r>
              <a:rPr lang="ru-RU" sz="2200" b="1" dirty="0" smtClean="0">
                <a:solidFill>
                  <a:srgbClr val="1F497D">
                    <a:lumMod val="75000"/>
                  </a:srgbClr>
                </a:solidFill>
              </a:rPr>
              <a:t> </a:t>
            </a:r>
            <a:r>
              <a:rPr lang="ru-RU" sz="2200" b="1" dirty="0" err="1" smtClean="0">
                <a:solidFill>
                  <a:srgbClr val="1F497D">
                    <a:lumMod val="75000"/>
                  </a:srgbClr>
                </a:solidFill>
              </a:rPr>
              <a:t>матнли</a:t>
            </a:r>
            <a:r>
              <a:rPr lang="ru-RU" sz="2200" b="1" dirty="0" smtClean="0">
                <a:solidFill>
                  <a:srgbClr val="1F497D">
                    <a:lumMod val="75000"/>
                  </a:srgbClr>
                </a:solidFill>
              </a:rPr>
              <a:t> </a:t>
            </a:r>
            <a:r>
              <a:rPr lang="ru-RU" sz="2200" b="1" dirty="0" err="1" smtClean="0">
                <a:solidFill>
                  <a:srgbClr val="1F497D">
                    <a:lumMod val="75000"/>
                  </a:srgbClr>
                </a:solidFill>
              </a:rPr>
              <a:t>маълумотлар</a:t>
            </a:r>
            <a:r>
              <a:rPr lang="ru-RU" sz="2200" b="1" dirty="0" smtClean="0">
                <a:solidFill>
                  <a:srgbClr val="1F497D">
                    <a:lumMod val="75000"/>
                  </a:srgbClr>
                </a:solidFill>
              </a:rPr>
              <a:t> </a:t>
            </a:r>
            <a:r>
              <a:rPr lang="ru-RU" sz="2200" b="1" dirty="0" err="1" smtClean="0">
                <a:solidFill>
                  <a:srgbClr val="1F497D">
                    <a:lumMod val="75000"/>
                  </a:srgbClr>
                </a:solidFill>
              </a:rPr>
              <a:t>базасига</a:t>
            </a:r>
            <a:r>
              <a:rPr lang="ru-RU" sz="2200" b="1" dirty="0" smtClean="0">
                <a:solidFill>
                  <a:srgbClr val="1F497D">
                    <a:lumMod val="75000"/>
                  </a:srgbClr>
                </a:solidFill>
              </a:rPr>
              <a:t> </a:t>
            </a:r>
            <a:r>
              <a:rPr lang="ru-RU" sz="2200" b="1" dirty="0" err="1" smtClean="0">
                <a:solidFill>
                  <a:srgbClr val="1F497D">
                    <a:lumMod val="75000"/>
                  </a:srgbClr>
                </a:solidFill>
              </a:rPr>
              <a:t>уяли</a:t>
            </a:r>
            <a:r>
              <a:rPr lang="ru-RU" sz="2200" b="1" dirty="0" smtClean="0">
                <a:solidFill>
                  <a:srgbClr val="1F497D">
                    <a:lumMod val="75000"/>
                  </a:srgbClr>
                </a:solidFill>
              </a:rPr>
              <a:t> телефон </a:t>
            </a:r>
            <a:r>
              <a:rPr lang="ru-RU" sz="2200" b="1" dirty="0" err="1" smtClean="0">
                <a:solidFill>
                  <a:srgbClr val="1F497D">
                    <a:lumMod val="75000"/>
                  </a:srgbClr>
                </a:solidFill>
              </a:rPr>
              <a:t>орқали</a:t>
            </a:r>
            <a:r>
              <a:rPr lang="ru-RU" sz="2200" b="1" dirty="0" smtClean="0">
                <a:solidFill>
                  <a:srgbClr val="1F497D">
                    <a:lumMod val="75000"/>
                  </a:srgbClr>
                </a:solidFill>
              </a:rPr>
              <a:t> </a:t>
            </a:r>
            <a:r>
              <a:rPr lang="ru-RU" sz="2200" b="1" dirty="0" err="1" smtClean="0">
                <a:solidFill>
                  <a:srgbClr val="1F497D">
                    <a:lumMod val="75000"/>
                  </a:srgbClr>
                </a:solidFill>
              </a:rPr>
              <a:t>ёки</a:t>
            </a:r>
            <a:r>
              <a:rPr lang="ru-RU" sz="2200" b="1" dirty="0" smtClean="0">
                <a:solidFill>
                  <a:srgbClr val="1F497D">
                    <a:lumMod val="75000"/>
                  </a:srgbClr>
                </a:solidFill>
              </a:rPr>
              <a:t> </a:t>
            </a:r>
            <a:r>
              <a:rPr lang="ru-RU" sz="2200" b="1" dirty="0" err="1" smtClean="0">
                <a:solidFill>
                  <a:srgbClr val="1F497D">
                    <a:lumMod val="75000"/>
                  </a:srgbClr>
                </a:solidFill>
              </a:rPr>
              <a:t>уйда</a:t>
            </a:r>
            <a:r>
              <a:rPr lang="ru-RU" sz="2200" b="1" dirty="0" smtClean="0">
                <a:solidFill>
                  <a:srgbClr val="1F497D">
                    <a:lumMod val="75000"/>
                  </a:srgbClr>
                </a:solidFill>
              </a:rPr>
              <a:t> </a:t>
            </a:r>
            <a:r>
              <a:rPr lang="ru-RU" sz="2200" b="1" dirty="0" err="1" smtClean="0">
                <a:solidFill>
                  <a:srgbClr val="1F497D">
                    <a:lumMod val="75000"/>
                  </a:srgbClr>
                </a:solidFill>
              </a:rPr>
              <a:t>масофадан</a:t>
            </a:r>
            <a:r>
              <a:rPr lang="ru-RU" sz="2200" b="1" dirty="0" smtClean="0">
                <a:solidFill>
                  <a:srgbClr val="1F497D">
                    <a:lumMod val="75000"/>
                  </a:srgbClr>
                </a:solidFill>
              </a:rPr>
              <a:t> </a:t>
            </a:r>
            <a:r>
              <a:rPr lang="ru-RU" sz="2200" b="1" dirty="0" err="1" smtClean="0">
                <a:solidFill>
                  <a:srgbClr val="1F497D">
                    <a:lumMod val="75000"/>
                  </a:srgbClr>
                </a:solidFill>
              </a:rPr>
              <a:t>уланиш</a:t>
            </a:r>
            <a:r>
              <a:rPr lang="ru-RU" sz="2200" b="1" dirty="0" smtClean="0">
                <a:solidFill>
                  <a:srgbClr val="1F497D">
                    <a:lumMod val="75000"/>
                  </a:srgbClr>
                </a:solidFill>
              </a:rPr>
              <a:t> </a:t>
            </a:r>
            <a:r>
              <a:rPr lang="ru-RU" sz="2200" b="1" dirty="0" err="1" smtClean="0">
                <a:solidFill>
                  <a:srgbClr val="1F497D">
                    <a:lumMod val="75000"/>
                  </a:srgbClr>
                </a:solidFill>
              </a:rPr>
              <a:t>имконини</a:t>
            </a:r>
            <a:r>
              <a:rPr lang="ru-RU" sz="2200" b="1" dirty="0" smtClean="0">
                <a:solidFill>
                  <a:srgbClr val="1F497D">
                    <a:lumMod val="75000"/>
                  </a:srgbClr>
                </a:solidFill>
              </a:rPr>
              <a:t> </a:t>
            </a:r>
            <a:r>
              <a:rPr lang="ru-RU" sz="2200" b="1" dirty="0" err="1" smtClean="0">
                <a:solidFill>
                  <a:srgbClr val="1F497D">
                    <a:lumMod val="75000"/>
                  </a:srgbClr>
                </a:solidFill>
              </a:rPr>
              <a:t>бериш</a:t>
            </a:r>
            <a:r>
              <a:rPr lang="ru-RU" sz="2200" b="1" dirty="0" smtClean="0">
                <a:solidFill>
                  <a:srgbClr val="1F497D">
                    <a:lumMod val="75000"/>
                  </a:srgbClr>
                </a:solidFill>
              </a:rPr>
              <a:t>.</a:t>
            </a:r>
            <a:endParaRPr lang="ru-RU" sz="2200" b="1" dirty="0">
              <a:solidFill>
                <a:srgbClr val="1F497D">
                  <a:lumMod val="75000"/>
                </a:srgbClr>
              </a:solidFill>
            </a:endParaRPr>
          </a:p>
        </p:txBody>
      </p:sp>
    </p:spTree>
    <p:extLst>
      <p:ext uri="{BB962C8B-B14F-4D97-AF65-F5344CB8AC3E}">
        <p14:creationId xmlns:p14="http://schemas.microsoft.com/office/powerpoint/2010/main" val="286771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037" y="260648"/>
            <a:ext cx="8229600" cy="1512168"/>
          </a:xfrm>
        </p:spPr>
        <p:txBody>
          <a:bodyPr>
            <a:noAutofit/>
          </a:bodyPr>
          <a:lstStyle/>
          <a:p>
            <a:r>
              <a:rPr lang="ru-RU" sz="2500" b="1" dirty="0" smtClean="0">
                <a:solidFill>
                  <a:schemeClr val="tx2">
                    <a:lumMod val="75000"/>
                  </a:schemeClr>
                </a:solidFill>
                <a:latin typeface="+mn-lt"/>
                <a:ea typeface="+mn-ea"/>
                <a:cs typeface="+mn-cs"/>
              </a:rPr>
              <a:t> </a:t>
            </a:r>
            <a:r>
              <a:rPr lang="en-US" sz="2500" b="1" dirty="0" smtClean="0">
                <a:solidFill>
                  <a:schemeClr val="tx2">
                    <a:lumMod val="75000"/>
                  </a:schemeClr>
                </a:solidFill>
                <a:latin typeface="+mn-lt"/>
                <a:ea typeface="+mn-ea"/>
                <a:cs typeface="+mn-cs"/>
                <a:hlinkClick r:id="rId2"/>
              </a:rPr>
              <a:t>www.springerlink.com</a:t>
            </a:r>
            <a:r>
              <a:rPr lang="uz-Cyrl-UZ" sz="2500" b="1" dirty="0" smtClean="0">
                <a:solidFill>
                  <a:schemeClr val="tx2">
                    <a:lumMod val="75000"/>
                  </a:schemeClr>
                </a:solidFill>
                <a:latin typeface="+mn-lt"/>
                <a:ea typeface="+mn-ea"/>
                <a:cs typeface="+mn-cs"/>
              </a:rPr>
              <a:t> платформаси</a:t>
            </a:r>
            <a:r>
              <a:rPr lang="en-US" sz="2500" b="1" dirty="0">
                <a:solidFill>
                  <a:schemeClr val="tx2">
                    <a:lumMod val="75000"/>
                  </a:schemeClr>
                </a:solidFill>
                <a:latin typeface="+mn-lt"/>
                <a:ea typeface="+mn-ea"/>
                <a:cs typeface="+mn-cs"/>
              </a:rPr>
              <a:t/>
            </a:r>
            <a:br>
              <a:rPr lang="en-US" sz="2500" b="1" dirty="0">
                <a:solidFill>
                  <a:schemeClr val="tx2">
                    <a:lumMod val="75000"/>
                  </a:schemeClr>
                </a:solidFill>
                <a:latin typeface="+mn-lt"/>
                <a:ea typeface="+mn-ea"/>
                <a:cs typeface="+mn-cs"/>
              </a:rPr>
            </a:br>
            <a:r>
              <a:rPr lang="uz-Cyrl-UZ" sz="2500" b="1" dirty="0" smtClean="0">
                <a:solidFill>
                  <a:schemeClr val="tx2">
                    <a:lumMod val="75000"/>
                  </a:schemeClr>
                </a:solidFill>
                <a:latin typeface="+mn-lt"/>
                <a:ea typeface="+mn-ea"/>
                <a:cs typeface="+mn-cs"/>
              </a:rPr>
              <a:t>Сайтга қандай кириш мумкин</a:t>
            </a:r>
            <a:r>
              <a:rPr lang="ru-RU" sz="2500" b="1" dirty="0" smtClean="0">
                <a:solidFill>
                  <a:schemeClr val="tx2">
                    <a:lumMod val="75000"/>
                  </a:schemeClr>
                </a:solidFill>
                <a:latin typeface="+mn-lt"/>
                <a:ea typeface="+mn-ea"/>
                <a:cs typeface="+mn-cs"/>
              </a:rPr>
              <a:t>? </a:t>
            </a:r>
            <a:r>
              <a:rPr lang="ru-RU" sz="2500" dirty="0">
                <a:solidFill>
                  <a:schemeClr val="bg2">
                    <a:lumMod val="10000"/>
                  </a:schemeClr>
                </a:solidFill>
                <a:latin typeface="+mn-lt"/>
                <a:ea typeface="+mn-ea"/>
                <a:cs typeface="+mn-cs"/>
              </a:rPr>
              <a:t/>
            </a:r>
            <a:br>
              <a:rPr lang="ru-RU" sz="2500" dirty="0">
                <a:solidFill>
                  <a:schemeClr val="bg2">
                    <a:lumMod val="10000"/>
                  </a:schemeClr>
                </a:solidFill>
                <a:latin typeface="+mn-lt"/>
                <a:ea typeface="+mn-ea"/>
                <a:cs typeface="+mn-cs"/>
              </a:rPr>
            </a:br>
            <a:r>
              <a:rPr lang="en-US" sz="2400" b="1" dirty="0" smtClean="0">
                <a:solidFill>
                  <a:srgbClr val="C00000"/>
                </a:solidFill>
                <a:latin typeface="+mn-lt"/>
                <a:ea typeface="+mn-ea"/>
                <a:cs typeface="+mn-cs"/>
                <a:hlinkClick r:id="rId3"/>
              </a:rPr>
              <a:t>www.link.springer.com</a:t>
            </a:r>
            <a:r>
              <a:rPr lang="uz-Cyrl-UZ" sz="2400" b="1" dirty="0" smtClean="0">
                <a:solidFill>
                  <a:srgbClr val="C00000"/>
                </a:solidFill>
                <a:latin typeface="+mn-lt"/>
                <a:ea typeface="+mn-ea"/>
                <a:cs typeface="+mn-cs"/>
              </a:rPr>
              <a:t> сайтига кириш керак.</a:t>
            </a:r>
            <a:r>
              <a:rPr lang="en-US" sz="2400" dirty="0">
                <a:solidFill>
                  <a:schemeClr val="bg2">
                    <a:lumMod val="10000"/>
                  </a:schemeClr>
                </a:solidFill>
                <a:latin typeface="+mn-lt"/>
                <a:ea typeface="+mn-ea"/>
                <a:cs typeface="+mn-cs"/>
              </a:rPr>
              <a:t/>
            </a:r>
            <a:br>
              <a:rPr lang="en-US" sz="2400" dirty="0">
                <a:solidFill>
                  <a:schemeClr val="bg2">
                    <a:lumMod val="10000"/>
                  </a:schemeClr>
                </a:solidFill>
                <a:latin typeface="+mn-lt"/>
                <a:ea typeface="+mn-ea"/>
                <a:cs typeface="+mn-cs"/>
              </a:rPr>
            </a:br>
            <a:endParaRPr lang="ru-RU" sz="28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8</a:t>
            </a:fld>
            <a:endParaRPr lang="ru-RU">
              <a:solidFill>
                <a:prstClr val="black">
                  <a:tint val="75000"/>
                </a:prst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8" y="1514610"/>
            <a:ext cx="8748464" cy="477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45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11412"/>
          <a:stretch>
            <a:fillRect/>
          </a:stretch>
        </p:blipFill>
        <p:spPr bwMode="auto">
          <a:xfrm>
            <a:off x="0" y="1484784"/>
            <a:ext cx="8101408" cy="5144072"/>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0" y="1412783"/>
            <a:ext cx="7956376" cy="1129373"/>
          </a:xfrm>
          <a:prstGeom prst="rect">
            <a:avLst/>
          </a:prstGeom>
          <a:noFill/>
          <a:ln w="9525">
            <a:noFill/>
            <a:miter lim="800000"/>
            <a:headEnd/>
            <a:tailEnd/>
          </a:ln>
        </p:spPr>
      </p:pic>
      <p:sp>
        <p:nvSpPr>
          <p:cNvPr id="12" name="TextBox 11"/>
          <p:cNvSpPr txBox="1"/>
          <p:nvPr/>
        </p:nvSpPr>
        <p:spPr>
          <a:xfrm>
            <a:off x="7092280" y="1353391"/>
            <a:ext cx="2016224" cy="5324535"/>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 1-босқич </a:t>
            </a:r>
            <a:r>
              <a:rPr lang="ru-RU" sz="2000" b="1" dirty="0">
                <a:solidFill>
                  <a:schemeClr val="tx2">
                    <a:lumMod val="75000"/>
                  </a:schemeClr>
                </a:solidFill>
              </a:rPr>
              <a:t>– </a:t>
            </a:r>
            <a:r>
              <a:rPr lang="ru-RU" sz="2000" b="1" dirty="0" err="1" smtClean="0">
                <a:solidFill>
                  <a:schemeClr val="tx2">
                    <a:lumMod val="75000"/>
                  </a:schemeClr>
                </a:solidFill>
              </a:rPr>
              <a:t>Исм</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2-босич </a:t>
            </a:r>
            <a:r>
              <a:rPr lang="ru-RU" sz="2000" b="1" dirty="0">
                <a:solidFill>
                  <a:schemeClr val="tx2">
                    <a:lumMod val="75000"/>
                  </a:schemeClr>
                </a:solidFill>
              </a:rPr>
              <a:t>– Фамилия</a:t>
            </a: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3-босқич </a:t>
            </a:r>
            <a:r>
              <a:rPr lang="ru-RU" sz="2000" b="1" dirty="0">
                <a:solidFill>
                  <a:schemeClr val="tx2">
                    <a:lumMod val="75000"/>
                  </a:schemeClr>
                </a:solidFill>
              </a:rPr>
              <a:t>– </a:t>
            </a:r>
            <a:r>
              <a:rPr lang="ru-RU" sz="2000" b="1" dirty="0" smtClean="0">
                <a:solidFill>
                  <a:schemeClr val="tx2">
                    <a:lumMod val="75000"/>
                  </a:schemeClr>
                </a:solidFill>
              </a:rPr>
              <a:t>Электрон почта</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4-босқич </a:t>
            </a:r>
            <a:r>
              <a:rPr lang="ru-RU" sz="2000" b="1" dirty="0">
                <a:solidFill>
                  <a:schemeClr val="tx2">
                    <a:lumMod val="75000"/>
                  </a:schemeClr>
                </a:solidFill>
              </a:rPr>
              <a:t>– </a:t>
            </a:r>
            <a:r>
              <a:rPr lang="ru-RU" sz="2000" b="1" dirty="0" err="1" smtClean="0">
                <a:solidFill>
                  <a:schemeClr val="tx2">
                    <a:lumMod val="75000"/>
                  </a:schemeClr>
                </a:solidFill>
              </a:rPr>
              <a:t>Парол</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5-босқич </a:t>
            </a:r>
            <a:r>
              <a:rPr lang="ru-RU" sz="2000" b="1" dirty="0">
                <a:solidFill>
                  <a:schemeClr val="tx2">
                    <a:lumMod val="75000"/>
                  </a:schemeClr>
                </a:solidFill>
              </a:rPr>
              <a:t>– </a:t>
            </a:r>
            <a:r>
              <a:rPr lang="ru-RU" sz="2000" b="1" dirty="0" err="1" smtClean="0">
                <a:solidFill>
                  <a:schemeClr val="tx2">
                    <a:lumMod val="75000"/>
                  </a:schemeClr>
                </a:solidFill>
              </a:rPr>
              <a:t>Паролни</a:t>
            </a:r>
            <a:r>
              <a:rPr lang="ru-RU" sz="2000" b="1" dirty="0" smtClean="0">
                <a:solidFill>
                  <a:schemeClr val="tx2">
                    <a:lumMod val="75000"/>
                  </a:schemeClr>
                </a:solidFill>
              </a:rPr>
              <a:t> </a:t>
            </a:r>
            <a:r>
              <a:rPr lang="ru-RU" sz="2000" b="1" dirty="0" err="1" smtClean="0">
                <a:solidFill>
                  <a:schemeClr val="tx2">
                    <a:lumMod val="75000"/>
                  </a:schemeClr>
                </a:solidFill>
              </a:rPr>
              <a:t>тасдиқлаш</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6-босқич </a:t>
            </a:r>
            <a:r>
              <a:rPr lang="ru-RU" sz="2000" b="1" dirty="0">
                <a:solidFill>
                  <a:schemeClr val="tx2">
                    <a:lumMod val="75000"/>
                  </a:schemeClr>
                </a:solidFill>
              </a:rPr>
              <a:t>– </a:t>
            </a:r>
            <a:r>
              <a:rPr lang="ru-RU" sz="2000" b="1" dirty="0" err="1" smtClean="0">
                <a:solidFill>
                  <a:schemeClr val="tx2">
                    <a:lumMod val="75000"/>
                  </a:schemeClr>
                </a:solidFill>
              </a:rPr>
              <a:t>рўйхатдан</a:t>
            </a:r>
            <a:r>
              <a:rPr lang="ru-RU" sz="2000" b="1" dirty="0" smtClean="0">
                <a:solidFill>
                  <a:schemeClr val="tx2">
                    <a:lumMod val="75000"/>
                  </a:schemeClr>
                </a:solidFill>
              </a:rPr>
              <a:t> </a:t>
            </a:r>
            <a:r>
              <a:rPr lang="ru-RU" sz="2000" b="1" dirty="0" err="1" smtClean="0">
                <a:solidFill>
                  <a:schemeClr val="tx2">
                    <a:lumMod val="75000"/>
                  </a:schemeClr>
                </a:solidFill>
              </a:rPr>
              <a:t>ўтиш</a:t>
            </a:r>
            <a:endParaRPr lang="ru-RU" sz="1800" dirty="0">
              <a:solidFill>
                <a:prstClr val="black"/>
              </a:solidFill>
              <a:latin typeface="Book Antiqua" pitchFamily="18" charset="0"/>
            </a:endParaRPr>
          </a:p>
        </p:txBody>
      </p:sp>
      <p:sp>
        <p:nvSpPr>
          <p:cNvPr id="10" name="Прямоугольник 9"/>
          <p:cNvSpPr/>
          <p:nvPr/>
        </p:nvSpPr>
        <p:spPr>
          <a:xfrm>
            <a:off x="9" y="46281"/>
            <a:ext cx="9143999" cy="707886"/>
          </a:xfrm>
          <a:prstGeom prst="rect">
            <a:avLst/>
          </a:prstGeom>
        </p:spPr>
        <p:txBody>
          <a:bodyPr wrap="square">
            <a:spAutoFit/>
          </a:bodyPr>
          <a:lstStyle/>
          <a:p>
            <a:pPr lvl="0">
              <a:defRPr/>
            </a:pPr>
            <a:r>
              <a:rPr lang="ru-RU" sz="2000" b="1" dirty="0" err="1" smtClean="0">
                <a:solidFill>
                  <a:schemeClr val="tx2">
                    <a:lumMod val="75000"/>
                  </a:schemeClr>
                </a:solidFill>
              </a:rPr>
              <a:t>Тизимга</a:t>
            </a:r>
            <a:r>
              <a:rPr lang="ru-RU" sz="2000" b="1" dirty="0" smtClean="0">
                <a:solidFill>
                  <a:schemeClr val="tx2">
                    <a:lumMod val="75000"/>
                  </a:schemeClr>
                </a:solidFill>
              </a:rPr>
              <a:t> </a:t>
            </a:r>
            <a:r>
              <a:rPr lang="ru-RU" sz="2000" b="1" dirty="0" err="1" smtClean="0">
                <a:solidFill>
                  <a:schemeClr val="tx2">
                    <a:lumMod val="75000"/>
                  </a:schemeClr>
                </a:solidFill>
              </a:rPr>
              <a:t>нафақат</a:t>
            </a:r>
            <a:r>
              <a:rPr lang="ru-RU" sz="2000" b="1" dirty="0" smtClean="0">
                <a:solidFill>
                  <a:schemeClr val="tx2">
                    <a:lumMod val="75000"/>
                  </a:schemeClr>
                </a:solidFill>
              </a:rPr>
              <a:t> </a:t>
            </a:r>
            <a:r>
              <a:rPr lang="ru-RU" sz="2000" b="1" dirty="0" err="1" smtClean="0">
                <a:solidFill>
                  <a:schemeClr val="tx2">
                    <a:lumMod val="75000"/>
                  </a:schemeClr>
                </a:solidFill>
              </a:rPr>
              <a:t>ташкилотингиз</a:t>
            </a:r>
            <a:r>
              <a:rPr lang="ru-RU" sz="2000" b="1" dirty="0" smtClean="0">
                <a:solidFill>
                  <a:schemeClr val="tx2">
                    <a:lumMod val="75000"/>
                  </a:schemeClr>
                </a:solidFill>
              </a:rPr>
              <a:t>, балки </a:t>
            </a:r>
            <a:r>
              <a:rPr lang="ru-RU" sz="2000" b="1" dirty="0" err="1" smtClean="0">
                <a:solidFill>
                  <a:schemeClr val="tx2">
                    <a:lumMod val="75000"/>
                  </a:schemeClr>
                </a:solidFill>
              </a:rPr>
              <a:t>уйда</a:t>
            </a:r>
            <a:r>
              <a:rPr lang="ru-RU" sz="2000" b="1" dirty="0" smtClean="0">
                <a:solidFill>
                  <a:schemeClr val="tx2">
                    <a:lumMod val="75000"/>
                  </a:schemeClr>
                </a:solidFill>
              </a:rPr>
              <a:t>, телефон </a:t>
            </a:r>
            <a:r>
              <a:rPr lang="ru-RU" sz="2000" b="1" dirty="0" err="1" smtClean="0">
                <a:solidFill>
                  <a:schemeClr val="tx2">
                    <a:lumMod val="75000"/>
                  </a:schemeClr>
                </a:solidFill>
              </a:rPr>
              <a:t>ва</a:t>
            </a:r>
            <a:r>
              <a:rPr lang="ru-RU" sz="2000" b="1" dirty="0" smtClean="0">
                <a:solidFill>
                  <a:schemeClr val="tx2">
                    <a:lumMod val="75000"/>
                  </a:schemeClr>
                </a:solidFill>
              </a:rPr>
              <a:t> </a:t>
            </a:r>
            <a:r>
              <a:rPr lang="ru-RU" sz="2000" b="1" dirty="0" err="1" smtClean="0">
                <a:solidFill>
                  <a:schemeClr val="tx2">
                    <a:lumMod val="75000"/>
                  </a:schemeClr>
                </a:solidFill>
              </a:rPr>
              <a:t>ҳ.к</a:t>
            </a:r>
            <a:r>
              <a:rPr lang="ru-RU" sz="2000" b="1" dirty="0" smtClean="0">
                <a:solidFill>
                  <a:schemeClr val="tx2">
                    <a:lumMod val="75000"/>
                  </a:schemeClr>
                </a:solidFill>
              </a:rPr>
              <a:t>. </a:t>
            </a:r>
            <a:r>
              <a:rPr lang="ru-RU" sz="2000" b="1" dirty="0" err="1" smtClean="0">
                <a:solidFill>
                  <a:schemeClr val="tx2">
                    <a:lumMod val="75000"/>
                  </a:schemeClr>
                </a:solidFill>
              </a:rPr>
              <a:t>орқали</a:t>
            </a:r>
            <a:r>
              <a:rPr lang="ru-RU" sz="2000" b="1" dirty="0" smtClean="0">
                <a:solidFill>
                  <a:schemeClr val="tx2">
                    <a:lumMod val="75000"/>
                  </a:schemeClr>
                </a:solidFill>
              </a:rPr>
              <a:t> </a:t>
            </a:r>
            <a:r>
              <a:rPr lang="ru-RU" sz="2000" b="1" dirty="0" err="1" smtClean="0">
                <a:solidFill>
                  <a:schemeClr val="tx2">
                    <a:lumMod val="75000"/>
                  </a:schemeClr>
                </a:solidFill>
              </a:rPr>
              <a:t>уланиб</a:t>
            </a:r>
            <a:r>
              <a:rPr lang="ru-RU" sz="2000" b="1" dirty="0" smtClean="0">
                <a:solidFill>
                  <a:schemeClr val="tx2">
                    <a:lumMod val="75000"/>
                  </a:schemeClr>
                </a:solidFill>
              </a:rPr>
              <a:t> </a:t>
            </a:r>
            <a:r>
              <a:rPr lang="ru-RU" sz="2000" b="1" dirty="0" err="1" smtClean="0">
                <a:solidFill>
                  <a:schemeClr val="tx2">
                    <a:lumMod val="75000"/>
                  </a:schemeClr>
                </a:solidFill>
              </a:rPr>
              <a:t>фойдаланиш</a:t>
            </a:r>
            <a:r>
              <a:rPr lang="ru-RU" sz="2000" b="1" dirty="0" smtClean="0">
                <a:solidFill>
                  <a:schemeClr val="tx2">
                    <a:lumMod val="75000"/>
                  </a:schemeClr>
                </a:solidFill>
              </a:rPr>
              <a:t> </a:t>
            </a:r>
            <a:r>
              <a:rPr lang="ru-RU" sz="2000" b="1" dirty="0" err="1" smtClean="0">
                <a:solidFill>
                  <a:schemeClr val="tx2">
                    <a:lumMod val="75000"/>
                  </a:schemeClr>
                </a:solidFill>
              </a:rPr>
              <a:t>мумкин</a:t>
            </a:r>
            <a:r>
              <a:rPr lang="ru-RU" sz="2000" b="1" dirty="0" smtClean="0">
                <a:solidFill>
                  <a:schemeClr val="tx2">
                    <a:lumMod val="75000"/>
                  </a:schemeClr>
                </a:solidFill>
              </a:rPr>
              <a:t>: </a:t>
            </a:r>
            <a:r>
              <a:rPr lang="ru-RU" sz="2000" b="1" dirty="0" err="1" smtClean="0">
                <a:solidFill>
                  <a:schemeClr val="tx2">
                    <a:lumMod val="75000"/>
                  </a:schemeClr>
                </a:solidFill>
              </a:rPr>
              <a:t>Ташкилотингизда</a:t>
            </a:r>
            <a:r>
              <a:rPr lang="ru-RU" sz="2000" b="1" dirty="0" smtClean="0">
                <a:solidFill>
                  <a:schemeClr val="tx2">
                    <a:lumMod val="75000"/>
                  </a:schemeClr>
                </a:solidFill>
              </a:rPr>
              <a:t> </a:t>
            </a:r>
            <a:r>
              <a:rPr lang="ru-RU" sz="2000" b="1" dirty="0" err="1" smtClean="0">
                <a:solidFill>
                  <a:schemeClr val="tx2">
                    <a:lumMod val="75000"/>
                  </a:schemeClr>
                </a:solidFill>
              </a:rPr>
              <a:t>рўйхатдан</a:t>
            </a:r>
            <a:r>
              <a:rPr lang="ru-RU" sz="2000" b="1" dirty="0" smtClean="0">
                <a:solidFill>
                  <a:schemeClr val="tx2">
                    <a:lumMod val="75000"/>
                  </a:schemeClr>
                </a:solidFill>
              </a:rPr>
              <a:t> </a:t>
            </a:r>
            <a:r>
              <a:rPr lang="ru-RU" sz="2000" b="1" dirty="0" err="1" smtClean="0">
                <a:solidFill>
                  <a:schemeClr val="tx2">
                    <a:lumMod val="75000"/>
                  </a:schemeClr>
                </a:solidFill>
              </a:rPr>
              <a:t>ўтишингиз</a:t>
            </a:r>
            <a:r>
              <a:rPr lang="ru-RU" sz="2000" b="1" dirty="0" smtClean="0">
                <a:solidFill>
                  <a:schemeClr val="tx2">
                    <a:lumMod val="75000"/>
                  </a:schemeClr>
                </a:solidFill>
              </a:rPr>
              <a:t> </a:t>
            </a:r>
            <a:r>
              <a:rPr lang="ru-RU" sz="2000" b="1" dirty="0" err="1" smtClean="0">
                <a:solidFill>
                  <a:schemeClr val="tx2">
                    <a:lumMod val="75000"/>
                  </a:schemeClr>
                </a:solidFill>
              </a:rPr>
              <a:t>шарт</a:t>
            </a:r>
            <a:r>
              <a:rPr lang="ru-RU" sz="2000" b="1" dirty="0" smtClean="0">
                <a:solidFill>
                  <a:schemeClr val="tx2">
                    <a:lumMod val="75000"/>
                  </a:schemeClr>
                </a:solidFill>
              </a:rPr>
              <a:t>. </a:t>
            </a:r>
            <a:endParaRPr lang="en-US" sz="2000" b="1" dirty="0">
              <a:solidFill>
                <a:schemeClr val="tx2">
                  <a:lumMod val="75000"/>
                </a:schemeClr>
              </a:solidFill>
            </a:endParaRPr>
          </a:p>
        </p:txBody>
      </p:sp>
      <p:sp>
        <p:nvSpPr>
          <p:cNvPr id="30" name="Скругленная прямоугольная выноска 29"/>
          <p:cNvSpPr/>
          <p:nvPr/>
        </p:nvSpPr>
        <p:spPr>
          <a:xfrm>
            <a:off x="5234654" y="1607549"/>
            <a:ext cx="468052" cy="432048"/>
          </a:xfrm>
          <a:prstGeom prst="wedgeRoundRectCallout">
            <a:avLst>
              <a:gd name="adj1" fmla="val 93610"/>
              <a:gd name="adj2" fmla="val -6374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solidFill>
                <a:prstClr val="black"/>
              </a:solidFill>
            </a:endParaRPr>
          </a:p>
        </p:txBody>
      </p:sp>
      <p:sp>
        <p:nvSpPr>
          <p:cNvPr id="32" name="Скругленная прямоугольная выноска 31"/>
          <p:cNvSpPr/>
          <p:nvPr/>
        </p:nvSpPr>
        <p:spPr>
          <a:xfrm>
            <a:off x="971606" y="3946416"/>
            <a:ext cx="1152128" cy="432048"/>
          </a:xfrm>
          <a:prstGeom prst="wedgeRoundRectCallout">
            <a:avLst>
              <a:gd name="adj1" fmla="val 78844"/>
              <a:gd name="adj2" fmla="val 25126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36" name="Скругленная прямоугольная выноска 35"/>
          <p:cNvSpPr/>
          <p:nvPr/>
        </p:nvSpPr>
        <p:spPr>
          <a:xfrm>
            <a:off x="5458958" y="3968599"/>
            <a:ext cx="1152128" cy="432048"/>
          </a:xfrm>
          <a:prstGeom prst="wedgeRoundRectCallout">
            <a:avLst>
              <a:gd name="adj1" fmla="val -110343"/>
              <a:gd name="adj2" fmla="val 2340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38" name="Скругленная прямоугольная выноска 37"/>
          <p:cNvSpPr/>
          <p:nvPr/>
        </p:nvSpPr>
        <p:spPr>
          <a:xfrm>
            <a:off x="804723" y="4903971"/>
            <a:ext cx="1152128" cy="432048"/>
          </a:xfrm>
          <a:prstGeom prst="wedgeRoundRectCallout">
            <a:avLst>
              <a:gd name="adj1" fmla="val 122219"/>
              <a:gd name="adj2" fmla="val 11590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
        <p:nvSpPr>
          <p:cNvPr id="40" name="Скругленная прямоугольная выноска 39"/>
          <p:cNvSpPr/>
          <p:nvPr/>
        </p:nvSpPr>
        <p:spPr>
          <a:xfrm>
            <a:off x="804723" y="5621194"/>
            <a:ext cx="1152128" cy="432048"/>
          </a:xfrm>
          <a:prstGeom prst="wedgeRoundRectCallout">
            <a:avLst>
              <a:gd name="adj1" fmla="val 91764"/>
              <a:gd name="adj2" fmla="val 6176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4</a:t>
            </a:r>
            <a:r>
              <a:rPr lang="uz-Cyrl-UZ" dirty="0">
                <a:solidFill>
                  <a:prstClr val="black"/>
                </a:solidFill>
              </a:rPr>
              <a:t>-</a:t>
            </a:r>
            <a:r>
              <a:rPr lang="uz-Cyrl-UZ" dirty="0" smtClean="0">
                <a:solidFill>
                  <a:prstClr val="black"/>
                </a:solidFill>
              </a:rPr>
              <a:t>босқич</a:t>
            </a:r>
            <a:endParaRPr lang="ru-RU" dirty="0">
              <a:solidFill>
                <a:prstClr val="black"/>
              </a:solidFill>
            </a:endParaRPr>
          </a:p>
        </p:txBody>
      </p:sp>
      <p:sp>
        <p:nvSpPr>
          <p:cNvPr id="42" name="Скругленная прямоугольная выноска 41"/>
          <p:cNvSpPr/>
          <p:nvPr/>
        </p:nvSpPr>
        <p:spPr>
          <a:xfrm>
            <a:off x="5407299" y="5336019"/>
            <a:ext cx="1152128" cy="432048"/>
          </a:xfrm>
          <a:prstGeom prst="wedgeRoundRectCallout">
            <a:avLst>
              <a:gd name="adj1" fmla="val -125109"/>
              <a:gd name="adj2" fmla="val 120829"/>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5</a:t>
            </a:r>
            <a:r>
              <a:rPr lang="uz-Cyrl-UZ" dirty="0" smtClean="0">
                <a:solidFill>
                  <a:prstClr val="black"/>
                </a:solidFill>
              </a:rPr>
              <a:t>-босқич</a:t>
            </a:r>
            <a:endParaRPr lang="ru-RU" dirty="0">
              <a:solidFill>
                <a:prstClr val="black"/>
              </a:solidFill>
            </a:endParaRPr>
          </a:p>
        </p:txBody>
      </p:sp>
      <p:sp>
        <p:nvSpPr>
          <p:cNvPr id="44" name="Скругленная прямоугольная выноска 43"/>
          <p:cNvSpPr/>
          <p:nvPr/>
        </p:nvSpPr>
        <p:spPr>
          <a:xfrm>
            <a:off x="5407299" y="6308325"/>
            <a:ext cx="1152128" cy="432048"/>
          </a:xfrm>
          <a:prstGeom prst="wedgeRoundRectCallout">
            <a:avLst>
              <a:gd name="adj1" fmla="val -209075"/>
              <a:gd name="adj2" fmla="val -485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6</a:t>
            </a:r>
            <a:r>
              <a:rPr lang="uz-Cyrl-UZ" dirty="0" smtClean="0">
                <a:solidFill>
                  <a:prstClr val="black"/>
                </a:solidFill>
              </a:rPr>
              <a:t>-босқич</a:t>
            </a:r>
            <a:endParaRPr lang="ru-RU" dirty="0">
              <a:solidFill>
                <a:prstClr val="black"/>
              </a:solidFill>
            </a:endParaRPr>
          </a:p>
        </p:txBody>
      </p:sp>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9</a:t>
            </a:fld>
            <a:endParaRPr lang="ru-RU" dirty="0">
              <a:solidFill>
                <a:prstClr val="black">
                  <a:tint val="75000"/>
                </a:prstClr>
              </a:solidFill>
            </a:endParaRPr>
          </a:p>
        </p:txBody>
      </p:sp>
    </p:spTree>
    <p:extLst>
      <p:ext uri="{BB962C8B-B14F-4D97-AF65-F5344CB8AC3E}">
        <p14:creationId xmlns:p14="http://schemas.microsoft.com/office/powerpoint/2010/main" val="27089542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556b50862c2856f9ac4d7e89259c799a2cb76b"/>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Presentation3" id="{1B1DC171-9884-46BE-8355-89B5A75590F5}" vid="{3B115733-4F1E-48A0-8E27-8C4DA627C928}"/>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6311</TotalTime>
  <Words>1236</Words>
  <Application>Microsoft Office PowerPoint</Application>
  <PresentationFormat>Экран (4:3)</PresentationFormat>
  <Paragraphs>290</Paragraphs>
  <Slides>28</Slides>
  <Notes>3</Notes>
  <HiddenSlides>0</HiddenSlides>
  <MMClips>0</MMClips>
  <ScaleCrop>false</ScaleCrop>
  <HeadingPairs>
    <vt:vector size="4" baseType="variant">
      <vt:variant>
        <vt:lpstr>Тема</vt:lpstr>
      </vt:variant>
      <vt:variant>
        <vt:i4>2</vt:i4>
      </vt:variant>
      <vt:variant>
        <vt:lpstr>Заголовки слайдов</vt:lpstr>
      </vt:variant>
      <vt:variant>
        <vt:i4>28</vt:i4>
      </vt:variant>
    </vt:vector>
  </HeadingPairs>
  <TitlesOfParts>
    <vt:vector size="30" baseType="lpstr">
      <vt:lpstr>1_Тема Office</vt:lpstr>
      <vt:lpstr>Springer Nature</vt:lpstr>
      <vt:lpstr>Илмий мақолалар, протоколлар, журналлар танлаш учун www.link.springer.com платформасидан фойдаланиш  ИРИНА АЛЕКСАНДРОВА  Тошкент,  2020й., январ </vt:lpstr>
      <vt:lpstr>Презентация PowerPoint</vt:lpstr>
      <vt:lpstr>Бизнинг платформалар/ Webites</vt:lpstr>
      <vt:lpstr>ЎЗБЕКИСТОНДА ОБУНА:  Ўзбекистон инновацион ривожланиш Вазирлиги билан Springer Nature компанияси  имзолаган шартнома доирасида республикамизнинг 100 ташкилотларига  2020 йил давомида (январ-декабр) қўйидаги маълумотлар базасига уланиш имкони берилди  :</vt:lpstr>
      <vt:lpstr>Ўзбекистон ва Қозоғистонни таққослаганда: 2015-2019 йиллардаги нашрлар сони</vt:lpstr>
      <vt:lpstr>Springer Nature журналлари, рейтинглардаги ўрни ва афзалликлари </vt:lpstr>
      <vt:lpstr>Презентация PowerPoint</vt:lpstr>
      <vt:lpstr> www.springerlink.com платформаси Сайтга қандай кириш мумкин?  www.link.springer.com сайтига кириш керак. </vt:lpstr>
      <vt:lpstr>Презентация PowerPoint</vt:lpstr>
      <vt:lpstr>Тизимга уйда, телефон ва ҳ.к. орқали уланиш</vt:lpstr>
      <vt:lpstr>Сайтнинг умумий кўриниши ва электрон журналлар, мақолалар, протоколларни қидириш</vt:lpstr>
      <vt:lpstr>1-Қидирув: Калит (таянч) сўзлар бўйича журналларни қидириш</vt:lpstr>
      <vt:lpstr>Презентация PowerPoint</vt:lpstr>
      <vt:lpstr>Калит (таянч) сўзлар бўйича журналларни қидириш</vt:lpstr>
      <vt:lpstr>Журнални кўриб чиқиш</vt:lpstr>
      <vt:lpstr>Презентация PowerPoint</vt:lpstr>
      <vt:lpstr>Журнал ҳақида маълумот</vt:lpstr>
      <vt:lpstr>Журнал ҳақида маълумот</vt:lpstr>
      <vt:lpstr>Презентация PowerPoint</vt:lpstr>
      <vt:lpstr>Танланган журналдаги мақолаларни кўриб чиқиш ва юклаб олиш</vt:lpstr>
      <vt:lpstr>Муаллифлар учун кўрсатмалар</vt:lpstr>
      <vt:lpstr>2-Қидирув: Соҳа йўналишлари бўйича журналларни қидириш</vt:lpstr>
      <vt:lpstr>Соҳа йўналиши бўйича журналларни қидириш</vt:lpstr>
      <vt:lpstr>Журнални кўриб чиқиш</vt:lpstr>
      <vt:lpstr>3. Протоколларни кўриб чиқиб, юклаш https://link.springer.com/</vt:lpstr>
      <vt:lpstr>Презентация PowerPoint</vt:lpstr>
      <vt:lpstr>Ресурслардан фойдаланиш бўйича кўрсатмаларга фойдали ҳаволалар</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elien 37</cp:lastModifiedBy>
  <cp:revision>261</cp:revision>
  <cp:lastPrinted>2015-04-24T10:41:05Z</cp:lastPrinted>
  <dcterms:created xsi:type="dcterms:W3CDTF">2015-04-19T16:59:21Z</dcterms:created>
  <dcterms:modified xsi:type="dcterms:W3CDTF">2020-02-24T20:41:59Z</dcterms:modified>
</cp:coreProperties>
</file>