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heme/themeOverride1.xml" ContentType="application/vnd.openxmlformats-officedocument.themeOverr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712" r:id="rId2"/>
  </p:sldMasterIdLst>
  <p:notesMasterIdLst>
    <p:notesMasterId r:id="rId48"/>
  </p:notesMasterIdLst>
  <p:sldIdLst>
    <p:sldId id="461" r:id="rId3"/>
    <p:sldId id="556" r:id="rId4"/>
    <p:sldId id="557" r:id="rId5"/>
    <p:sldId id="511" r:id="rId6"/>
    <p:sldId id="512" r:id="rId7"/>
    <p:sldId id="513" r:id="rId8"/>
    <p:sldId id="515" r:id="rId9"/>
    <p:sldId id="516" r:id="rId10"/>
    <p:sldId id="517" r:id="rId11"/>
    <p:sldId id="518" r:id="rId12"/>
    <p:sldId id="519" r:id="rId13"/>
    <p:sldId id="520" r:id="rId14"/>
    <p:sldId id="521" r:id="rId15"/>
    <p:sldId id="523" r:id="rId16"/>
    <p:sldId id="524" r:id="rId17"/>
    <p:sldId id="525" r:id="rId18"/>
    <p:sldId id="558" r:id="rId19"/>
    <p:sldId id="526" r:id="rId20"/>
    <p:sldId id="527" r:id="rId21"/>
    <p:sldId id="528" r:id="rId22"/>
    <p:sldId id="529" r:id="rId23"/>
    <p:sldId id="530" r:id="rId24"/>
    <p:sldId id="531" r:id="rId25"/>
    <p:sldId id="554" r:id="rId26"/>
    <p:sldId id="555" r:id="rId27"/>
    <p:sldId id="532" r:id="rId28"/>
    <p:sldId id="533" r:id="rId29"/>
    <p:sldId id="534" r:id="rId30"/>
    <p:sldId id="535" r:id="rId31"/>
    <p:sldId id="536" r:id="rId32"/>
    <p:sldId id="537" r:id="rId33"/>
    <p:sldId id="538" r:id="rId34"/>
    <p:sldId id="539" r:id="rId35"/>
    <p:sldId id="540" r:id="rId36"/>
    <p:sldId id="541" r:id="rId37"/>
    <p:sldId id="542" r:id="rId38"/>
    <p:sldId id="543" r:id="rId39"/>
    <p:sldId id="544" r:id="rId40"/>
    <p:sldId id="545" r:id="rId41"/>
    <p:sldId id="546" r:id="rId42"/>
    <p:sldId id="547" r:id="rId43"/>
    <p:sldId id="548" r:id="rId44"/>
    <p:sldId id="549" r:id="rId45"/>
    <p:sldId id="550" r:id="rId46"/>
    <p:sldId id="553" r:id="rId47"/>
  </p:sldIdLst>
  <p:sldSz cx="9144000" cy="6858000" type="screen4x3"/>
  <p:notesSz cx="6858000" cy="9144000"/>
  <p:custDataLst>
    <p:tags r:id="rId49"/>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3D2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32" autoAdjust="0"/>
    <p:restoredTop sz="84902" autoAdjust="0"/>
  </p:normalViewPr>
  <p:slideViewPr>
    <p:cSldViewPr>
      <p:cViewPr varScale="1">
        <p:scale>
          <a:sx n="58" d="100"/>
          <a:sy n="58" d="100"/>
        </p:scale>
        <p:origin x="-1668" y="-9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001221283493"/>
          <c:y val="6.861063464837075E-2"/>
          <c:w val="0.84782051320400675"/>
          <c:h val="0.79588336192109477"/>
        </c:manualLayout>
      </c:layout>
      <c:barChart>
        <c:barDir val="col"/>
        <c:grouping val="clustered"/>
        <c:varyColors val="0"/>
        <c:ser>
          <c:idx val="0"/>
          <c:order val="0"/>
          <c:tx>
            <c:strRef>
              <c:f>Sheet1!$A$2</c:f>
              <c:strCache>
                <c:ptCount val="1"/>
              </c:strCache>
            </c:strRef>
          </c:tx>
          <c:spPr>
            <a:solidFill>
              <a:schemeClr val="accent4">
                <a:lumMod val="75000"/>
              </a:schemeClr>
            </a:solidFill>
            <a:ln w="16715">
              <a:noFill/>
            </a:ln>
          </c:spPr>
          <c:invertIfNegative val="0"/>
          <c:dLbls>
            <c:delete val="1"/>
          </c:dLbls>
          <c:trendline>
            <c:spPr>
              <a:ln w="25400"/>
            </c:spPr>
            <c:trendlineType val="linear"/>
            <c:dispRSqr val="0"/>
            <c:dispEq val="0"/>
          </c:trendline>
          <c:cat>
            <c:numRef>
              <c:f>Sheet1!$B$1:$K$1</c:f>
              <c:numCache>
                <c:formatCode>General</c:formatCode>
                <c:ptCount val="10"/>
                <c:pt idx="0">
                  <c:v>2005</c:v>
                </c:pt>
                <c:pt idx="1">
                  <c:v>2006</c:v>
                </c:pt>
                <c:pt idx="2">
                  <c:v>2007</c:v>
                </c:pt>
                <c:pt idx="3">
                  <c:v>2008</c:v>
                </c:pt>
                <c:pt idx="4">
                  <c:v>2009</c:v>
                </c:pt>
                <c:pt idx="5">
                  <c:v>2010</c:v>
                </c:pt>
                <c:pt idx="6">
                  <c:v>2011</c:v>
                </c:pt>
                <c:pt idx="7">
                  <c:v>2012</c:v>
                </c:pt>
                <c:pt idx="8">
                  <c:v>2013</c:v>
                </c:pt>
                <c:pt idx="9">
                  <c:v>2014</c:v>
                </c:pt>
              </c:numCache>
            </c:numRef>
          </c:cat>
          <c:val>
            <c:numRef>
              <c:f>Sheet1!$B$2:$K$2</c:f>
              <c:numCache>
                <c:formatCode>_(* #,##0_);_(* \(#,##0\);_(* "-"??_);_(@_)</c:formatCode>
                <c:ptCount val="10"/>
                <c:pt idx="0">
                  <c:v>783</c:v>
                </c:pt>
                <c:pt idx="1">
                  <c:v>874</c:v>
                </c:pt>
                <c:pt idx="2">
                  <c:v>978</c:v>
                </c:pt>
                <c:pt idx="3">
                  <c:v>1095</c:v>
                </c:pt>
                <c:pt idx="4">
                  <c:v>1315</c:v>
                </c:pt>
                <c:pt idx="5">
                  <c:v>1494</c:v>
                </c:pt>
                <c:pt idx="6">
                  <c:v>1606</c:v>
                </c:pt>
                <c:pt idx="7">
                  <c:v>1669</c:v>
                </c:pt>
                <c:pt idx="8">
                  <c:v>1687</c:v>
                </c:pt>
                <c:pt idx="9" formatCode="#,##0">
                  <c:v>1714</c:v>
                </c:pt>
              </c:numCache>
            </c:numRef>
          </c:val>
        </c:ser>
        <c:dLbls>
          <c:showLegendKey val="0"/>
          <c:showVal val="1"/>
          <c:showCatName val="0"/>
          <c:showSerName val="0"/>
          <c:showPercent val="0"/>
          <c:showBubbleSize val="0"/>
        </c:dLbls>
        <c:gapWidth val="100"/>
        <c:axId val="163980800"/>
        <c:axId val="163982336"/>
      </c:barChart>
      <c:catAx>
        <c:axId val="163980800"/>
        <c:scaling>
          <c:orientation val="minMax"/>
        </c:scaling>
        <c:delete val="0"/>
        <c:axPos val="b"/>
        <c:numFmt formatCode="General" sourceLinked="1"/>
        <c:majorTickMark val="none"/>
        <c:minorTickMark val="none"/>
        <c:tickLblPos val="nextTo"/>
        <c:spPr>
          <a:ln w="6268">
            <a:solidFill>
              <a:schemeClr val="bg2">
                <a:lumMod val="10000"/>
              </a:schemeClr>
            </a:solidFill>
          </a:ln>
        </c:spPr>
        <c:txPr>
          <a:bodyPr rot="0" vert="horz"/>
          <a:lstStyle/>
          <a:p>
            <a:pPr>
              <a:defRPr lang="en-US" sz="1100" b="0" i="0" u="none" strike="noStrike" baseline="0">
                <a:solidFill>
                  <a:schemeClr val="tx1"/>
                </a:solidFill>
                <a:latin typeface="Arial"/>
                <a:ea typeface="Arial"/>
                <a:cs typeface="Arial"/>
              </a:defRPr>
            </a:pPr>
            <a:endParaRPr lang="en-US"/>
          </a:p>
        </c:txPr>
        <c:crossAx val="163982336"/>
        <c:crosses val="autoZero"/>
        <c:auto val="1"/>
        <c:lblAlgn val="ctr"/>
        <c:lblOffset val="100"/>
        <c:tickLblSkip val="1"/>
        <c:tickMarkSkip val="1"/>
        <c:noMultiLvlLbl val="0"/>
      </c:catAx>
      <c:valAx>
        <c:axId val="163982336"/>
        <c:scaling>
          <c:orientation val="minMax"/>
        </c:scaling>
        <c:delete val="0"/>
        <c:axPos val="l"/>
        <c:numFmt formatCode="_(* #,##0_);_(* \(#,##0\);_(* &quot;-&quot;??_);_(@_)" sourceLinked="1"/>
        <c:majorTickMark val="out"/>
        <c:minorTickMark val="none"/>
        <c:tickLblPos val="nextTo"/>
        <c:txPr>
          <a:bodyPr/>
          <a:lstStyle/>
          <a:p>
            <a:pPr>
              <a:defRPr lang="en-US" sz="1100" b="0"/>
            </a:pPr>
            <a:endParaRPr lang="en-US"/>
          </a:p>
        </c:txPr>
        <c:crossAx val="163980800"/>
        <c:crosses val="autoZero"/>
        <c:crossBetween val="between"/>
      </c:valAx>
      <c:spPr>
        <a:noFill/>
        <a:ln w="16715">
          <a:noFill/>
        </a:ln>
      </c:spPr>
    </c:plotArea>
    <c:plotVisOnly val="1"/>
    <c:dispBlanksAs val="gap"/>
    <c:showDLblsOverMax val="0"/>
  </c:chart>
  <c:spPr>
    <a:noFill/>
    <a:ln>
      <a:noFill/>
    </a:ln>
  </c:spPr>
  <c:txPr>
    <a:bodyPr/>
    <a:lstStyle/>
    <a:p>
      <a:pPr>
        <a:defRPr sz="1662" b="1" i="0" u="none" strike="noStrike" baseline="0">
          <a:solidFill>
            <a:schemeClr val="tx1"/>
          </a:solidFill>
          <a:latin typeface="Arial"/>
          <a:ea typeface="Arial"/>
          <a:cs typeface="Arial"/>
        </a:defRPr>
      </a:pPr>
      <a:endParaRPr lang="en-US"/>
    </a:p>
  </c:txPr>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A52DB71-BDFB-419F-A4F4-2D1C0214C653}" type="doc">
      <dgm:prSet loTypeId="urn:microsoft.com/office/officeart/2005/8/layout/vList6" loCatId="list" qsTypeId="urn:microsoft.com/office/officeart/2005/8/quickstyle/simple1" qsCatId="simple" csTypeId="urn:microsoft.com/office/officeart/2005/8/colors/colorful5" csCatId="colorful" phldr="1"/>
      <dgm:spPr/>
      <dgm:t>
        <a:bodyPr/>
        <a:lstStyle/>
        <a:p>
          <a:endParaRPr lang="en-US"/>
        </a:p>
      </dgm:t>
    </dgm:pt>
    <dgm:pt modelId="{BA2666FA-2819-4F8D-B325-19F8E32CFFDC}">
      <dgm:prSet phldrT="[Text]"/>
      <dgm:spPr/>
      <dgm:t>
        <a:bodyPr/>
        <a:lstStyle/>
        <a:p>
          <a:r>
            <a:rPr lang="ru-RU" b="1" dirty="0" smtClean="0">
              <a:solidFill>
                <a:srgbClr val="002060"/>
              </a:solidFill>
            </a:rPr>
            <a:t>Список журналов издающихся внутри страны, одобренных министерствами для публикаций</a:t>
          </a:r>
          <a:endParaRPr lang="en-US" b="1" dirty="0">
            <a:solidFill>
              <a:srgbClr val="002060"/>
            </a:solidFill>
          </a:endParaRPr>
        </a:p>
      </dgm:t>
    </dgm:pt>
    <dgm:pt modelId="{B1432F8F-90FD-467E-B92F-1EB0E18502F3}" type="parTrans" cxnId="{AFBA2A6A-D585-4F9D-B265-DDED8203288C}">
      <dgm:prSet/>
      <dgm:spPr/>
      <dgm:t>
        <a:bodyPr/>
        <a:lstStyle/>
        <a:p>
          <a:endParaRPr lang="en-US" b="1">
            <a:solidFill>
              <a:schemeClr val="tx2">
                <a:lumMod val="75000"/>
              </a:schemeClr>
            </a:solidFill>
          </a:endParaRPr>
        </a:p>
      </dgm:t>
    </dgm:pt>
    <dgm:pt modelId="{8673C038-B8F7-4BCF-A2AD-AD08DD728847}" type="sibTrans" cxnId="{AFBA2A6A-D585-4F9D-B265-DDED8203288C}">
      <dgm:prSet/>
      <dgm:spPr/>
      <dgm:t>
        <a:bodyPr/>
        <a:lstStyle/>
        <a:p>
          <a:endParaRPr lang="en-US" b="1">
            <a:solidFill>
              <a:schemeClr val="tx2">
                <a:lumMod val="75000"/>
              </a:schemeClr>
            </a:solidFill>
          </a:endParaRPr>
        </a:p>
      </dgm:t>
    </dgm:pt>
    <dgm:pt modelId="{364E56DD-0BF4-4141-86F6-510B8CECC953}">
      <dgm:prSet phldrT="[Text]"/>
      <dgm:spPr/>
      <dgm:t>
        <a:bodyPr/>
        <a:lstStyle/>
        <a:p>
          <a:r>
            <a:rPr lang="ru-RU" b="1" smtClean="0"/>
            <a:t>2</a:t>
          </a:r>
          <a:endParaRPr lang="en-US" b="1" dirty="0"/>
        </a:p>
      </dgm:t>
    </dgm:pt>
    <dgm:pt modelId="{4CFE5DBE-BF47-4021-B175-B4526FD085E3}" type="parTrans" cxnId="{00EBB6FE-A7DD-48D4-A46A-CA5B3083C106}">
      <dgm:prSet/>
      <dgm:spPr/>
      <dgm:t>
        <a:bodyPr/>
        <a:lstStyle/>
        <a:p>
          <a:endParaRPr lang="en-US" b="1">
            <a:solidFill>
              <a:schemeClr val="tx2">
                <a:lumMod val="75000"/>
              </a:schemeClr>
            </a:solidFill>
          </a:endParaRPr>
        </a:p>
      </dgm:t>
    </dgm:pt>
    <dgm:pt modelId="{1E30567D-6D5D-4FF2-8F3D-E632A87E4467}" type="sibTrans" cxnId="{00EBB6FE-A7DD-48D4-A46A-CA5B3083C106}">
      <dgm:prSet/>
      <dgm:spPr/>
      <dgm:t>
        <a:bodyPr/>
        <a:lstStyle/>
        <a:p>
          <a:endParaRPr lang="en-US" b="1">
            <a:solidFill>
              <a:schemeClr val="tx2">
                <a:lumMod val="75000"/>
              </a:schemeClr>
            </a:solidFill>
          </a:endParaRPr>
        </a:p>
      </dgm:t>
    </dgm:pt>
    <dgm:pt modelId="{C221276C-FEF5-4D8E-AEEE-CAED07FE30E3}">
      <dgm:prSet phldrT="[Text]"/>
      <dgm:spPr/>
      <dgm:t>
        <a:bodyPr/>
        <a:lstStyle/>
        <a:p>
          <a:r>
            <a:rPr lang="ru-RU" b="1" dirty="0" smtClean="0">
              <a:solidFill>
                <a:srgbClr val="002060"/>
              </a:solidFill>
            </a:rPr>
            <a:t>Список журналов, индексируемых в </a:t>
          </a:r>
          <a:r>
            <a:rPr lang="en-US" b="1" dirty="0" err="1" smtClean="0">
              <a:solidFill>
                <a:srgbClr val="002060"/>
              </a:solidFill>
            </a:rPr>
            <a:t>Clarivate</a:t>
          </a:r>
          <a:r>
            <a:rPr lang="en-US" b="1" dirty="0" smtClean="0">
              <a:solidFill>
                <a:srgbClr val="002060"/>
              </a:solidFill>
            </a:rPr>
            <a:t> Analytics (Thomson Reuters) </a:t>
          </a:r>
          <a:r>
            <a:rPr lang="ru-RU" b="1" dirty="0" smtClean="0">
              <a:solidFill>
                <a:srgbClr val="002060"/>
              </a:solidFill>
            </a:rPr>
            <a:t>и имеющих импакт-фактор (входят около 14 000 научных журналов)</a:t>
          </a:r>
          <a:endParaRPr lang="en-US" b="1" dirty="0">
            <a:solidFill>
              <a:srgbClr val="002060"/>
            </a:solidFill>
          </a:endParaRPr>
        </a:p>
      </dgm:t>
    </dgm:pt>
    <dgm:pt modelId="{E285D9FD-CE66-42B6-A325-2C0C151458A9}" type="parTrans" cxnId="{06ECDCC2-099B-4247-A77A-72F9830B4638}">
      <dgm:prSet/>
      <dgm:spPr/>
      <dgm:t>
        <a:bodyPr/>
        <a:lstStyle/>
        <a:p>
          <a:endParaRPr lang="en-US" b="1">
            <a:solidFill>
              <a:schemeClr val="tx2">
                <a:lumMod val="75000"/>
              </a:schemeClr>
            </a:solidFill>
          </a:endParaRPr>
        </a:p>
      </dgm:t>
    </dgm:pt>
    <dgm:pt modelId="{182DB465-3418-4B54-8271-2869F6903238}" type="sibTrans" cxnId="{06ECDCC2-099B-4247-A77A-72F9830B4638}">
      <dgm:prSet/>
      <dgm:spPr/>
      <dgm:t>
        <a:bodyPr/>
        <a:lstStyle/>
        <a:p>
          <a:endParaRPr lang="en-US" b="1">
            <a:solidFill>
              <a:schemeClr val="tx2">
                <a:lumMod val="75000"/>
              </a:schemeClr>
            </a:solidFill>
          </a:endParaRPr>
        </a:p>
      </dgm:t>
    </dgm:pt>
    <dgm:pt modelId="{74AE8510-E254-44BA-8685-3CE7A5E18663}">
      <dgm:prSet phldrT="[Text]"/>
      <dgm:spPr/>
      <dgm:t>
        <a:bodyPr/>
        <a:lstStyle/>
        <a:p>
          <a:r>
            <a:rPr lang="ru-RU" b="1" smtClean="0"/>
            <a:t>3</a:t>
          </a:r>
          <a:endParaRPr lang="en-US" b="1" dirty="0"/>
        </a:p>
      </dgm:t>
    </dgm:pt>
    <dgm:pt modelId="{8EC809EE-2D58-4A3B-A542-60270F242B26}" type="parTrans" cxnId="{84F560EA-478B-4174-9979-CD2A4A3A63AC}">
      <dgm:prSet/>
      <dgm:spPr/>
      <dgm:t>
        <a:bodyPr/>
        <a:lstStyle/>
        <a:p>
          <a:endParaRPr lang="en-US" b="1">
            <a:solidFill>
              <a:schemeClr val="tx2">
                <a:lumMod val="75000"/>
              </a:schemeClr>
            </a:solidFill>
          </a:endParaRPr>
        </a:p>
      </dgm:t>
    </dgm:pt>
    <dgm:pt modelId="{6AD682CF-31E2-427E-9290-61DA98591BF4}" type="sibTrans" cxnId="{84F560EA-478B-4174-9979-CD2A4A3A63AC}">
      <dgm:prSet/>
      <dgm:spPr/>
      <dgm:t>
        <a:bodyPr/>
        <a:lstStyle/>
        <a:p>
          <a:endParaRPr lang="en-US" b="1">
            <a:solidFill>
              <a:schemeClr val="tx2">
                <a:lumMod val="75000"/>
              </a:schemeClr>
            </a:solidFill>
          </a:endParaRPr>
        </a:p>
      </dgm:t>
    </dgm:pt>
    <dgm:pt modelId="{A3F90977-8760-4E4C-8EB0-1E9A0628085A}">
      <dgm:prSet phldrT="[Text]"/>
      <dgm:spPr/>
      <dgm:t>
        <a:bodyPr/>
        <a:lstStyle/>
        <a:p>
          <a:r>
            <a:rPr lang="ru-RU" b="1" dirty="0" smtClean="0">
              <a:solidFill>
                <a:srgbClr val="002060"/>
              </a:solidFill>
            </a:rPr>
            <a:t>Список журналов, индексируемых в </a:t>
          </a:r>
          <a:r>
            <a:rPr lang="en-US" b="1" dirty="0" smtClean="0">
              <a:solidFill>
                <a:srgbClr val="002060"/>
              </a:solidFill>
            </a:rPr>
            <a:t>Scopus</a:t>
          </a:r>
          <a:r>
            <a:rPr lang="ru-RU" b="1" dirty="0" smtClean="0">
              <a:solidFill>
                <a:srgbClr val="002060"/>
              </a:solidFill>
            </a:rPr>
            <a:t> (входят около 21 000 научных журналов</a:t>
          </a:r>
          <a:r>
            <a:rPr lang="en-US" b="1" dirty="0" smtClean="0">
              <a:solidFill>
                <a:srgbClr val="002060"/>
              </a:solidFill>
            </a:rPr>
            <a:t>)</a:t>
          </a:r>
          <a:endParaRPr lang="en-US" b="1" dirty="0">
            <a:solidFill>
              <a:srgbClr val="002060"/>
            </a:solidFill>
          </a:endParaRPr>
        </a:p>
      </dgm:t>
    </dgm:pt>
    <dgm:pt modelId="{0B2C9918-763C-4CBD-A76F-6B6A81819742}" type="parTrans" cxnId="{79CA4E29-C921-43EB-B019-FF0319B7D46F}">
      <dgm:prSet/>
      <dgm:spPr/>
      <dgm:t>
        <a:bodyPr/>
        <a:lstStyle/>
        <a:p>
          <a:endParaRPr lang="en-US" b="1">
            <a:solidFill>
              <a:schemeClr val="tx2">
                <a:lumMod val="75000"/>
              </a:schemeClr>
            </a:solidFill>
          </a:endParaRPr>
        </a:p>
      </dgm:t>
    </dgm:pt>
    <dgm:pt modelId="{D2E525D0-9ACC-4FDC-A952-6267855A1598}" type="sibTrans" cxnId="{79CA4E29-C921-43EB-B019-FF0319B7D46F}">
      <dgm:prSet/>
      <dgm:spPr/>
      <dgm:t>
        <a:bodyPr/>
        <a:lstStyle/>
        <a:p>
          <a:endParaRPr lang="en-US" b="1">
            <a:solidFill>
              <a:schemeClr val="tx2">
                <a:lumMod val="75000"/>
              </a:schemeClr>
            </a:solidFill>
          </a:endParaRPr>
        </a:p>
      </dgm:t>
    </dgm:pt>
    <dgm:pt modelId="{B241568E-76E3-4C6C-B423-6DFCF70CEF66}">
      <dgm:prSet phldrT="[Text]"/>
      <dgm:spPr/>
      <dgm:t>
        <a:bodyPr/>
        <a:lstStyle/>
        <a:p>
          <a:r>
            <a:rPr lang="ru-RU" b="1" smtClean="0"/>
            <a:t>1</a:t>
          </a:r>
          <a:endParaRPr lang="en-US" b="1" dirty="0"/>
        </a:p>
      </dgm:t>
    </dgm:pt>
    <dgm:pt modelId="{154600F4-05C6-4E21-BF44-948304DF937B}" type="sibTrans" cxnId="{630E580C-459A-49A3-9266-785041D254EF}">
      <dgm:prSet/>
      <dgm:spPr/>
      <dgm:t>
        <a:bodyPr/>
        <a:lstStyle/>
        <a:p>
          <a:endParaRPr lang="en-US" b="1">
            <a:solidFill>
              <a:schemeClr val="tx2">
                <a:lumMod val="75000"/>
              </a:schemeClr>
            </a:solidFill>
          </a:endParaRPr>
        </a:p>
      </dgm:t>
    </dgm:pt>
    <dgm:pt modelId="{07A5DA93-7C75-486E-9A0B-C58AD0F4E752}" type="parTrans" cxnId="{630E580C-459A-49A3-9266-785041D254EF}">
      <dgm:prSet/>
      <dgm:spPr/>
      <dgm:t>
        <a:bodyPr/>
        <a:lstStyle/>
        <a:p>
          <a:endParaRPr lang="en-US" b="1">
            <a:solidFill>
              <a:schemeClr val="tx2">
                <a:lumMod val="75000"/>
              </a:schemeClr>
            </a:solidFill>
          </a:endParaRPr>
        </a:p>
      </dgm:t>
    </dgm:pt>
    <dgm:pt modelId="{59525E74-DE32-42E7-A7CE-5078E2603FB7}" type="pres">
      <dgm:prSet presAssocID="{9A52DB71-BDFB-419F-A4F4-2D1C0214C653}" presName="Name0" presStyleCnt="0">
        <dgm:presLayoutVars>
          <dgm:dir/>
          <dgm:animLvl val="lvl"/>
          <dgm:resizeHandles/>
        </dgm:presLayoutVars>
      </dgm:prSet>
      <dgm:spPr/>
      <dgm:t>
        <a:bodyPr/>
        <a:lstStyle/>
        <a:p>
          <a:endParaRPr lang="en-US"/>
        </a:p>
      </dgm:t>
    </dgm:pt>
    <dgm:pt modelId="{73AB7355-3371-4E9A-80F1-29B20C06A469}" type="pres">
      <dgm:prSet presAssocID="{B241568E-76E3-4C6C-B423-6DFCF70CEF66}" presName="linNode" presStyleCnt="0"/>
      <dgm:spPr/>
    </dgm:pt>
    <dgm:pt modelId="{381B0B03-8BD1-4074-90A7-6B7C0AE70C20}" type="pres">
      <dgm:prSet presAssocID="{B241568E-76E3-4C6C-B423-6DFCF70CEF66}" presName="parentShp" presStyleLbl="node1" presStyleIdx="0" presStyleCnt="3" custScaleX="24862">
        <dgm:presLayoutVars>
          <dgm:bulletEnabled val="1"/>
        </dgm:presLayoutVars>
      </dgm:prSet>
      <dgm:spPr/>
      <dgm:t>
        <a:bodyPr/>
        <a:lstStyle/>
        <a:p>
          <a:endParaRPr lang="en-US"/>
        </a:p>
      </dgm:t>
    </dgm:pt>
    <dgm:pt modelId="{7A5B280D-192C-4AC4-9FC3-C65EAECFBBB8}" type="pres">
      <dgm:prSet presAssocID="{B241568E-76E3-4C6C-B423-6DFCF70CEF66}" presName="childShp" presStyleLbl="bgAccFollowNode1" presStyleIdx="0" presStyleCnt="3" custScaleX="155934">
        <dgm:presLayoutVars>
          <dgm:bulletEnabled val="1"/>
        </dgm:presLayoutVars>
      </dgm:prSet>
      <dgm:spPr/>
      <dgm:t>
        <a:bodyPr/>
        <a:lstStyle/>
        <a:p>
          <a:endParaRPr lang="en-US"/>
        </a:p>
      </dgm:t>
    </dgm:pt>
    <dgm:pt modelId="{1D4654A5-A24B-44BC-BAEE-B2F29B5A9C67}" type="pres">
      <dgm:prSet presAssocID="{154600F4-05C6-4E21-BF44-948304DF937B}" presName="spacing" presStyleCnt="0"/>
      <dgm:spPr/>
    </dgm:pt>
    <dgm:pt modelId="{094FFB86-0D35-4EA3-B8D8-D1AB0B2FE11C}" type="pres">
      <dgm:prSet presAssocID="{364E56DD-0BF4-4141-86F6-510B8CECC953}" presName="linNode" presStyleCnt="0"/>
      <dgm:spPr/>
    </dgm:pt>
    <dgm:pt modelId="{9EAA8A04-CD2E-4141-9213-4679CBD43F30}" type="pres">
      <dgm:prSet presAssocID="{364E56DD-0BF4-4141-86F6-510B8CECC953}" presName="parentShp" presStyleLbl="node1" presStyleIdx="1" presStyleCnt="3" custScaleX="26681" custLinFactNeighborX="647" custLinFactNeighborY="-5213">
        <dgm:presLayoutVars>
          <dgm:bulletEnabled val="1"/>
        </dgm:presLayoutVars>
      </dgm:prSet>
      <dgm:spPr/>
      <dgm:t>
        <a:bodyPr/>
        <a:lstStyle/>
        <a:p>
          <a:endParaRPr lang="en-US"/>
        </a:p>
      </dgm:t>
    </dgm:pt>
    <dgm:pt modelId="{FFE95ED1-1477-40E9-B2EA-C59EDF96D7EF}" type="pres">
      <dgm:prSet presAssocID="{364E56DD-0BF4-4141-86F6-510B8CECC953}" presName="childShp" presStyleLbl="bgAccFollowNode1" presStyleIdx="1" presStyleCnt="3" custScaleX="166667">
        <dgm:presLayoutVars>
          <dgm:bulletEnabled val="1"/>
        </dgm:presLayoutVars>
      </dgm:prSet>
      <dgm:spPr/>
      <dgm:t>
        <a:bodyPr/>
        <a:lstStyle/>
        <a:p>
          <a:endParaRPr lang="en-US"/>
        </a:p>
      </dgm:t>
    </dgm:pt>
    <dgm:pt modelId="{23A4C86B-54D6-4EEB-A20B-8621D74E5236}" type="pres">
      <dgm:prSet presAssocID="{1E30567D-6D5D-4FF2-8F3D-E632A87E4467}" presName="spacing" presStyleCnt="0"/>
      <dgm:spPr/>
    </dgm:pt>
    <dgm:pt modelId="{9226ABF4-6FDD-4FE2-80E8-305CEE73FB2F}" type="pres">
      <dgm:prSet presAssocID="{74AE8510-E254-44BA-8685-3CE7A5E18663}" presName="linNode" presStyleCnt="0"/>
      <dgm:spPr/>
    </dgm:pt>
    <dgm:pt modelId="{E40E67C2-23C2-4683-9EA0-717CA155E014}" type="pres">
      <dgm:prSet presAssocID="{74AE8510-E254-44BA-8685-3CE7A5E18663}" presName="parentShp" presStyleLbl="node1" presStyleIdx="2" presStyleCnt="3" custScaleX="23073">
        <dgm:presLayoutVars>
          <dgm:bulletEnabled val="1"/>
        </dgm:presLayoutVars>
      </dgm:prSet>
      <dgm:spPr/>
      <dgm:t>
        <a:bodyPr/>
        <a:lstStyle/>
        <a:p>
          <a:endParaRPr lang="en-US"/>
        </a:p>
      </dgm:t>
    </dgm:pt>
    <dgm:pt modelId="{1BFE37FC-0D95-4DE4-B529-8E3519F6BD22}" type="pres">
      <dgm:prSet presAssocID="{74AE8510-E254-44BA-8685-3CE7A5E18663}" presName="childShp" presStyleLbl="bgAccFollowNode1" presStyleIdx="2" presStyleCnt="3" custScaleX="151225" custLinFactNeighborX="-224" custLinFactNeighborY="19379">
        <dgm:presLayoutVars>
          <dgm:bulletEnabled val="1"/>
        </dgm:presLayoutVars>
      </dgm:prSet>
      <dgm:spPr/>
      <dgm:t>
        <a:bodyPr/>
        <a:lstStyle/>
        <a:p>
          <a:endParaRPr lang="en-US"/>
        </a:p>
      </dgm:t>
    </dgm:pt>
  </dgm:ptLst>
  <dgm:cxnLst>
    <dgm:cxn modelId="{630E580C-459A-49A3-9266-785041D254EF}" srcId="{9A52DB71-BDFB-419F-A4F4-2D1C0214C653}" destId="{B241568E-76E3-4C6C-B423-6DFCF70CEF66}" srcOrd="0" destOrd="0" parTransId="{07A5DA93-7C75-486E-9A0B-C58AD0F4E752}" sibTransId="{154600F4-05C6-4E21-BF44-948304DF937B}"/>
    <dgm:cxn modelId="{06ECDCC2-099B-4247-A77A-72F9830B4638}" srcId="{364E56DD-0BF4-4141-86F6-510B8CECC953}" destId="{C221276C-FEF5-4D8E-AEEE-CAED07FE30E3}" srcOrd="0" destOrd="0" parTransId="{E285D9FD-CE66-42B6-A325-2C0C151458A9}" sibTransId="{182DB465-3418-4B54-8271-2869F6903238}"/>
    <dgm:cxn modelId="{84F560EA-478B-4174-9979-CD2A4A3A63AC}" srcId="{9A52DB71-BDFB-419F-A4F4-2D1C0214C653}" destId="{74AE8510-E254-44BA-8685-3CE7A5E18663}" srcOrd="2" destOrd="0" parTransId="{8EC809EE-2D58-4A3B-A542-60270F242B26}" sibTransId="{6AD682CF-31E2-427E-9290-61DA98591BF4}"/>
    <dgm:cxn modelId="{C69CB805-0571-4968-AACB-EC9649C7F5ED}" type="presOf" srcId="{BA2666FA-2819-4F8D-B325-19F8E32CFFDC}" destId="{7A5B280D-192C-4AC4-9FC3-C65EAECFBBB8}" srcOrd="0" destOrd="0" presId="urn:microsoft.com/office/officeart/2005/8/layout/vList6"/>
    <dgm:cxn modelId="{AFBA2A6A-D585-4F9D-B265-DDED8203288C}" srcId="{B241568E-76E3-4C6C-B423-6DFCF70CEF66}" destId="{BA2666FA-2819-4F8D-B325-19F8E32CFFDC}" srcOrd="0" destOrd="0" parTransId="{B1432F8F-90FD-467E-B92F-1EB0E18502F3}" sibTransId="{8673C038-B8F7-4BCF-A2AD-AD08DD728847}"/>
    <dgm:cxn modelId="{7B68CF5A-4322-49C3-85A2-1810820F4049}" type="presOf" srcId="{74AE8510-E254-44BA-8685-3CE7A5E18663}" destId="{E40E67C2-23C2-4683-9EA0-717CA155E014}" srcOrd="0" destOrd="0" presId="urn:microsoft.com/office/officeart/2005/8/layout/vList6"/>
    <dgm:cxn modelId="{9C71462E-499D-4BC8-803F-CF7B26C9CC11}" type="presOf" srcId="{B241568E-76E3-4C6C-B423-6DFCF70CEF66}" destId="{381B0B03-8BD1-4074-90A7-6B7C0AE70C20}" srcOrd="0" destOrd="0" presId="urn:microsoft.com/office/officeart/2005/8/layout/vList6"/>
    <dgm:cxn modelId="{00EBB6FE-A7DD-48D4-A46A-CA5B3083C106}" srcId="{9A52DB71-BDFB-419F-A4F4-2D1C0214C653}" destId="{364E56DD-0BF4-4141-86F6-510B8CECC953}" srcOrd="1" destOrd="0" parTransId="{4CFE5DBE-BF47-4021-B175-B4526FD085E3}" sibTransId="{1E30567D-6D5D-4FF2-8F3D-E632A87E4467}"/>
    <dgm:cxn modelId="{6D06BA54-2861-4E7F-B3D9-9718F8366E0D}" type="presOf" srcId="{364E56DD-0BF4-4141-86F6-510B8CECC953}" destId="{9EAA8A04-CD2E-4141-9213-4679CBD43F30}" srcOrd="0" destOrd="0" presId="urn:microsoft.com/office/officeart/2005/8/layout/vList6"/>
    <dgm:cxn modelId="{79CA4E29-C921-43EB-B019-FF0319B7D46F}" srcId="{74AE8510-E254-44BA-8685-3CE7A5E18663}" destId="{A3F90977-8760-4E4C-8EB0-1E9A0628085A}" srcOrd="0" destOrd="0" parTransId="{0B2C9918-763C-4CBD-A76F-6B6A81819742}" sibTransId="{D2E525D0-9ACC-4FDC-A952-6267855A1598}"/>
    <dgm:cxn modelId="{AC30BF8A-E6E9-4257-81D4-8755D4B86CC0}" type="presOf" srcId="{A3F90977-8760-4E4C-8EB0-1E9A0628085A}" destId="{1BFE37FC-0D95-4DE4-B529-8E3519F6BD22}" srcOrd="0" destOrd="0" presId="urn:microsoft.com/office/officeart/2005/8/layout/vList6"/>
    <dgm:cxn modelId="{127BD298-F4C2-4E34-B815-DE298A9C0606}" type="presOf" srcId="{9A52DB71-BDFB-419F-A4F4-2D1C0214C653}" destId="{59525E74-DE32-42E7-A7CE-5078E2603FB7}" srcOrd="0" destOrd="0" presId="urn:microsoft.com/office/officeart/2005/8/layout/vList6"/>
    <dgm:cxn modelId="{AB6D3179-8C28-4A29-927B-1D5AEFA2B160}" type="presOf" srcId="{C221276C-FEF5-4D8E-AEEE-CAED07FE30E3}" destId="{FFE95ED1-1477-40E9-B2EA-C59EDF96D7EF}" srcOrd="0" destOrd="0" presId="urn:microsoft.com/office/officeart/2005/8/layout/vList6"/>
    <dgm:cxn modelId="{A796DAA6-E3B0-4110-A7B7-4751430C5941}" type="presParOf" srcId="{59525E74-DE32-42E7-A7CE-5078E2603FB7}" destId="{73AB7355-3371-4E9A-80F1-29B20C06A469}" srcOrd="0" destOrd="0" presId="urn:microsoft.com/office/officeart/2005/8/layout/vList6"/>
    <dgm:cxn modelId="{B1632884-4958-44AA-B54E-FE532B59C291}" type="presParOf" srcId="{73AB7355-3371-4E9A-80F1-29B20C06A469}" destId="{381B0B03-8BD1-4074-90A7-6B7C0AE70C20}" srcOrd="0" destOrd="0" presId="urn:microsoft.com/office/officeart/2005/8/layout/vList6"/>
    <dgm:cxn modelId="{CD62F88B-20E3-4DAD-ABC6-AE1361D57F79}" type="presParOf" srcId="{73AB7355-3371-4E9A-80F1-29B20C06A469}" destId="{7A5B280D-192C-4AC4-9FC3-C65EAECFBBB8}" srcOrd="1" destOrd="0" presId="urn:microsoft.com/office/officeart/2005/8/layout/vList6"/>
    <dgm:cxn modelId="{9E5F85C5-0015-4AD3-A381-C4240B719607}" type="presParOf" srcId="{59525E74-DE32-42E7-A7CE-5078E2603FB7}" destId="{1D4654A5-A24B-44BC-BAEE-B2F29B5A9C67}" srcOrd="1" destOrd="0" presId="urn:microsoft.com/office/officeart/2005/8/layout/vList6"/>
    <dgm:cxn modelId="{2D4AFEC0-5A4C-4FC4-8713-C8AE168CE790}" type="presParOf" srcId="{59525E74-DE32-42E7-A7CE-5078E2603FB7}" destId="{094FFB86-0D35-4EA3-B8D8-D1AB0B2FE11C}" srcOrd="2" destOrd="0" presId="urn:microsoft.com/office/officeart/2005/8/layout/vList6"/>
    <dgm:cxn modelId="{6F1E4515-47F6-40A7-94AC-5C056EB684CC}" type="presParOf" srcId="{094FFB86-0D35-4EA3-B8D8-D1AB0B2FE11C}" destId="{9EAA8A04-CD2E-4141-9213-4679CBD43F30}" srcOrd="0" destOrd="0" presId="urn:microsoft.com/office/officeart/2005/8/layout/vList6"/>
    <dgm:cxn modelId="{D916563A-B37F-4DFC-999C-5AD75947DE43}" type="presParOf" srcId="{094FFB86-0D35-4EA3-B8D8-D1AB0B2FE11C}" destId="{FFE95ED1-1477-40E9-B2EA-C59EDF96D7EF}" srcOrd="1" destOrd="0" presId="urn:microsoft.com/office/officeart/2005/8/layout/vList6"/>
    <dgm:cxn modelId="{19356BB6-5B70-4A76-8463-04B97507A1F3}" type="presParOf" srcId="{59525E74-DE32-42E7-A7CE-5078E2603FB7}" destId="{23A4C86B-54D6-4EEB-A20B-8621D74E5236}" srcOrd="3" destOrd="0" presId="urn:microsoft.com/office/officeart/2005/8/layout/vList6"/>
    <dgm:cxn modelId="{17E56B8C-6AAC-446A-ABB0-E4B4CB8701C9}" type="presParOf" srcId="{59525E74-DE32-42E7-A7CE-5078E2603FB7}" destId="{9226ABF4-6FDD-4FE2-80E8-305CEE73FB2F}" srcOrd="4" destOrd="0" presId="urn:microsoft.com/office/officeart/2005/8/layout/vList6"/>
    <dgm:cxn modelId="{C1CA2261-02EE-423C-871B-0CC6BD53D105}" type="presParOf" srcId="{9226ABF4-6FDD-4FE2-80E8-305CEE73FB2F}" destId="{E40E67C2-23C2-4683-9EA0-717CA155E014}" srcOrd="0" destOrd="0" presId="urn:microsoft.com/office/officeart/2005/8/layout/vList6"/>
    <dgm:cxn modelId="{FAD55A2B-A809-4DF7-999A-0DE20492332E}" type="presParOf" srcId="{9226ABF4-6FDD-4FE2-80E8-305CEE73FB2F}" destId="{1BFE37FC-0D95-4DE4-B529-8E3519F6BD22}" srcOrd="1" destOrd="0" presId="urn:microsoft.com/office/officeart/2005/8/layout/v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A5B280D-192C-4AC4-9FC3-C65EAECFBBB8}">
      <dsp:nvSpPr>
        <dsp:cNvPr id="0" name=""/>
        <dsp:cNvSpPr/>
      </dsp:nvSpPr>
      <dsp:spPr>
        <a:xfrm>
          <a:off x="595809" y="0"/>
          <a:ext cx="5595869" cy="1377582"/>
        </a:xfrm>
        <a:prstGeom prst="rightArrow">
          <a:avLst>
            <a:gd name="adj1" fmla="val 75000"/>
            <a:gd name="adj2" fmla="val 50000"/>
          </a:avLst>
        </a:prstGeom>
        <a:solidFill>
          <a:schemeClr val="accent5">
            <a:tint val="40000"/>
            <a:alpha val="90000"/>
            <a:hueOff val="0"/>
            <a:satOff val="0"/>
            <a:lumOff val="0"/>
            <a:alphaOff val="0"/>
          </a:schemeClr>
        </a:solidFill>
        <a:ln w="25400" cap="flat" cmpd="sng" algn="ctr">
          <a:solidFill>
            <a:schemeClr val="accent5">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002060"/>
              </a:solidFill>
            </a:rPr>
            <a:t>Список журналов издающихся внутри страны, одобренных министерствами для публикаций</a:t>
          </a:r>
          <a:endParaRPr lang="en-US" sz="1800" b="1" kern="1200" dirty="0">
            <a:solidFill>
              <a:srgbClr val="002060"/>
            </a:solidFill>
          </a:endParaRPr>
        </a:p>
      </dsp:txBody>
      <dsp:txXfrm>
        <a:off x="595809" y="172198"/>
        <a:ext cx="5079276" cy="1033186"/>
      </dsp:txXfrm>
    </dsp:sp>
    <dsp:sp modelId="{381B0B03-8BD1-4074-90A7-6B7C0AE70C20}">
      <dsp:nvSpPr>
        <dsp:cNvPr id="0" name=""/>
        <dsp:cNvSpPr/>
      </dsp:nvSpPr>
      <dsp:spPr>
        <a:xfrm>
          <a:off x="1008" y="0"/>
          <a:ext cx="594800" cy="1377582"/>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b="1" kern="1200" smtClean="0"/>
            <a:t>1</a:t>
          </a:r>
          <a:endParaRPr lang="en-US" sz="3600" b="1" kern="1200" dirty="0"/>
        </a:p>
      </dsp:txBody>
      <dsp:txXfrm>
        <a:off x="30044" y="29036"/>
        <a:ext cx="536728" cy="1319510"/>
      </dsp:txXfrm>
    </dsp:sp>
    <dsp:sp modelId="{FFE95ED1-1477-40E9-B2EA-C59EDF96D7EF}">
      <dsp:nvSpPr>
        <dsp:cNvPr id="0" name=""/>
        <dsp:cNvSpPr/>
      </dsp:nvSpPr>
      <dsp:spPr>
        <a:xfrm>
          <a:off x="597853" y="1515340"/>
          <a:ext cx="5593992" cy="1377582"/>
        </a:xfrm>
        <a:prstGeom prst="rightArrow">
          <a:avLst>
            <a:gd name="adj1" fmla="val 75000"/>
            <a:gd name="adj2" fmla="val 50000"/>
          </a:avLst>
        </a:prstGeom>
        <a:solidFill>
          <a:schemeClr val="accent5">
            <a:tint val="40000"/>
            <a:alpha val="90000"/>
            <a:hueOff val="-5370241"/>
            <a:satOff val="24126"/>
            <a:lumOff val="1658"/>
            <a:alphaOff val="0"/>
          </a:schemeClr>
        </a:solidFill>
        <a:ln w="25400" cap="flat" cmpd="sng" algn="ctr">
          <a:solidFill>
            <a:schemeClr val="accent5">
              <a:tint val="40000"/>
              <a:alpha val="90000"/>
              <a:hueOff val="-5370241"/>
              <a:satOff val="24126"/>
              <a:lumOff val="165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002060"/>
              </a:solidFill>
            </a:rPr>
            <a:t>Список журналов, индексируемых в </a:t>
          </a:r>
          <a:r>
            <a:rPr lang="en-US" sz="1800" b="1" kern="1200" dirty="0" err="1" smtClean="0">
              <a:solidFill>
                <a:srgbClr val="002060"/>
              </a:solidFill>
            </a:rPr>
            <a:t>Clarivate</a:t>
          </a:r>
          <a:r>
            <a:rPr lang="en-US" sz="1800" b="1" kern="1200" dirty="0" smtClean="0">
              <a:solidFill>
                <a:srgbClr val="002060"/>
              </a:solidFill>
            </a:rPr>
            <a:t> Analytics (Thomson Reuters) </a:t>
          </a:r>
          <a:r>
            <a:rPr lang="ru-RU" sz="1800" b="1" kern="1200" dirty="0" smtClean="0">
              <a:solidFill>
                <a:srgbClr val="002060"/>
              </a:solidFill>
            </a:rPr>
            <a:t>и имеющих импакт-фактор (входят около 14 000 научных журналов)</a:t>
          </a:r>
          <a:endParaRPr lang="en-US" sz="1800" b="1" kern="1200" dirty="0">
            <a:solidFill>
              <a:srgbClr val="002060"/>
            </a:solidFill>
          </a:endParaRPr>
        </a:p>
      </dsp:txBody>
      <dsp:txXfrm>
        <a:off x="597853" y="1687538"/>
        <a:ext cx="5077399" cy="1033186"/>
      </dsp:txXfrm>
    </dsp:sp>
    <dsp:sp modelId="{9EAA8A04-CD2E-4141-9213-4679CBD43F30}">
      <dsp:nvSpPr>
        <dsp:cNvPr id="0" name=""/>
        <dsp:cNvSpPr/>
      </dsp:nvSpPr>
      <dsp:spPr>
        <a:xfrm>
          <a:off x="22557" y="1443527"/>
          <a:ext cx="597012" cy="1377582"/>
        </a:xfrm>
        <a:prstGeom prst="roundRect">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b="1" kern="1200" smtClean="0"/>
            <a:t>2</a:t>
          </a:r>
          <a:endParaRPr lang="en-US" sz="3600" b="1" kern="1200" dirty="0"/>
        </a:p>
      </dsp:txBody>
      <dsp:txXfrm>
        <a:off x="51701" y="1472671"/>
        <a:ext cx="538724" cy="1319294"/>
      </dsp:txXfrm>
    </dsp:sp>
    <dsp:sp modelId="{1BFE37FC-0D95-4DE4-B529-8E3519F6BD22}">
      <dsp:nvSpPr>
        <dsp:cNvPr id="0" name=""/>
        <dsp:cNvSpPr/>
      </dsp:nvSpPr>
      <dsp:spPr>
        <a:xfrm>
          <a:off x="567095" y="3030681"/>
          <a:ext cx="5618935" cy="1377582"/>
        </a:xfrm>
        <a:prstGeom prst="rightArrow">
          <a:avLst>
            <a:gd name="adj1" fmla="val 75000"/>
            <a:gd name="adj2" fmla="val 50000"/>
          </a:avLst>
        </a:prstGeom>
        <a:solidFill>
          <a:schemeClr val="accent5">
            <a:tint val="40000"/>
            <a:alpha val="90000"/>
            <a:hueOff val="-10740482"/>
            <a:satOff val="48253"/>
            <a:lumOff val="3317"/>
            <a:alphaOff val="0"/>
          </a:schemeClr>
        </a:solidFill>
        <a:ln w="25400" cap="flat" cmpd="sng" algn="ctr">
          <a:solidFill>
            <a:schemeClr val="accent5">
              <a:tint val="40000"/>
              <a:alpha val="90000"/>
              <a:hueOff val="-10740482"/>
              <a:satOff val="48253"/>
              <a:lumOff val="331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1430" tIns="11430" rIns="11430" bIns="11430" numCol="1" spcCol="1270" anchor="t" anchorCtr="0">
          <a:noAutofit/>
        </a:bodyPr>
        <a:lstStyle/>
        <a:p>
          <a:pPr marL="171450" lvl="1" indent="-171450" algn="l" defTabSz="800100">
            <a:lnSpc>
              <a:spcPct val="90000"/>
            </a:lnSpc>
            <a:spcBef>
              <a:spcPct val="0"/>
            </a:spcBef>
            <a:spcAft>
              <a:spcPct val="15000"/>
            </a:spcAft>
            <a:buChar char="••"/>
          </a:pPr>
          <a:r>
            <a:rPr lang="ru-RU" sz="1800" b="1" kern="1200" dirty="0" smtClean="0">
              <a:solidFill>
                <a:srgbClr val="002060"/>
              </a:solidFill>
            </a:rPr>
            <a:t>Список журналов, индексируемых в </a:t>
          </a:r>
          <a:r>
            <a:rPr lang="en-US" sz="1800" b="1" kern="1200" dirty="0" smtClean="0">
              <a:solidFill>
                <a:srgbClr val="002060"/>
              </a:solidFill>
            </a:rPr>
            <a:t>Scopus</a:t>
          </a:r>
          <a:r>
            <a:rPr lang="ru-RU" sz="1800" b="1" kern="1200" dirty="0" smtClean="0">
              <a:solidFill>
                <a:srgbClr val="002060"/>
              </a:solidFill>
            </a:rPr>
            <a:t> (входят около 21 000 научных журналов</a:t>
          </a:r>
          <a:r>
            <a:rPr lang="en-US" sz="1800" b="1" kern="1200" dirty="0" smtClean="0">
              <a:solidFill>
                <a:srgbClr val="002060"/>
              </a:solidFill>
            </a:rPr>
            <a:t>)</a:t>
          </a:r>
          <a:endParaRPr lang="en-US" sz="1800" b="1" kern="1200" dirty="0">
            <a:solidFill>
              <a:srgbClr val="002060"/>
            </a:solidFill>
          </a:endParaRPr>
        </a:p>
      </dsp:txBody>
      <dsp:txXfrm>
        <a:off x="567095" y="3202879"/>
        <a:ext cx="5102342" cy="1033186"/>
      </dsp:txXfrm>
    </dsp:sp>
    <dsp:sp modelId="{E40E67C2-23C2-4683-9EA0-717CA155E014}">
      <dsp:nvSpPr>
        <dsp:cNvPr id="0" name=""/>
        <dsp:cNvSpPr/>
      </dsp:nvSpPr>
      <dsp:spPr>
        <a:xfrm>
          <a:off x="1108" y="3030681"/>
          <a:ext cx="571535" cy="1377582"/>
        </a:xfrm>
        <a:prstGeom prst="roundRect">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68580" rIns="137160" bIns="68580" numCol="1" spcCol="1270" anchor="ctr" anchorCtr="0">
          <a:noAutofit/>
        </a:bodyPr>
        <a:lstStyle/>
        <a:p>
          <a:pPr lvl="0" algn="ctr" defTabSz="1600200">
            <a:lnSpc>
              <a:spcPct val="90000"/>
            </a:lnSpc>
            <a:spcBef>
              <a:spcPct val="0"/>
            </a:spcBef>
            <a:spcAft>
              <a:spcPct val="35000"/>
            </a:spcAft>
          </a:pPr>
          <a:r>
            <a:rPr lang="ru-RU" sz="3600" b="1" kern="1200" smtClean="0"/>
            <a:t>3</a:t>
          </a:r>
          <a:endParaRPr lang="en-US" sz="3600" b="1" kern="1200" dirty="0"/>
        </a:p>
      </dsp:txBody>
      <dsp:txXfrm>
        <a:off x="29008" y="3058581"/>
        <a:ext cx="515735" cy="1321782"/>
      </dsp:txXfrm>
    </dsp:sp>
  </dsp:spTree>
</dsp:drawing>
</file>

<file path=ppt/diagrams/layout1.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4F81FC-D9F7-47DF-9213-CBBFA36363E4}" type="datetimeFigureOut">
              <a:rPr lang="ru-RU" smtClean="0"/>
              <a:pPr/>
              <a:t>16.01.2020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1E77DC6-C3B3-42A6-9375-51B2CDCDCB0E}" type="slidenum">
              <a:rPr lang="ru-RU" smtClean="0"/>
              <a:pPr/>
              <a:t>‹#›</a:t>
            </a:fld>
            <a:endParaRPr lang="ru-RU"/>
          </a:p>
        </p:txBody>
      </p:sp>
    </p:spTree>
    <p:extLst>
      <p:ext uri="{BB962C8B-B14F-4D97-AF65-F5344CB8AC3E}">
        <p14:creationId xmlns:p14="http://schemas.microsoft.com/office/powerpoint/2010/main" val="7478804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0"/>
          </p:nvPr>
        </p:nvSpPr>
        <p:spPr/>
        <p:txBody>
          <a:bodyPr/>
          <a:lstStyle/>
          <a:p>
            <a:fld id="{9BD2ECDA-9753-437F-A8A0-3143FF9FB0F8}" type="datetime1">
              <a:rPr lang="en-GB" smtClean="0">
                <a:solidFill>
                  <a:prstClr val="black"/>
                </a:solidFill>
              </a:rPr>
              <a:pPr/>
              <a:t>16/01/2020</a:t>
            </a:fld>
            <a:endParaRPr lang="en-GB" dirty="0">
              <a:solidFill>
                <a:prstClr val="black"/>
              </a:solidFill>
            </a:endParaRPr>
          </a:p>
        </p:txBody>
      </p:sp>
      <p:sp>
        <p:nvSpPr>
          <p:cNvPr id="4" name="Slide Number Placeholder 3"/>
          <p:cNvSpPr>
            <a:spLocks noGrp="1"/>
          </p:cNvSpPr>
          <p:nvPr>
            <p:ph type="sldNum" sz="quarter" idx="11"/>
          </p:nvPr>
        </p:nvSpPr>
        <p:spPr/>
        <p:txBody>
          <a:bodyPr/>
          <a:lstStyle/>
          <a:p>
            <a:fld id="{505D82BD-D40A-402D-BEE9-FAD3544DED9A}" type="slidenum">
              <a:rPr lang="en-US" smtClean="0"/>
              <a:t>1</a:t>
            </a:fld>
            <a:endParaRPr lang="en-US"/>
          </a:p>
        </p:txBody>
      </p:sp>
      <p:sp>
        <p:nvSpPr>
          <p:cNvPr id="6" name="Footer Placeholder 5"/>
          <p:cNvSpPr>
            <a:spLocks noGrp="1"/>
          </p:cNvSpPr>
          <p:nvPr>
            <p:ph type="ftr" sz="quarter" idx="12"/>
          </p:nvPr>
        </p:nvSpPr>
        <p:spPr/>
        <p:txBody>
          <a:bodyPr/>
          <a:lstStyle/>
          <a:p>
            <a:endParaRPr lang="en-US"/>
          </a:p>
        </p:txBody>
      </p:sp>
    </p:spTree>
    <p:extLst>
      <p:ext uri="{BB962C8B-B14F-4D97-AF65-F5344CB8AC3E}">
        <p14:creationId xmlns:p14="http://schemas.microsoft.com/office/powerpoint/2010/main" val="25683522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19</a:t>
            </a:fld>
            <a:endParaRPr lang="en-NZ"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itchFamily="34" charset="0"/>
              <a:buChar char="•"/>
            </a:pPr>
            <a:endParaRPr lang="en-US" altLang="ja-JP" baseline="0" dirty="0" smtClean="0"/>
          </a:p>
        </p:txBody>
      </p:sp>
      <p:sp>
        <p:nvSpPr>
          <p:cNvPr id="4" name="Slide Number Placeholder 3"/>
          <p:cNvSpPr>
            <a:spLocks noGrp="1"/>
          </p:cNvSpPr>
          <p:nvPr>
            <p:ph type="sldNum" sz="quarter" idx="10"/>
          </p:nvPr>
        </p:nvSpPr>
        <p:spPr/>
        <p:txBody>
          <a:bodyPr/>
          <a:lstStyle/>
          <a:p>
            <a:fld id="{0A51F9BD-5DF6-4FC3-9F68-897DBA21851A}" type="slidenum">
              <a:rPr lang="en-NZ" smtClean="0"/>
              <a:pPr/>
              <a:t>20</a:t>
            </a:fld>
            <a:endParaRPr lang="en-NZ" dirty="0"/>
          </a:p>
        </p:txBody>
      </p:sp>
    </p:spTree>
    <p:extLst>
      <p:ext uri="{BB962C8B-B14F-4D97-AF65-F5344CB8AC3E}">
        <p14:creationId xmlns:p14="http://schemas.microsoft.com/office/powerpoint/2010/main" val="479197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21</a:t>
            </a:fld>
            <a:endParaRPr lang="de-DE"/>
          </a:p>
        </p:txBody>
      </p:sp>
    </p:spTree>
    <p:extLst>
      <p:ext uri="{BB962C8B-B14F-4D97-AF65-F5344CB8AC3E}">
        <p14:creationId xmlns:p14="http://schemas.microsoft.com/office/powerpoint/2010/main" val="4090688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22</a:t>
            </a:fld>
            <a:endParaRPr lang="de-DE"/>
          </a:p>
        </p:txBody>
      </p:sp>
    </p:spTree>
    <p:extLst>
      <p:ext uri="{BB962C8B-B14F-4D97-AF65-F5344CB8AC3E}">
        <p14:creationId xmlns:p14="http://schemas.microsoft.com/office/powerpoint/2010/main" val="316429557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23</a:t>
            </a:fld>
            <a:endParaRPr lang="de-DE"/>
          </a:p>
        </p:txBody>
      </p:sp>
    </p:spTree>
    <p:extLst>
      <p:ext uri="{BB962C8B-B14F-4D97-AF65-F5344CB8AC3E}">
        <p14:creationId xmlns:p14="http://schemas.microsoft.com/office/powerpoint/2010/main" val="6246189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24</a:t>
            </a:fld>
            <a:endParaRPr lang="de-DE"/>
          </a:p>
        </p:txBody>
      </p:sp>
    </p:spTree>
    <p:extLst>
      <p:ext uri="{BB962C8B-B14F-4D97-AF65-F5344CB8AC3E}">
        <p14:creationId xmlns:p14="http://schemas.microsoft.com/office/powerpoint/2010/main" val="362134032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25</a:t>
            </a:fld>
            <a:endParaRPr lang="de-DE"/>
          </a:p>
        </p:txBody>
      </p:sp>
    </p:spTree>
    <p:extLst>
      <p:ext uri="{BB962C8B-B14F-4D97-AF65-F5344CB8AC3E}">
        <p14:creationId xmlns:p14="http://schemas.microsoft.com/office/powerpoint/2010/main" val="12106552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fontAlgn="auto">
              <a:spcBef>
                <a:spcPts val="2400"/>
              </a:spcBef>
              <a:spcAft>
                <a:spcPts val="0"/>
              </a:spcAft>
              <a:buClr>
                <a:schemeClr val="accent1"/>
              </a:buClr>
              <a:buFont typeface="Arial" pitchFamily="34" charset="0"/>
              <a:buNone/>
              <a:defRPr/>
            </a:pPr>
            <a:endParaRPr lang="en-US" sz="1200" noProof="0" dirty="0" smtClean="0">
              <a:solidFill>
                <a:schemeClr val="tx1"/>
              </a:solidFill>
            </a:endParaRPr>
          </a:p>
        </p:txBody>
      </p:sp>
      <p:sp>
        <p:nvSpPr>
          <p:cNvPr id="4" name="Slide Number Placeholder 3"/>
          <p:cNvSpPr>
            <a:spLocks noGrp="1"/>
          </p:cNvSpPr>
          <p:nvPr>
            <p:ph type="sldNum" sz="quarter" idx="10"/>
          </p:nvPr>
        </p:nvSpPr>
        <p:spPr/>
        <p:txBody>
          <a:bodyPr/>
          <a:lstStyle/>
          <a:p>
            <a:fld id="{0A51F9BD-5DF6-4FC3-9F68-897DBA21851A}" type="slidenum">
              <a:rPr lang="en-NZ" smtClean="0"/>
              <a:pPr/>
              <a:t>27</a:t>
            </a:fld>
            <a:endParaRPr lang="en-NZ" dirty="0"/>
          </a:p>
        </p:txBody>
      </p:sp>
    </p:spTree>
    <p:extLst>
      <p:ext uri="{BB962C8B-B14F-4D97-AF65-F5344CB8AC3E}">
        <p14:creationId xmlns:p14="http://schemas.microsoft.com/office/powerpoint/2010/main" val="23082022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pPr marL="0" indent="0" fontAlgn="auto">
              <a:spcBef>
                <a:spcPts val="2400"/>
              </a:spcBef>
              <a:spcAft>
                <a:spcPts val="0"/>
              </a:spcAft>
              <a:buClr>
                <a:schemeClr val="accent1"/>
              </a:buClr>
              <a:buFont typeface="Arial" pitchFamily="34" charset="0"/>
              <a:buNone/>
              <a:defRPr/>
            </a:pPr>
            <a:endParaRPr lang="en-US" sz="1200" noProof="0" dirty="0" smtClean="0">
              <a:solidFill>
                <a:schemeClr val="tx1"/>
              </a:solidFill>
            </a:endParaRPr>
          </a:p>
        </p:txBody>
      </p:sp>
      <p:sp>
        <p:nvSpPr>
          <p:cNvPr id="4" name="Slide Number Placeholder 3"/>
          <p:cNvSpPr>
            <a:spLocks noGrp="1"/>
          </p:cNvSpPr>
          <p:nvPr>
            <p:ph type="sldNum" sz="quarter" idx="10"/>
          </p:nvPr>
        </p:nvSpPr>
        <p:spPr/>
        <p:txBody>
          <a:bodyPr/>
          <a:lstStyle/>
          <a:p>
            <a:fld id="{0A51F9BD-5DF6-4FC3-9F68-897DBA21851A}" type="slidenum">
              <a:rPr lang="en-NZ" smtClean="0"/>
              <a:pPr/>
              <a:t>28</a:t>
            </a:fld>
            <a:endParaRPr lang="en-NZ" dirty="0"/>
          </a:p>
        </p:txBody>
      </p:sp>
    </p:spTree>
    <p:extLst>
      <p:ext uri="{BB962C8B-B14F-4D97-AF65-F5344CB8AC3E}">
        <p14:creationId xmlns:p14="http://schemas.microsoft.com/office/powerpoint/2010/main" val="21202473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35</a:t>
            </a:fld>
            <a:endParaRPr lang="de-DE"/>
          </a:p>
        </p:txBody>
      </p:sp>
    </p:spTree>
    <p:extLst>
      <p:ext uri="{BB962C8B-B14F-4D97-AF65-F5344CB8AC3E}">
        <p14:creationId xmlns:p14="http://schemas.microsoft.com/office/powerpoint/2010/main" val="22219659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1144588" y="685800"/>
            <a:ext cx="4572000" cy="3429000"/>
          </a:xfrm>
          <a:ln/>
        </p:spPr>
      </p:sp>
      <p:sp>
        <p:nvSpPr>
          <p:cNvPr id="309251" name="Rectangle 3"/>
          <p:cNvSpPr>
            <a:spLocks noGrp="1" noChangeArrowheads="1"/>
          </p:cNvSpPr>
          <p:nvPr>
            <p:ph type="body" idx="1"/>
          </p:nvPr>
        </p:nvSpPr>
        <p:spPr/>
        <p:txBody>
          <a:bodyPr/>
          <a:lstStyle/>
          <a:p>
            <a:endParaRPr lang="de-DE"/>
          </a:p>
        </p:txBody>
      </p:sp>
      <p:sp>
        <p:nvSpPr>
          <p:cNvPr id="2" name="Footer Placeholder 1"/>
          <p:cNvSpPr>
            <a:spLocks noGrp="1"/>
          </p:cNvSpPr>
          <p:nvPr>
            <p:ph type="ftr" sz="quarter" idx="10"/>
          </p:nvPr>
        </p:nvSpPr>
        <p:spPr/>
        <p:txBody>
          <a:bodyPr/>
          <a:lstStyle/>
          <a:p>
            <a:endParaRPr lang="en-GB">
              <a:solidFill>
                <a:srgbClr val="1F497D"/>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36</a:t>
            </a:fld>
            <a:endParaRPr lang="de-DE"/>
          </a:p>
        </p:txBody>
      </p:sp>
    </p:spTree>
    <p:extLst>
      <p:ext uri="{BB962C8B-B14F-4D97-AF65-F5344CB8AC3E}">
        <p14:creationId xmlns:p14="http://schemas.microsoft.com/office/powerpoint/2010/main" val="271435295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37</a:t>
            </a:fld>
            <a:endParaRPr lang="de-DE"/>
          </a:p>
        </p:txBody>
      </p:sp>
    </p:spTree>
    <p:extLst>
      <p:ext uri="{BB962C8B-B14F-4D97-AF65-F5344CB8AC3E}">
        <p14:creationId xmlns:p14="http://schemas.microsoft.com/office/powerpoint/2010/main" val="9290695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38</a:t>
            </a:fld>
            <a:endParaRPr lang="de-DE"/>
          </a:p>
        </p:txBody>
      </p:sp>
    </p:spTree>
    <p:extLst>
      <p:ext uri="{BB962C8B-B14F-4D97-AF65-F5344CB8AC3E}">
        <p14:creationId xmlns:p14="http://schemas.microsoft.com/office/powerpoint/2010/main" val="315412413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39</a:t>
            </a:fld>
            <a:endParaRPr lang="de-DE"/>
          </a:p>
        </p:txBody>
      </p:sp>
    </p:spTree>
    <p:extLst>
      <p:ext uri="{BB962C8B-B14F-4D97-AF65-F5344CB8AC3E}">
        <p14:creationId xmlns:p14="http://schemas.microsoft.com/office/powerpoint/2010/main" val="130001197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40</a:t>
            </a:fld>
            <a:endParaRPr lang="de-DE"/>
          </a:p>
        </p:txBody>
      </p:sp>
    </p:spTree>
    <p:extLst>
      <p:ext uri="{BB962C8B-B14F-4D97-AF65-F5344CB8AC3E}">
        <p14:creationId xmlns:p14="http://schemas.microsoft.com/office/powerpoint/2010/main" val="17110562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41</a:t>
            </a:fld>
            <a:endParaRPr lang="de-DE"/>
          </a:p>
        </p:txBody>
      </p:sp>
    </p:spTree>
    <p:extLst>
      <p:ext uri="{BB962C8B-B14F-4D97-AF65-F5344CB8AC3E}">
        <p14:creationId xmlns:p14="http://schemas.microsoft.com/office/powerpoint/2010/main" val="392508557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42</a:t>
            </a:fld>
            <a:endParaRPr lang="de-DE"/>
          </a:p>
        </p:txBody>
      </p:sp>
    </p:spTree>
    <p:extLst>
      <p:ext uri="{BB962C8B-B14F-4D97-AF65-F5344CB8AC3E}">
        <p14:creationId xmlns:p14="http://schemas.microsoft.com/office/powerpoint/2010/main" val="305285396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8</a:t>
            </a:fld>
            <a:endParaRPr lang="de-DE"/>
          </a:p>
        </p:txBody>
      </p:sp>
    </p:spTree>
    <p:extLst>
      <p:ext uri="{BB962C8B-B14F-4D97-AF65-F5344CB8AC3E}">
        <p14:creationId xmlns:p14="http://schemas.microsoft.com/office/powerpoint/2010/main" val="40821966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9</a:t>
            </a:fld>
            <a:endParaRPr lang="de-DE"/>
          </a:p>
        </p:txBody>
      </p:sp>
    </p:spTree>
    <p:extLst>
      <p:ext uri="{BB962C8B-B14F-4D97-AF65-F5344CB8AC3E}">
        <p14:creationId xmlns:p14="http://schemas.microsoft.com/office/powerpoint/2010/main" val="33673458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10</a:t>
            </a:fld>
            <a:endParaRPr lang="de-DE"/>
          </a:p>
        </p:txBody>
      </p:sp>
    </p:spTree>
    <p:extLst>
      <p:ext uri="{BB962C8B-B14F-4D97-AF65-F5344CB8AC3E}">
        <p14:creationId xmlns:p14="http://schemas.microsoft.com/office/powerpoint/2010/main" val="14275450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11</a:t>
            </a:fld>
            <a:endParaRPr lang="de-DE"/>
          </a:p>
        </p:txBody>
      </p:sp>
    </p:spTree>
    <p:extLst>
      <p:ext uri="{BB962C8B-B14F-4D97-AF65-F5344CB8AC3E}">
        <p14:creationId xmlns:p14="http://schemas.microsoft.com/office/powerpoint/2010/main" val="4108181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12</a:t>
            </a:fld>
            <a:endParaRPr lang="de-DE"/>
          </a:p>
        </p:txBody>
      </p:sp>
    </p:spTree>
    <p:extLst>
      <p:ext uri="{BB962C8B-B14F-4D97-AF65-F5344CB8AC3E}">
        <p14:creationId xmlns:p14="http://schemas.microsoft.com/office/powerpoint/2010/main" val="2448712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7029886-40EC-0D47-A55E-B9CEA8367316}" type="slidenum">
              <a:rPr lang="de-DE" smtClean="0"/>
              <a:pPr>
                <a:defRPr/>
              </a:pPr>
              <a:t>17</a:t>
            </a:fld>
            <a:endParaRPr lang="de-DE"/>
          </a:p>
        </p:txBody>
      </p:sp>
    </p:spTree>
    <p:extLst>
      <p:ext uri="{BB962C8B-B14F-4D97-AF65-F5344CB8AC3E}">
        <p14:creationId xmlns:p14="http://schemas.microsoft.com/office/powerpoint/2010/main" val="2448712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ru-RU" dirty="0" smtClean="0"/>
              <a:t>Заголовок</a:t>
            </a:r>
          </a:p>
          <a:p>
            <a:r>
              <a:rPr lang="ru-RU" dirty="0" smtClean="0"/>
              <a:t>Аннотация</a:t>
            </a:r>
          </a:p>
          <a:p>
            <a:endParaRPr lang="en-GB" dirty="0"/>
          </a:p>
        </p:txBody>
      </p:sp>
      <p:sp>
        <p:nvSpPr>
          <p:cNvPr id="4" name="Slide Number Placeholder 3"/>
          <p:cNvSpPr>
            <a:spLocks noGrp="1"/>
          </p:cNvSpPr>
          <p:nvPr>
            <p:ph type="sldNum" sz="quarter" idx="10"/>
          </p:nvPr>
        </p:nvSpPr>
        <p:spPr/>
        <p:txBody>
          <a:bodyPr/>
          <a:lstStyle/>
          <a:p>
            <a:fld id="{0A51F9BD-5DF6-4FC3-9F68-897DBA21851A}" type="slidenum">
              <a:rPr lang="en-NZ" smtClean="0"/>
              <a:pPr/>
              <a:t>18</a:t>
            </a:fld>
            <a:endParaRPr lang="en-NZ"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51"/>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A5A2DDD6-4A00-4A14-B7CD-CB1A7553EE1B}" type="datetime1">
              <a:rPr lang="ru-RU" smtClean="0">
                <a:solidFill>
                  <a:prstClr val="black">
                    <a:tint val="75000"/>
                  </a:prstClr>
                </a:solidFill>
              </a:rPr>
              <a:t>16.01.2020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459375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04C303-5012-4231-8D57-8509BDCFCBDB}" type="datetime1">
              <a:rPr lang="ru-RU" smtClean="0">
                <a:solidFill>
                  <a:prstClr val="black">
                    <a:tint val="75000"/>
                  </a:prstClr>
                </a:solidFill>
              </a:rPr>
              <a:t>16.01.2020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9987312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9"/>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9"/>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7DA9C4B-0CF3-44AB-AB01-AE2D876B445F}" type="datetime1">
              <a:rPr lang="ru-RU" smtClean="0">
                <a:solidFill>
                  <a:prstClr val="black">
                    <a:tint val="75000"/>
                  </a:prstClr>
                </a:solidFill>
              </a:rPr>
              <a:t>16.01.2020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3111763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ctr" eaLnBrk="0" fontAlgn="base" hangingPunct="0">
              <a:spcBef>
                <a:spcPct val="50000"/>
              </a:spcBef>
              <a:spcAft>
                <a:spcPct val="0"/>
              </a:spcAft>
              <a:defRPr/>
            </a:pPr>
            <a:endParaRPr lang="de-DE" dirty="0" smtClean="0">
              <a:solidFill>
                <a:srgbClr val="5F5F5F"/>
              </a:solidFill>
              <a:latin typeface="Calibri"/>
            </a:endParaRPr>
          </a:p>
        </p:txBody>
      </p:sp>
      <p:pic>
        <p:nvPicPr>
          <p:cNvPr id="11"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3"/>
            <a:ext cx="4332288" cy="5173663"/>
          </a:xfrm>
          <a:prstGeom prst="rect">
            <a:avLst/>
          </a:prstGeom>
          <a:noFill/>
          <a:ln>
            <a:noFill/>
          </a:ln>
          <a:extLst/>
        </p:spPr>
      </p:pic>
      <p:pic>
        <p:nvPicPr>
          <p:cNvPr id="12" name="Bild 11" descr="verlau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13" name="Bild 21" descr="Springer_cmy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8003" y="3132000"/>
            <a:ext cx="1885950" cy="514350"/>
          </a:xfrm>
          <a:prstGeom prst="rect">
            <a:avLst/>
          </a:prstGeom>
        </p:spPr>
      </p:pic>
      <p:sp>
        <p:nvSpPr>
          <p:cNvPr id="17" name="Rectangle 5"/>
          <p:cNvSpPr>
            <a:spLocks noGrp="1" noChangeArrowheads="1"/>
          </p:cNvSpPr>
          <p:nvPr>
            <p:ph type="subTitle" idx="1"/>
          </p:nvPr>
        </p:nvSpPr>
        <p:spPr>
          <a:xfrm>
            <a:off x="3779680" y="5537226"/>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en-US" smtClean="0"/>
              <a:t>Click to edit Master title style</a:t>
            </a:r>
            <a:endParaRPr lang="de-DE" dirty="0"/>
          </a:p>
        </p:txBody>
      </p:sp>
    </p:spTree>
    <p:extLst>
      <p:ext uri="{BB962C8B-B14F-4D97-AF65-F5344CB8AC3E}">
        <p14:creationId xmlns:p14="http://schemas.microsoft.com/office/powerpoint/2010/main" val="35223128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0327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bulleted li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Mastertitelformat bearbeiten</a:t>
            </a:r>
            <a:endParaRPr lang="de-DE"/>
          </a:p>
        </p:txBody>
      </p:sp>
      <p:sp>
        <p:nvSpPr>
          <p:cNvPr id="3" name="Rectangle 6"/>
          <p:cNvSpPr>
            <a:spLocks noGrp="1" noChangeArrowheads="1"/>
          </p:cNvSpPr>
          <p:nvPr>
            <p:ph idx="11" hasCustomPrompt="1"/>
          </p:nvPr>
        </p:nvSpPr>
        <p:spPr bwMode="auto">
          <a:xfrm>
            <a:off x="522000" y="1512000"/>
            <a:ext cx="8136000" cy="486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tIns="0"/>
          <a:lstStyle>
            <a:lvl1pPr marL="174625" indent="-174625">
              <a:buFont typeface="Arial" pitchFamily="34" charset="0"/>
              <a:buChar char="•"/>
              <a:defRPr sz="1800">
                <a:solidFill>
                  <a:schemeClr val="tx2"/>
                </a:solidFill>
              </a:defRPr>
            </a:lvl1pPr>
            <a:lvl2pPr marL="363538" indent="-174625">
              <a:buFont typeface="Arial" pitchFamily="34" charset="0"/>
              <a:buChar char="•"/>
              <a:defRPr sz="1800">
                <a:solidFill>
                  <a:schemeClr val="tx2"/>
                </a:solidFill>
              </a:defRPr>
            </a:lvl2pPr>
            <a:lvl3pPr marL="538163" indent="-174625">
              <a:buFont typeface="Arial" pitchFamily="34" charset="0"/>
              <a:buChar char="•"/>
              <a:defRPr sz="1800" baseline="0">
                <a:solidFill>
                  <a:schemeClr val="tx2"/>
                </a:solidFill>
              </a:defRPr>
            </a:lvl3pPr>
            <a:lvl4pPr marL="712788" indent="-174625">
              <a:buFont typeface="Arial" pitchFamily="34" charset="0"/>
              <a:buChar char="•"/>
              <a:defRPr sz="1800" baseline="0">
                <a:solidFill>
                  <a:schemeClr val="tx2"/>
                </a:solidFill>
              </a:defRPr>
            </a:lvl4pPr>
            <a:lvl5pPr marL="901700" indent="-174625">
              <a:buFont typeface="Arial" pitchFamily="34" charset="0"/>
              <a:buChar char="•"/>
              <a:defRPr sz="1800" baseline="0">
                <a:solidFill>
                  <a:schemeClr val="tx2"/>
                </a:solidFill>
              </a:defRPr>
            </a:lvl5pPr>
          </a:lstStyle>
          <a:p>
            <a:pPr lvl="0"/>
            <a:r>
              <a:rPr lang="de-DE" dirty="0" smtClean="0"/>
              <a:t>Click </a:t>
            </a:r>
            <a:r>
              <a:rPr lang="de-DE" dirty="0" err="1" smtClean="0"/>
              <a:t>to</a:t>
            </a:r>
            <a:r>
              <a:rPr lang="de-DE" dirty="0" smtClean="0"/>
              <a:t> </a:t>
            </a:r>
            <a:r>
              <a:rPr lang="de-DE" dirty="0" err="1" smtClean="0"/>
              <a:t>edit</a:t>
            </a:r>
            <a:r>
              <a:rPr lang="de-DE" dirty="0" smtClean="0"/>
              <a:t> </a:t>
            </a:r>
            <a:r>
              <a:rPr lang="de-DE" dirty="0" err="1" smtClean="0"/>
              <a:t>bulleted</a:t>
            </a:r>
            <a:r>
              <a:rPr lang="de-DE" dirty="0" smtClean="0"/>
              <a:t> </a:t>
            </a:r>
            <a:r>
              <a:rPr lang="de-DE" dirty="0" err="1" smtClean="0"/>
              <a:t>list</a:t>
            </a:r>
            <a:endParaRPr lang="de-DE" dirty="0" smtClean="0"/>
          </a:p>
          <a:p>
            <a:pPr lvl="1"/>
            <a:r>
              <a:rPr lang="de-DE" dirty="0" smtClean="0"/>
              <a:t>List </a:t>
            </a:r>
            <a:r>
              <a:rPr lang="de-DE" dirty="0" err="1" smtClean="0"/>
              <a:t>level</a:t>
            </a:r>
            <a:r>
              <a:rPr lang="de-DE" dirty="0" smtClean="0"/>
              <a:t> 2</a:t>
            </a:r>
          </a:p>
          <a:p>
            <a:pPr lvl="2"/>
            <a:r>
              <a:rPr lang="de-DE" dirty="0" smtClean="0"/>
              <a:t>List </a:t>
            </a:r>
            <a:r>
              <a:rPr lang="de-DE" dirty="0" err="1" smtClean="0"/>
              <a:t>level</a:t>
            </a:r>
            <a:r>
              <a:rPr lang="de-DE" dirty="0" smtClean="0"/>
              <a:t> 3</a:t>
            </a:r>
          </a:p>
          <a:p>
            <a:pPr lvl="3"/>
            <a:r>
              <a:rPr lang="de-DE" dirty="0" smtClean="0"/>
              <a:t>List </a:t>
            </a:r>
            <a:r>
              <a:rPr lang="de-DE" dirty="0" err="1" smtClean="0"/>
              <a:t>level</a:t>
            </a:r>
            <a:r>
              <a:rPr lang="de-DE" dirty="0" smtClean="0"/>
              <a:t> 4</a:t>
            </a:r>
          </a:p>
          <a:p>
            <a:pPr lvl="4"/>
            <a:r>
              <a:rPr lang="de-DE" dirty="0" smtClean="0"/>
              <a:t>List </a:t>
            </a:r>
            <a:r>
              <a:rPr lang="de-DE" dirty="0" err="1" smtClean="0"/>
              <a:t>level</a:t>
            </a:r>
            <a:r>
              <a:rPr lang="de-DE" dirty="0" smtClean="0"/>
              <a:t> 5</a:t>
            </a:r>
            <a:endParaRPr lang="de-DE" dirty="0"/>
          </a:p>
        </p:txBody>
      </p:sp>
    </p:spTree>
    <p:extLst>
      <p:ext uri="{BB962C8B-B14F-4D97-AF65-F5344CB8AC3E}">
        <p14:creationId xmlns:p14="http://schemas.microsoft.com/office/powerpoint/2010/main" val="3870302404"/>
      </p:ext>
    </p:extLst>
  </p:cSld>
  <p:clrMapOvr>
    <a:masterClrMapping/>
  </p:clrMapOvr>
  <p:transition spd="slow"/>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itel und Inhalt">
    <p:spTree>
      <p:nvGrpSpPr>
        <p:cNvPr id="1" name=""/>
        <p:cNvGrpSpPr/>
        <p:nvPr/>
      </p:nvGrpSpPr>
      <p:grpSpPr>
        <a:xfrm>
          <a:off x="0" y="0"/>
          <a:ext cx="0" cy="0"/>
          <a:chOff x="0" y="0"/>
          <a:chExt cx="0" cy="0"/>
        </a:xfrm>
      </p:grpSpPr>
      <p:sp>
        <p:nvSpPr>
          <p:cNvPr id="9" name="Rectangle 6"/>
          <p:cNvSpPr>
            <a:spLocks noGrp="1" noChangeArrowheads="1"/>
          </p:cNvSpPr>
          <p:nvPr>
            <p:ph idx="11"/>
          </p:nvPr>
        </p:nvSpPr>
        <p:spPr bwMode="auto">
          <a:xfrm>
            <a:off x="525463" y="1439863"/>
            <a:ext cx="8062912" cy="186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de-DE" dirty="0" smtClean="0"/>
              <a:t>Mastertextformat bearbeiten</a:t>
            </a:r>
          </a:p>
          <a:p>
            <a:pPr lvl="1"/>
            <a:r>
              <a:rPr lang="de-DE" dirty="0" smtClean="0"/>
              <a:t>Zweite Ebene</a:t>
            </a:r>
          </a:p>
          <a:p>
            <a:pPr lvl="2"/>
            <a:r>
              <a:rPr lang="de-DE" dirty="0" smtClean="0"/>
              <a:t>Dritte Ebene</a:t>
            </a:r>
          </a:p>
          <a:p>
            <a:pPr lvl="3"/>
            <a:r>
              <a:rPr lang="de-DE" dirty="0" smtClean="0"/>
              <a:t>Vierte Ebene</a:t>
            </a:r>
          </a:p>
          <a:p>
            <a:pPr lvl="4"/>
            <a:r>
              <a:rPr lang="de-DE" dirty="0" smtClean="0"/>
              <a:t>Fünfte Ebene</a:t>
            </a:r>
            <a:endParaRPr lang="de-DE" dirty="0"/>
          </a:p>
        </p:txBody>
      </p:sp>
      <p:sp>
        <p:nvSpPr>
          <p:cNvPr id="4" name="Rectangle 5"/>
          <p:cNvSpPr>
            <a:spLocks noGrp="1" noChangeArrowheads="1"/>
          </p:cNvSpPr>
          <p:nvPr>
            <p:ph type="title"/>
          </p:nvPr>
        </p:nvSpPr>
        <p:spPr bwMode="auto">
          <a:xfrm>
            <a:off x="523875" y="816123"/>
            <a:ext cx="8135937" cy="3949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Tree>
    <p:extLst>
      <p:ext uri="{BB962C8B-B14F-4D97-AF65-F5344CB8AC3E}">
        <p14:creationId xmlns:p14="http://schemas.microsoft.com/office/powerpoint/2010/main" val="4134186933"/>
      </p:ext>
    </p:extLst>
  </p:cSld>
  <p:clrMapOvr>
    <a:masterClrMapping/>
  </p:clrMapOvr>
  <p:transition spd="slow"/>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7" y="896405"/>
            <a:ext cx="7991475" cy="296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4167167439"/>
      </p:ext>
    </p:extLst>
  </p:cSld>
  <p:clrMapOvr>
    <a:masterClrMapping/>
  </p:clrMapOvr>
  <p:transition spd="slow"/>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 Page_Image 2 (blue-scale)">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l="5507" r="489" b="7293"/>
          <a:stretch/>
        </p:blipFill>
        <p:spPr>
          <a:xfrm>
            <a:off x="1" y="-3362"/>
            <a:ext cx="9142892" cy="6855319"/>
          </a:xfrm>
          <a:prstGeom prst="rect">
            <a:avLst/>
          </a:prstGeom>
        </p:spPr>
      </p:pic>
      <p:grpSp>
        <p:nvGrpSpPr>
          <p:cNvPr id="23" name="Group 22"/>
          <p:cNvGrpSpPr/>
          <p:nvPr userDrawn="1"/>
        </p:nvGrpSpPr>
        <p:grpSpPr>
          <a:xfrm>
            <a:off x="4545227" y="-3360"/>
            <a:ext cx="4144742" cy="3258955"/>
            <a:chOff x="4891355" y="-10176"/>
            <a:chExt cx="4490137" cy="3258955"/>
          </a:xfrm>
        </p:grpSpPr>
        <p:sp>
          <p:nvSpPr>
            <p:cNvPr id="24"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5" name="Freeform 24"/>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29"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sp>
        <p:nvSpPr>
          <p:cNvPr id="14" name="Rectangle 13"/>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3"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75671304"/>
      </p:ext>
    </p:extLst>
  </p:cSld>
  <p:clrMapOvr>
    <a:masterClrMapping/>
  </p:clrMapOvr>
  <p:extLst mod="1">
    <p:ext uri="{DCECCB84-F9BA-43D5-87BE-67443E8EF086}">
      <p15:sldGuideLst xmlns="" xmlns:p15="http://schemas.microsoft.com/office/powerpoint/2012/main">
        <p15:guide id="1" pos="1079">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Cover Page_Option 1">
    <p:bg>
      <p:bgPr>
        <a:solidFill>
          <a:schemeClr val="bg1"/>
        </a:solidFill>
        <a:effectLst/>
      </p:bgPr>
    </p:bg>
    <p:spTree>
      <p:nvGrpSpPr>
        <p:cNvPr id="1" name=""/>
        <p:cNvGrpSpPr/>
        <p:nvPr/>
      </p:nvGrpSpPr>
      <p:grpSpPr>
        <a:xfrm>
          <a:off x="0" y="0"/>
          <a:ext cx="0" cy="0"/>
          <a:chOff x="0" y="0"/>
          <a:chExt cx="0" cy="0"/>
        </a:xfrm>
      </p:grpSpPr>
      <p:pic>
        <p:nvPicPr>
          <p:cNvPr id="19"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08" y="-1"/>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Freeform 17"/>
          <p:cNvSpPr>
            <a:spLocks/>
          </p:cNvSpPr>
          <p:nvPr userDrawn="1"/>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pic>
        <p:nvPicPr>
          <p:cNvPr id="13" name="Picture 1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21" name="Group 20"/>
          <p:cNvGrpSpPr/>
          <p:nvPr userDrawn="1"/>
        </p:nvGrpSpPr>
        <p:grpSpPr>
          <a:xfrm>
            <a:off x="4545227" y="-3360"/>
            <a:ext cx="4144742" cy="3258955"/>
            <a:chOff x="4891355" y="-10176"/>
            <a:chExt cx="4490137" cy="3258955"/>
          </a:xfrm>
        </p:grpSpPr>
        <p:sp>
          <p:nvSpPr>
            <p:cNvPr id="22"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3D9BD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3" name="Freeform 22"/>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11" name="Rectangle 10"/>
          <p:cNvSpPr/>
          <p:nvPr userDrawn="1"/>
        </p:nvSpPr>
        <p:spPr bwMode="auto">
          <a:xfrm>
            <a:off x="9357763" y="2"/>
            <a:ext cx="2177744" cy="2842386"/>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100" b="1" dirty="0">
                <a:solidFill>
                  <a:srgbClr val="486A7E"/>
                </a:solidFill>
              </a:rPr>
              <a:t>Updating image</a:t>
            </a:r>
          </a:p>
          <a:p>
            <a:pPr defTabSz="872722"/>
            <a:r>
              <a:rPr lang="en-US" sz="1100" dirty="0">
                <a:solidFill>
                  <a:srgbClr val="486A7E"/>
                </a:solidFill>
              </a:rPr>
              <a:t>To update the background image:</a:t>
            </a:r>
          </a:p>
          <a:p>
            <a:pPr marL="177800" indent="-177800" defTabSz="872722">
              <a:buFont typeface="Arial" panose="020B0604020202020204" pitchFamily="34" charset="0"/>
              <a:buChar char="•"/>
            </a:pPr>
            <a:r>
              <a:rPr lang="en-US" sz="1100" dirty="0">
                <a:solidFill>
                  <a:srgbClr val="486A7E"/>
                </a:solidFill>
              </a:rPr>
              <a:t>Go to ‘View’</a:t>
            </a:r>
          </a:p>
          <a:p>
            <a:pPr marL="177800" indent="-177800" defTabSz="872722">
              <a:buFont typeface="Arial" panose="020B0604020202020204" pitchFamily="34" charset="0"/>
              <a:buChar char="•"/>
            </a:pPr>
            <a:r>
              <a:rPr lang="en-US" sz="1100" dirty="0">
                <a:solidFill>
                  <a:srgbClr val="486A7E"/>
                </a:solidFill>
              </a:rPr>
              <a:t>Select ‘Slide Master’</a:t>
            </a:r>
          </a:p>
          <a:p>
            <a:pPr marL="177800" indent="-177800" defTabSz="872722">
              <a:buFont typeface="Arial" panose="020B0604020202020204" pitchFamily="34" charset="0"/>
              <a:buChar char="•"/>
            </a:pPr>
            <a:r>
              <a:rPr lang="en-US" sz="1100" dirty="0">
                <a:solidFill>
                  <a:srgbClr val="486A7E"/>
                </a:solidFill>
              </a:rPr>
              <a:t>Select the page with the image</a:t>
            </a:r>
          </a:p>
          <a:p>
            <a:pPr marL="177800" indent="-177800" defTabSz="872722">
              <a:buFont typeface="Arial" panose="020B0604020202020204" pitchFamily="34" charset="0"/>
              <a:buChar char="•"/>
            </a:pPr>
            <a:r>
              <a:rPr lang="en-US" sz="1100" dirty="0">
                <a:solidFill>
                  <a:srgbClr val="486A7E"/>
                </a:solidFill>
              </a:rPr>
              <a:t>Right click on the image and select ‘Change picture’</a:t>
            </a:r>
          </a:p>
          <a:p>
            <a:pPr marL="177800" indent="-177800" defTabSz="872722">
              <a:buFont typeface="Arial" panose="020B0604020202020204" pitchFamily="34" charset="0"/>
              <a:buChar char="•"/>
            </a:pPr>
            <a:r>
              <a:rPr lang="en-US" sz="1100" dirty="0">
                <a:solidFill>
                  <a:srgbClr val="486A7E"/>
                </a:solidFill>
              </a:rPr>
              <a:t>Navigate to the location with the new image</a:t>
            </a:r>
          </a:p>
          <a:p>
            <a:pPr marL="177800" indent="-177800" defTabSz="872722">
              <a:buFont typeface="Arial" panose="020B0604020202020204" pitchFamily="34" charset="0"/>
              <a:buChar char="•"/>
            </a:pPr>
            <a:r>
              <a:rPr lang="en-US" sz="1100" dirty="0">
                <a:solidFill>
                  <a:srgbClr val="486A7E"/>
                </a:solidFill>
              </a:rPr>
              <a:t>Select ‘insert’</a:t>
            </a:r>
          </a:p>
          <a:p>
            <a:pPr marL="177800" indent="-177800" defTabSz="872722">
              <a:buFont typeface="Arial" panose="020B0604020202020204" pitchFamily="34" charset="0"/>
              <a:buChar char="•"/>
            </a:pPr>
            <a:endParaRPr lang="en-US" sz="1100" dirty="0">
              <a:solidFill>
                <a:srgbClr val="486A7E"/>
              </a:solidFill>
            </a:endParaRPr>
          </a:p>
          <a:p>
            <a:pPr defTabSz="872722"/>
            <a:r>
              <a:rPr lang="en-US" sz="1100" dirty="0">
                <a:solidFill>
                  <a:srgbClr val="486A7E"/>
                </a:solidFill>
              </a:rPr>
              <a:t>Please note the new image needs to be at least 19cm x 27.5cm to fit the area. If the image does not fit you will need to manually manipulate the image to fit</a:t>
            </a:r>
          </a:p>
        </p:txBody>
      </p:sp>
      <p:sp>
        <p:nvSpPr>
          <p:cNvPr id="14" name="Title 1"/>
          <p:cNvSpPr>
            <a:spLocks noGrp="1"/>
          </p:cNvSpPr>
          <p:nvPr>
            <p:ph type="title"/>
          </p:nvPr>
        </p:nvSpPr>
        <p:spPr>
          <a:xfrm>
            <a:off x="4769783" y="507608"/>
            <a:ext cx="3695643" cy="649049"/>
          </a:xfrm>
        </p:spPr>
        <p:txBody>
          <a:bodyPr/>
          <a:lstStyle>
            <a:lvl1pPr>
              <a:defRPr sz="2300" b="1">
                <a:solidFill>
                  <a:srgbClr val="486A7E"/>
                </a:solidFill>
              </a:defRPr>
            </a:lvl1pPr>
          </a:lstStyle>
          <a:p>
            <a:r>
              <a:rPr lang="en-US"/>
              <a:t>Click to edit Master title style</a:t>
            </a:r>
            <a:endParaRPr lang="en-GB" dirty="0"/>
          </a:p>
        </p:txBody>
      </p:sp>
      <p:sp>
        <p:nvSpPr>
          <p:cNvPr id="15" name="Text Placeholder 3"/>
          <p:cNvSpPr>
            <a:spLocks noGrp="1"/>
          </p:cNvSpPr>
          <p:nvPr>
            <p:ph type="body" sz="quarter" idx="12"/>
          </p:nvPr>
        </p:nvSpPr>
        <p:spPr>
          <a:xfrm>
            <a:off x="4769748" y="1274763"/>
            <a:ext cx="3695700" cy="630942"/>
          </a:xfrm>
        </p:spPr>
        <p:txBody>
          <a:bodyPr/>
          <a:lstStyle>
            <a:lvl1pPr>
              <a:defRPr sz="2000" b="0">
                <a:solidFill>
                  <a:schemeClr val="accent4"/>
                </a:solidFill>
                <a:latin typeface="+mj-lt"/>
              </a:defRPr>
            </a:lvl1pPr>
            <a:lvl2pPr>
              <a:defRPr sz="1600">
                <a:solidFill>
                  <a:schemeClr val="accent4"/>
                </a:solidFill>
                <a:latin typeface="+mj-lt"/>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495317341"/>
      </p:ext>
    </p:extLst>
  </p:cSld>
  <p:clrMapOvr>
    <a:masterClrMapping/>
  </p:clrMapOvr>
  <p:timing>
    <p:tnLst>
      <p:par>
        <p:cTn id="1" dur="indefinite" restart="never" nodeType="tmRoot"/>
      </p:par>
    </p:tnLst>
  </p:timing>
  <p:extLst mod="1">
    <p:ext uri="{DCECCB84-F9BA-43D5-87BE-67443E8EF086}">
      <p15:sldGuideLst xmlns="" xmlns:p15="http://schemas.microsoft.com/office/powerpoint/2012/main">
        <p15:guide id="1" pos="1079">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tatement/quotes">
    <p:bg>
      <p:bgPr>
        <a:solidFill>
          <a:schemeClr val="bg1"/>
        </a:solidFill>
        <a:effectLst/>
      </p:bgPr>
    </p:bg>
    <p:spTree>
      <p:nvGrpSpPr>
        <p:cNvPr id="1" name=""/>
        <p:cNvGrpSpPr/>
        <p:nvPr/>
      </p:nvGrpSpPr>
      <p:grpSpPr>
        <a:xfrm>
          <a:off x="0" y="0"/>
          <a:ext cx="0" cy="0"/>
          <a:chOff x="0" y="0"/>
          <a:chExt cx="0" cy="0"/>
        </a:xfrm>
      </p:grpSpPr>
      <p:sp>
        <p:nvSpPr>
          <p:cNvPr id="15"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21" name="Text Placeholder 10"/>
          <p:cNvSpPr>
            <a:spLocks noGrp="1"/>
          </p:cNvSpPr>
          <p:nvPr>
            <p:ph type="body" sz="quarter" idx="16"/>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Title 5"/>
          <p:cNvSpPr>
            <a:spLocks noGrp="1"/>
          </p:cNvSpPr>
          <p:nvPr>
            <p:ph type="title"/>
          </p:nvPr>
        </p:nvSpPr>
        <p:spPr/>
        <p:txBody>
          <a:bodyPr/>
          <a:lstStyle/>
          <a:p>
            <a:r>
              <a:rPr lang="en-US"/>
              <a:t>Click to edit Master title style</a:t>
            </a:r>
            <a:endParaRPr lang="en-GB" dirty="0"/>
          </a:p>
        </p:txBody>
      </p:sp>
    </p:spTree>
    <p:extLst>
      <p:ext uri="{BB962C8B-B14F-4D97-AF65-F5344CB8AC3E}">
        <p14:creationId xmlns:p14="http://schemas.microsoft.com/office/powerpoint/2010/main" val="4181426792"/>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E61CFDE-F6E7-4FFA-95A5-8A12CE77F702}" type="datetime1">
              <a:rPr lang="ru-RU" smtClean="0">
                <a:solidFill>
                  <a:prstClr val="black">
                    <a:tint val="75000"/>
                  </a:prstClr>
                </a:solidFill>
              </a:rPr>
              <a:t>16.01.2020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168454444"/>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bg>
      <p:bgPr>
        <a:solidFill>
          <a:schemeClr val="bg1"/>
        </a:solidFill>
        <a:effectLst/>
      </p:bgPr>
    </p:bg>
    <p:spTree>
      <p:nvGrpSpPr>
        <p:cNvPr id="1" name=""/>
        <p:cNvGrpSpPr/>
        <p:nvPr/>
      </p:nvGrpSpPr>
      <p:grpSpPr>
        <a:xfrm>
          <a:off x="0" y="0"/>
          <a:ext cx="0" cy="0"/>
          <a:chOff x="0" y="0"/>
          <a:chExt cx="0" cy="0"/>
        </a:xfrm>
      </p:grpSpPr>
      <p:sp>
        <p:nvSpPr>
          <p:cNvPr id="9"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bg2"/>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a:t>#.#</a:t>
            </a:r>
            <a:endParaRPr lang="en-US"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p>
            <a:r>
              <a:rPr lang="en-US"/>
              <a:t>Click to edit Master title style</a:t>
            </a:r>
            <a:endParaRPr lang="en-GB"/>
          </a:p>
        </p:txBody>
      </p:sp>
      <p:sp>
        <p:nvSpPr>
          <p:cNvPr id="7" name="Rectangle 6"/>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Tree>
    <p:extLst>
      <p:ext uri="{BB962C8B-B14F-4D97-AF65-F5344CB8AC3E}">
        <p14:creationId xmlns:p14="http://schemas.microsoft.com/office/powerpoint/2010/main" val="1225079552"/>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bg1"/>
        </a:solidFill>
        <a:effectLst/>
      </p:bgPr>
    </p:bg>
    <p:spTree>
      <p:nvGrpSpPr>
        <p:cNvPr id="1" name=""/>
        <p:cNvGrpSpPr/>
        <p:nvPr/>
      </p:nvGrpSpPr>
      <p:grpSpPr>
        <a:xfrm>
          <a:off x="0" y="0"/>
          <a:ext cx="0" cy="0"/>
          <a:chOff x="0" y="0"/>
          <a:chExt cx="0" cy="0"/>
        </a:xfrm>
      </p:grpSpPr>
      <p:sp>
        <p:nvSpPr>
          <p:cNvPr id="18" name="Freeform 5"/>
          <p:cNvSpPr>
            <a:spLocks/>
          </p:cNvSpPr>
          <p:nvPr userDrawn="1"/>
        </p:nvSpPr>
        <p:spPr bwMode="auto">
          <a:xfrm>
            <a:off x="504092" y="-9526"/>
            <a:ext cx="8639908"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rgbClr val="608BA3"/>
                </a:solidFill>
              </a:defRPr>
            </a:lvl1pPr>
          </a:lstStyle>
          <a:p>
            <a:pPr lvl="0"/>
            <a:r>
              <a:rPr lang="en-US" dirty="0"/>
              <a:t>#.#</a:t>
            </a:r>
          </a:p>
        </p:txBody>
      </p:sp>
      <p:sp>
        <p:nvSpPr>
          <p:cNvPr id="17" name="Title 16"/>
          <p:cNvSpPr>
            <a:spLocks noGrp="1"/>
          </p:cNvSpPr>
          <p:nvPr>
            <p:ph type="title"/>
          </p:nvPr>
        </p:nvSpPr>
        <p:spPr/>
        <p:txBody>
          <a:body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[Title for presentation / Date to go here]</a:t>
            </a:r>
          </a:p>
        </p:txBody>
      </p:sp>
      <p:sp>
        <p:nvSpPr>
          <p:cNvPr id="8"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2782583510"/>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chemeClr val="accent6">
              <a:lumMod val="20000"/>
              <a:lumOff val="8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10" name="Title 9"/>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658575576"/>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4">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6EB5E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8CC4E7"/>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2552069760"/>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5">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F8A158"/>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2"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F9B479"/>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F5822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
        <p:nvSpPr>
          <p:cNvPr id="10"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Tree>
    <p:extLst>
      <p:ext uri="{BB962C8B-B14F-4D97-AF65-F5344CB8AC3E}">
        <p14:creationId xmlns:p14="http://schemas.microsoft.com/office/powerpoint/2010/main" val="1192727244"/>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6">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D3E26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DCE882"/>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C4D82E"/>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5" name="Title 4"/>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1929280744"/>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7">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AE9DCB"/>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1"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BEB0D5"/>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937CB9"/>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FFFFFF"/>
                </a:solidFill>
              </a:rPr>
              <a:t>[Title for presentation / Date to go here]</a:t>
            </a:r>
          </a:p>
        </p:txBody>
      </p:sp>
    </p:spTree>
    <p:extLst>
      <p:ext uri="{BB962C8B-B14F-4D97-AF65-F5344CB8AC3E}">
        <p14:creationId xmlns:p14="http://schemas.microsoft.com/office/powerpoint/2010/main" val="62944879"/>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8">
    <p:bg>
      <p:bgPr>
        <a:solidFill>
          <a:schemeClr val="bg2"/>
        </a:solidFill>
        <a:effectLst/>
      </p:bgPr>
    </p:bg>
    <p:spTree>
      <p:nvGrpSpPr>
        <p:cNvPr id="1" name=""/>
        <p:cNvGrpSpPr/>
        <p:nvPr/>
      </p:nvGrpSpPr>
      <p:grpSpPr>
        <a:xfrm>
          <a:off x="0" y="0"/>
          <a:ext cx="0" cy="0"/>
          <a:chOff x="0" y="0"/>
          <a:chExt cx="0" cy="0"/>
        </a:xfrm>
      </p:grpSpPr>
      <p:sp>
        <p:nvSpPr>
          <p:cNvPr id="6" name="Rectangle 5"/>
          <p:cNvSpPr/>
          <p:nvPr userDrawn="1"/>
        </p:nvSpPr>
        <p:spPr>
          <a:xfrm>
            <a:off x="0" y="0"/>
            <a:ext cx="9144000" cy="6858000"/>
          </a:xfrm>
          <a:prstGeom prst="rect">
            <a:avLst/>
          </a:prstGeom>
          <a:solidFill>
            <a:srgbClr val="40CAC4"/>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9" name="Isosceles Triangle 2"/>
          <p:cNvSpPr/>
          <p:nvPr userDrawn="1"/>
        </p:nvSpPr>
        <p:spPr>
          <a:xfrm rot="16200000">
            <a:off x="5465955" y="2641796"/>
            <a:ext cx="2824488" cy="4531602"/>
          </a:xfrm>
          <a:custGeom>
            <a:avLst/>
            <a:gdLst>
              <a:gd name="connsiteX0" fmla="*/ 0 w 2771777"/>
              <a:gd name="connsiteY0" fmla="*/ 4817797 h 4817797"/>
              <a:gd name="connsiteX1" fmla="*/ 1385889 w 2771777"/>
              <a:gd name="connsiteY1" fmla="*/ 0 h 4817797"/>
              <a:gd name="connsiteX2" fmla="*/ 2771777 w 2771777"/>
              <a:gd name="connsiteY2" fmla="*/ 4817797 h 4817797"/>
              <a:gd name="connsiteX3" fmla="*/ 0 w 2771777"/>
              <a:gd name="connsiteY3" fmla="*/ 4817797 h 4817797"/>
              <a:gd name="connsiteX0" fmla="*/ 0 w 2771777"/>
              <a:gd name="connsiteY0" fmla="*/ 4808272 h 4808272"/>
              <a:gd name="connsiteX1" fmla="*/ 1395414 w 2771777"/>
              <a:gd name="connsiteY1" fmla="*/ 0 h 4808272"/>
              <a:gd name="connsiteX2" fmla="*/ 2771777 w 2771777"/>
              <a:gd name="connsiteY2" fmla="*/ 4808272 h 4808272"/>
              <a:gd name="connsiteX3" fmla="*/ 0 w 2771777"/>
              <a:gd name="connsiteY3" fmla="*/ 4808272 h 4808272"/>
              <a:gd name="connsiteX0" fmla="*/ 0 w 2771777"/>
              <a:gd name="connsiteY0" fmla="*/ 4817619 h 4817619"/>
              <a:gd name="connsiteX1" fmla="*/ 1400087 w 2771777"/>
              <a:gd name="connsiteY1" fmla="*/ 0 h 4817619"/>
              <a:gd name="connsiteX2" fmla="*/ 2771777 w 2771777"/>
              <a:gd name="connsiteY2" fmla="*/ 4817619 h 4817619"/>
              <a:gd name="connsiteX3" fmla="*/ 0 w 2771777"/>
              <a:gd name="connsiteY3" fmla="*/ 4817619 h 4817619"/>
            </a:gdLst>
            <a:ahLst/>
            <a:cxnLst>
              <a:cxn ang="0">
                <a:pos x="connsiteX0" y="connsiteY0"/>
              </a:cxn>
              <a:cxn ang="0">
                <a:pos x="connsiteX1" y="connsiteY1"/>
              </a:cxn>
              <a:cxn ang="0">
                <a:pos x="connsiteX2" y="connsiteY2"/>
              </a:cxn>
              <a:cxn ang="0">
                <a:pos x="connsiteX3" y="connsiteY3"/>
              </a:cxn>
            </a:cxnLst>
            <a:rect l="l" t="t" r="r" b="b"/>
            <a:pathLst>
              <a:path w="2771777" h="4817619">
                <a:moveTo>
                  <a:pt x="0" y="4817619"/>
                </a:moveTo>
                <a:lnTo>
                  <a:pt x="1400087" y="0"/>
                </a:lnTo>
                <a:lnTo>
                  <a:pt x="2771777" y="4817619"/>
                </a:lnTo>
                <a:lnTo>
                  <a:pt x="0" y="4817619"/>
                </a:lnTo>
                <a:close/>
              </a:path>
            </a:pathLst>
          </a:custGeom>
          <a:solidFill>
            <a:srgbClr val="66D4D0"/>
          </a:solidFill>
          <a:ln w="3175">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4"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rgbClr val="00B8B0"/>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3" name="Text Placeholder 10"/>
          <p:cNvSpPr>
            <a:spLocks noGrp="1"/>
          </p:cNvSpPr>
          <p:nvPr>
            <p:ph type="body" sz="quarter" idx="14" hasCustomPrompt="1"/>
          </p:nvPr>
        </p:nvSpPr>
        <p:spPr>
          <a:xfrm>
            <a:off x="762000" y="4570413"/>
            <a:ext cx="2086708" cy="819150"/>
          </a:xfrm>
        </p:spPr>
        <p:txBody>
          <a:bodyPr wrap="square" anchor="b">
            <a:noAutofit/>
          </a:bodyPr>
          <a:lstStyle>
            <a:lvl1pPr>
              <a:lnSpc>
                <a:spcPct val="100000"/>
              </a:lnSpc>
              <a:spcAft>
                <a:spcPts val="0"/>
              </a:spcAft>
              <a:defRPr sz="10800" b="1">
                <a:solidFill>
                  <a:schemeClr val="bg1"/>
                </a:solidFill>
              </a:defRPr>
            </a:lvl1pPr>
          </a:lstStyle>
          <a:p>
            <a:pPr lvl="0"/>
            <a:r>
              <a:rPr lang="en-US" dirty="0"/>
              <a:t>#.#</a:t>
            </a:r>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itle 7"/>
          <p:cNvSpPr>
            <a:spLocks noGrp="1"/>
          </p:cNvSpPr>
          <p:nvPr>
            <p:ph type="title"/>
          </p:nvPr>
        </p:nvSpPr>
        <p:spPr/>
        <p:txBody>
          <a:bodyPr/>
          <a:lstStyle>
            <a:lvl1pPr>
              <a:defRPr>
                <a:solidFill>
                  <a:schemeClr val="bg1"/>
                </a:solidFill>
              </a:defRPr>
            </a:lvl1pPr>
          </a:lstStyle>
          <a:p>
            <a:r>
              <a:rPr lang="en-US"/>
              <a:t>Click to edit Master title style</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Tree>
    <p:extLst>
      <p:ext uri="{BB962C8B-B14F-4D97-AF65-F5344CB8AC3E}">
        <p14:creationId xmlns:p14="http://schemas.microsoft.com/office/powerpoint/2010/main" val="684182364"/>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ne column">
    <p:spTree>
      <p:nvGrpSpPr>
        <p:cNvPr id="1" name=""/>
        <p:cNvGrpSpPr/>
        <p:nvPr/>
      </p:nvGrpSpPr>
      <p:grpSpPr>
        <a:xfrm>
          <a:off x="0" y="0"/>
          <a:ext cx="0" cy="0"/>
          <a:chOff x="0" y="0"/>
          <a:chExt cx="0" cy="0"/>
        </a:xfrm>
      </p:grpSpPr>
      <p:sp>
        <p:nvSpPr>
          <p:cNvPr id="11" name="Text Placeholder 10"/>
          <p:cNvSpPr>
            <a:spLocks noGrp="1"/>
          </p:cNvSpPr>
          <p:nvPr>
            <p:ph type="body" sz="quarter" idx="14"/>
          </p:nvPr>
        </p:nvSpPr>
        <p:spPr>
          <a:xfrm>
            <a:off x="762000" y="1436692"/>
            <a:ext cx="7605347"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a:p>
        </p:txBody>
      </p:sp>
    </p:spTree>
    <p:extLst>
      <p:ext uri="{BB962C8B-B14F-4D97-AF65-F5344CB8AC3E}">
        <p14:creationId xmlns:p14="http://schemas.microsoft.com/office/powerpoint/2010/main" val="386046614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ne column + image">
    <p:spTree>
      <p:nvGrpSpPr>
        <p:cNvPr id="1" name=""/>
        <p:cNvGrpSpPr/>
        <p:nvPr/>
      </p:nvGrpSpPr>
      <p:grpSpPr>
        <a:xfrm>
          <a:off x="0" y="0"/>
          <a:ext cx="0" cy="0"/>
          <a:chOff x="0" y="0"/>
          <a:chExt cx="0" cy="0"/>
        </a:xfrm>
      </p:grpSpPr>
      <p:sp>
        <p:nvSpPr>
          <p:cNvPr id="3" name="Picture Placeholder 2"/>
          <p:cNvSpPr>
            <a:spLocks noGrp="1"/>
          </p:cNvSpPr>
          <p:nvPr>
            <p:ph type="pic" sz="quarter" idx="15"/>
          </p:nvPr>
        </p:nvSpPr>
        <p:spPr>
          <a:xfrm>
            <a:off x="4718636" y="1436710"/>
            <a:ext cx="3642092" cy="276999"/>
          </a:xfrm>
        </p:spPr>
        <p:txBody>
          <a:bodyPr/>
          <a:lstStyle/>
          <a:p>
            <a:r>
              <a:rPr lang="en-US"/>
              <a:t>Click icon to add picture</a:t>
            </a:r>
            <a:endParaRPr lang="en-GB" dirty="0"/>
          </a:p>
        </p:txBody>
      </p:sp>
      <p:sp>
        <p:nvSpPr>
          <p:cNvPr id="4" name="Title 3"/>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92"/>
            <a:ext cx="3642092"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2839105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26"/>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BF1DE7-DC53-43AA-8CB3-A62D79AE416A}" type="datetime1">
              <a:rPr lang="ru-RU" smtClean="0">
                <a:solidFill>
                  <a:prstClr val="black">
                    <a:tint val="75000"/>
                  </a:prstClr>
                </a:solidFill>
              </a:rPr>
              <a:t>16.01.2020</a:t>
            </a:fld>
            <a:endParaRPr lang="ru-RU">
              <a:solidFill>
                <a:prstClr val="black">
                  <a:tint val="75000"/>
                </a:prstClr>
              </a:solidFill>
            </a:endParaRPr>
          </a:p>
        </p:txBody>
      </p:sp>
      <p:sp>
        <p:nvSpPr>
          <p:cNvPr id="5" name="Нижний колонтитул 4"/>
          <p:cNvSpPr>
            <a:spLocks noGrp="1"/>
          </p:cNvSpPr>
          <p:nvPr>
            <p:ph type="ftr" sz="quarter" idx="11"/>
          </p:nvPr>
        </p:nvSpPr>
        <p:spPr/>
        <p:txBody>
          <a:bodyPr/>
          <a:lstStyle/>
          <a:p>
            <a:endParaRPr lang="ru-RU">
              <a:solidFill>
                <a:prstClr val="black">
                  <a:tint val="75000"/>
                </a:prstClr>
              </a:solidFill>
            </a:endParaRPr>
          </a:p>
        </p:txBody>
      </p:sp>
      <p:sp>
        <p:nvSpPr>
          <p:cNvPr id="6" name="Номер слайда 5"/>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8884819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wo column">
    <p:spTree>
      <p:nvGrpSpPr>
        <p:cNvPr id="1" name=""/>
        <p:cNvGrpSpPr/>
        <p:nvPr/>
      </p:nvGrpSpPr>
      <p:grpSpPr>
        <a:xfrm>
          <a:off x="0" y="0"/>
          <a:ext cx="0" cy="0"/>
          <a:chOff x="0" y="0"/>
          <a:chExt cx="0" cy="0"/>
        </a:xfrm>
      </p:grpSpPr>
      <p:sp>
        <p:nvSpPr>
          <p:cNvPr id="8" name="Text Placeholder 10"/>
          <p:cNvSpPr>
            <a:spLocks noGrp="1"/>
          </p:cNvSpPr>
          <p:nvPr>
            <p:ph type="body" sz="quarter" idx="14"/>
          </p:nvPr>
        </p:nvSpPr>
        <p:spPr>
          <a:xfrm>
            <a:off x="761772"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4726231" y="1436692"/>
            <a:ext cx="3641121" cy="1692771"/>
          </a:xfrm>
        </p:spPr>
        <p:txBody>
          <a:bodyPr>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1"/>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34595350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ree column">
    <p:spTree>
      <p:nvGrpSpPr>
        <p:cNvPr id="1" name=""/>
        <p:cNvGrpSpPr/>
        <p:nvPr/>
      </p:nvGrpSpPr>
      <p:grpSpPr>
        <a:xfrm>
          <a:off x="0" y="0"/>
          <a:ext cx="0" cy="0"/>
          <a:chOff x="0" y="0"/>
          <a:chExt cx="0" cy="0"/>
        </a:xfrm>
      </p:grpSpPr>
      <p:sp>
        <p:nvSpPr>
          <p:cNvPr id="2" name="Title 1"/>
          <p:cNvSpPr>
            <a:spLocks noGrp="1"/>
          </p:cNvSpPr>
          <p:nvPr>
            <p:ph type="title"/>
          </p:nvPr>
        </p:nvSpPr>
        <p:spPr>
          <a:xfrm>
            <a:off x="762000" y="538163"/>
            <a:ext cx="7605347" cy="370558"/>
          </a:xfrm>
        </p:spPr>
        <p:txBody>
          <a:bodyPr/>
          <a:lstStyle/>
          <a:p>
            <a:r>
              <a:rPr lang="en-US"/>
              <a:t>Click to edit Master title style</a:t>
            </a:r>
            <a:endParaRPr lang="en-GB"/>
          </a:p>
        </p:txBody>
      </p:sp>
      <p:sp>
        <p:nvSpPr>
          <p:cNvPr id="8" name="Text Placeholder 10"/>
          <p:cNvSpPr>
            <a:spLocks noGrp="1"/>
          </p:cNvSpPr>
          <p:nvPr>
            <p:ph type="body" sz="quarter" idx="14"/>
          </p:nvPr>
        </p:nvSpPr>
        <p:spPr>
          <a:xfrm>
            <a:off x="762000"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Text Placeholder 10"/>
          <p:cNvSpPr>
            <a:spLocks noGrp="1"/>
          </p:cNvSpPr>
          <p:nvPr>
            <p:ph type="body" sz="quarter" idx="15"/>
          </p:nvPr>
        </p:nvSpPr>
        <p:spPr>
          <a:xfrm>
            <a:off x="3404089"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3" name="Text Placeholder 10"/>
          <p:cNvSpPr>
            <a:spLocks noGrp="1"/>
          </p:cNvSpPr>
          <p:nvPr>
            <p:ph type="body" sz="quarter" idx="16"/>
          </p:nvPr>
        </p:nvSpPr>
        <p:spPr>
          <a:xfrm>
            <a:off x="6046177" y="1436688"/>
            <a:ext cx="2309446" cy="20005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40062266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itle 5"/>
          <p:cNvSpPr>
            <a:spLocks noGrp="1"/>
          </p:cNvSpPr>
          <p:nvPr>
            <p:ph type="title"/>
          </p:nvPr>
        </p:nvSpPr>
        <p:spPr>
          <a:xfrm>
            <a:off x="762000" y="538163"/>
            <a:ext cx="7605347" cy="370558"/>
          </a:xfrm>
        </p:spPr>
        <p:txBody>
          <a:bodyPr/>
          <a:lstStyle/>
          <a:p>
            <a:r>
              <a:rPr lang="en-US"/>
              <a:t>Click to edit Master title style</a:t>
            </a:r>
            <a:endParaRPr lang="en-GB" dirty="0"/>
          </a:p>
        </p:txBody>
      </p:sp>
    </p:spTree>
    <p:extLst>
      <p:ext uri="{BB962C8B-B14F-4D97-AF65-F5344CB8AC3E}">
        <p14:creationId xmlns:p14="http://schemas.microsoft.com/office/powerpoint/2010/main" val="19321923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Backpage 1">
    <p:bg>
      <p:bgPr>
        <a:solidFill>
          <a:schemeClr val="bg1"/>
        </a:solidFill>
        <a:effectLst/>
      </p:bgPr>
    </p:bg>
    <p:spTree>
      <p:nvGrpSpPr>
        <p:cNvPr id="1" name=""/>
        <p:cNvGrpSpPr/>
        <p:nvPr/>
      </p:nvGrpSpPr>
      <p:grpSpPr>
        <a:xfrm>
          <a:off x="0" y="0"/>
          <a:ext cx="0" cy="0"/>
          <a:chOff x="0" y="0"/>
          <a:chExt cx="0" cy="0"/>
        </a:xfrm>
      </p:grpSpPr>
      <p:sp>
        <p:nvSpPr>
          <p:cNvPr id="11" name="Rectangle 3"/>
          <p:cNvSpPr/>
          <p:nvPr userDrawn="1"/>
        </p:nvSpPr>
        <p:spPr>
          <a:xfrm>
            <a:off x="492369" y="2"/>
            <a:ext cx="8650523" cy="5958126"/>
          </a:xfrm>
          <a:custGeom>
            <a:avLst/>
            <a:gdLst>
              <a:gd name="connsiteX0" fmla="*/ 0 w 9371400"/>
              <a:gd name="connsiteY0" fmla="*/ 0 h 5980114"/>
              <a:gd name="connsiteX1" fmla="*/ 9371400 w 9371400"/>
              <a:gd name="connsiteY1" fmla="*/ 0 h 5980114"/>
              <a:gd name="connsiteX2" fmla="*/ 9371400 w 9371400"/>
              <a:gd name="connsiteY2" fmla="*/ 5980114 h 5980114"/>
              <a:gd name="connsiteX3" fmla="*/ 0 w 9371400"/>
              <a:gd name="connsiteY3" fmla="*/ 5980114 h 5980114"/>
              <a:gd name="connsiteX4" fmla="*/ 0 w 9371400"/>
              <a:gd name="connsiteY4" fmla="*/ 0 h 5980114"/>
              <a:gd name="connsiteX0" fmla="*/ 0 w 9371400"/>
              <a:gd name="connsiteY0" fmla="*/ 0 h 5980114"/>
              <a:gd name="connsiteX1" fmla="*/ 9371400 w 9371400"/>
              <a:gd name="connsiteY1" fmla="*/ 0 h 5980114"/>
              <a:gd name="connsiteX2" fmla="*/ 9371400 w 9371400"/>
              <a:gd name="connsiteY2" fmla="*/ 59801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980114"/>
              <a:gd name="connsiteX1" fmla="*/ 9371400 w 9371400"/>
              <a:gd name="connsiteY1" fmla="*/ 0 h 5980114"/>
              <a:gd name="connsiteX2" fmla="*/ 9371400 w 9371400"/>
              <a:gd name="connsiteY2" fmla="*/ 3503614 h 5980114"/>
              <a:gd name="connsiteX3" fmla="*/ 1990725 w 9371400"/>
              <a:gd name="connsiteY3" fmla="*/ 5591176 h 5980114"/>
              <a:gd name="connsiteX4" fmla="*/ 0 w 9371400"/>
              <a:gd name="connsiteY4" fmla="*/ 5980114 h 5980114"/>
              <a:gd name="connsiteX5" fmla="*/ 0 w 9371400"/>
              <a:gd name="connsiteY5" fmla="*/ 0 h 5980114"/>
              <a:gd name="connsiteX0" fmla="*/ 0 w 9371400"/>
              <a:gd name="connsiteY0" fmla="*/ 0 h 5591176"/>
              <a:gd name="connsiteX1" fmla="*/ 9371400 w 9371400"/>
              <a:gd name="connsiteY1" fmla="*/ 0 h 5591176"/>
              <a:gd name="connsiteX2" fmla="*/ 9371400 w 9371400"/>
              <a:gd name="connsiteY2" fmla="*/ 3503614 h 5591176"/>
              <a:gd name="connsiteX3" fmla="*/ 1990725 w 9371400"/>
              <a:gd name="connsiteY3" fmla="*/ 5591176 h 5591176"/>
              <a:gd name="connsiteX4" fmla="*/ 0 w 9371400"/>
              <a:gd name="connsiteY4" fmla="*/ 5370514 h 5591176"/>
              <a:gd name="connsiteX5" fmla="*/ 0 w 9371400"/>
              <a:gd name="connsiteY5" fmla="*/ 0 h 5591176"/>
              <a:gd name="connsiteX0" fmla="*/ 0 w 9371400"/>
              <a:gd name="connsiteY0" fmla="*/ 0 h 5924551"/>
              <a:gd name="connsiteX1" fmla="*/ 9371400 w 9371400"/>
              <a:gd name="connsiteY1" fmla="*/ 0 h 5924551"/>
              <a:gd name="connsiteX2" fmla="*/ 9371400 w 9371400"/>
              <a:gd name="connsiteY2" fmla="*/ 3503614 h 5924551"/>
              <a:gd name="connsiteX3" fmla="*/ 400050 w 9371400"/>
              <a:gd name="connsiteY3" fmla="*/ 5924551 h 5924551"/>
              <a:gd name="connsiteX4" fmla="*/ 0 w 9371400"/>
              <a:gd name="connsiteY4" fmla="*/ 5370514 h 5924551"/>
              <a:gd name="connsiteX5" fmla="*/ 0 w 9371400"/>
              <a:gd name="connsiteY5" fmla="*/ 0 h 5924551"/>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939084"/>
              <a:gd name="connsiteX1" fmla="*/ 9371400 w 9371400"/>
              <a:gd name="connsiteY1" fmla="*/ 0 h 5939084"/>
              <a:gd name="connsiteX2" fmla="*/ 9371400 w 9371400"/>
              <a:gd name="connsiteY2" fmla="*/ 3503614 h 5939084"/>
              <a:gd name="connsiteX3" fmla="*/ 400050 w 9371400"/>
              <a:gd name="connsiteY3" fmla="*/ 5924551 h 5939084"/>
              <a:gd name="connsiteX4" fmla="*/ 0 w 9371400"/>
              <a:gd name="connsiteY4" fmla="*/ 5370514 h 5939084"/>
              <a:gd name="connsiteX5" fmla="*/ 0 w 9371400"/>
              <a:gd name="connsiteY5" fmla="*/ 0 h 5939084"/>
              <a:gd name="connsiteX0" fmla="*/ 0 w 9371400"/>
              <a:gd name="connsiteY0" fmla="*/ 0 h 5833330"/>
              <a:gd name="connsiteX1" fmla="*/ 9371400 w 9371400"/>
              <a:gd name="connsiteY1" fmla="*/ 0 h 5833330"/>
              <a:gd name="connsiteX2" fmla="*/ 9371400 w 9371400"/>
              <a:gd name="connsiteY2" fmla="*/ 3503614 h 5833330"/>
              <a:gd name="connsiteX3" fmla="*/ 240030 w 9371400"/>
              <a:gd name="connsiteY3" fmla="*/ 5817871 h 5833330"/>
              <a:gd name="connsiteX4" fmla="*/ 0 w 9371400"/>
              <a:gd name="connsiteY4" fmla="*/ 5370514 h 5833330"/>
              <a:gd name="connsiteX5" fmla="*/ 0 w 9371400"/>
              <a:gd name="connsiteY5" fmla="*/ 0 h 5833330"/>
              <a:gd name="connsiteX0" fmla="*/ 0 w 9371400"/>
              <a:gd name="connsiteY0" fmla="*/ 0 h 5826460"/>
              <a:gd name="connsiteX1" fmla="*/ 9371400 w 9371400"/>
              <a:gd name="connsiteY1" fmla="*/ 0 h 5826460"/>
              <a:gd name="connsiteX2" fmla="*/ 9371400 w 9371400"/>
              <a:gd name="connsiteY2" fmla="*/ 3503614 h 5826460"/>
              <a:gd name="connsiteX3" fmla="*/ 240030 w 9371400"/>
              <a:gd name="connsiteY3" fmla="*/ 5817871 h 5826460"/>
              <a:gd name="connsiteX4" fmla="*/ 0 w 9371400"/>
              <a:gd name="connsiteY4" fmla="*/ 5370514 h 5826460"/>
              <a:gd name="connsiteX5" fmla="*/ 0 w 9371400"/>
              <a:gd name="connsiteY5" fmla="*/ 0 h 5826460"/>
              <a:gd name="connsiteX0" fmla="*/ 0 w 9371400"/>
              <a:gd name="connsiteY0" fmla="*/ 0 h 5894683"/>
              <a:gd name="connsiteX1" fmla="*/ 9371400 w 9371400"/>
              <a:gd name="connsiteY1" fmla="*/ 0 h 5894683"/>
              <a:gd name="connsiteX2" fmla="*/ 9371400 w 9371400"/>
              <a:gd name="connsiteY2" fmla="*/ 3503614 h 5894683"/>
              <a:gd name="connsiteX3" fmla="*/ 323850 w 9371400"/>
              <a:gd name="connsiteY3" fmla="*/ 5886451 h 5894683"/>
              <a:gd name="connsiteX4" fmla="*/ 0 w 9371400"/>
              <a:gd name="connsiteY4" fmla="*/ 5370514 h 5894683"/>
              <a:gd name="connsiteX5" fmla="*/ 0 w 9371400"/>
              <a:gd name="connsiteY5" fmla="*/ 0 h 5894683"/>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38392"/>
              <a:gd name="connsiteX1" fmla="*/ 9371400 w 9371400"/>
              <a:gd name="connsiteY1" fmla="*/ 0 h 5938392"/>
              <a:gd name="connsiteX2" fmla="*/ 9371400 w 9371400"/>
              <a:gd name="connsiteY2" fmla="*/ 3503614 h 5938392"/>
              <a:gd name="connsiteX3" fmla="*/ 323850 w 9371400"/>
              <a:gd name="connsiteY3" fmla="*/ 5886451 h 5938392"/>
              <a:gd name="connsiteX4" fmla="*/ 0 w 9371400"/>
              <a:gd name="connsiteY4" fmla="*/ 5370514 h 5938392"/>
              <a:gd name="connsiteX5" fmla="*/ 0 w 9371400"/>
              <a:gd name="connsiteY5" fmla="*/ 0 h 5938392"/>
              <a:gd name="connsiteX0" fmla="*/ 0 w 9371400"/>
              <a:gd name="connsiteY0" fmla="*/ 0 h 5903101"/>
              <a:gd name="connsiteX1" fmla="*/ 9371400 w 9371400"/>
              <a:gd name="connsiteY1" fmla="*/ 0 h 5903101"/>
              <a:gd name="connsiteX2" fmla="*/ 9371400 w 9371400"/>
              <a:gd name="connsiteY2" fmla="*/ 3503614 h 5903101"/>
              <a:gd name="connsiteX3" fmla="*/ 323850 w 9371400"/>
              <a:gd name="connsiteY3" fmla="*/ 5886451 h 5903101"/>
              <a:gd name="connsiteX4" fmla="*/ 0 w 9371400"/>
              <a:gd name="connsiteY4" fmla="*/ 5370514 h 5903101"/>
              <a:gd name="connsiteX5" fmla="*/ 0 w 9371400"/>
              <a:gd name="connsiteY5" fmla="*/ 0 h 5903101"/>
              <a:gd name="connsiteX0" fmla="*/ 0 w 9371400"/>
              <a:gd name="connsiteY0" fmla="*/ 0 h 5956929"/>
              <a:gd name="connsiteX1" fmla="*/ 9371400 w 9371400"/>
              <a:gd name="connsiteY1" fmla="*/ 0 h 5956929"/>
              <a:gd name="connsiteX2" fmla="*/ 9371400 w 9371400"/>
              <a:gd name="connsiteY2" fmla="*/ 3503614 h 5956929"/>
              <a:gd name="connsiteX3" fmla="*/ 323850 w 9371400"/>
              <a:gd name="connsiteY3" fmla="*/ 5886451 h 5956929"/>
              <a:gd name="connsiteX4" fmla="*/ 0 w 9371400"/>
              <a:gd name="connsiteY4" fmla="*/ 5370514 h 5956929"/>
              <a:gd name="connsiteX5" fmla="*/ 0 w 9371400"/>
              <a:gd name="connsiteY5" fmla="*/ 0 h 5956929"/>
              <a:gd name="connsiteX0" fmla="*/ 0 w 9371400"/>
              <a:gd name="connsiteY0" fmla="*/ 0 h 5944045"/>
              <a:gd name="connsiteX1" fmla="*/ 9371400 w 9371400"/>
              <a:gd name="connsiteY1" fmla="*/ 0 h 5944045"/>
              <a:gd name="connsiteX2" fmla="*/ 9371400 w 9371400"/>
              <a:gd name="connsiteY2" fmla="*/ 3503614 h 5944045"/>
              <a:gd name="connsiteX3" fmla="*/ 323850 w 9371400"/>
              <a:gd name="connsiteY3" fmla="*/ 5886451 h 5944045"/>
              <a:gd name="connsiteX4" fmla="*/ 0 w 9371400"/>
              <a:gd name="connsiteY4" fmla="*/ 5370514 h 5944045"/>
              <a:gd name="connsiteX5" fmla="*/ 0 w 9371400"/>
              <a:gd name="connsiteY5" fmla="*/ 0 h 5944045"/>
              <a:gd name="connsiteX0" fmla="*/ 0 w 9371400"/>
              <a:gd name="connsiteY0" fmla="*/ 0 h 5869516"/>
              <a:gd name="connsiteX1" fmla="*/ 9371400 w 9371400"/>
              <a:gd name="connsiteY1" fmla="*/ 0 h 5869516"/>
              <a:gd name="connsiteX2" fmla="*/ 9371400 w 9371400"/>
              <a:gd name="connsiteY2" fmla="*/ 3503614 h 5869516"/>
              <a:gd name="connsiteX3" fmla="*/ 234950 w 9371400"/>
              <a:gd name="connsiteY3" fmla="*/ 5810251 h 5869516"/>
              <a:gd name="connsiteX4" fmla="*/ 0 w 9371400"/>
              <a:gd name="connsiteY4" fmla="*/ 5370514 h 5869516"/>
              <a:gd name="connsiteX5" fmla="*/ 0 w 9371400"/>
              <a:gd name="connsiteY5" fmla="*/ 0 h 5869516"/>
              <a:gd name="connsiteX0" fmla="*/ 0 w 9371400"/>
              <a:gd name="connsiteY0" fmla="*/ 0 h 5839290"/>
              <a:gd name="connsiteX1" fmla="*/ 9371400 w 9371400"/>
              <a:gd name="connsiteY1" fmla="*/ 0 h 5839290"/>
              <a:gd name="connsiteX2" fmla="*/ 9371400 w 9371400"/>
              <a:gd name="connsiteY2" fmla="*/ 3503614 h 5839290"/>
              <a:gd name="connsiteX3" fmla="*/ 234950 w 9371400"/>
              <a:gd name="connsiteY3" fmla="*/ 5810251 h 5839290"/>
              <a:gd name="connsiteX4" fmla="*/ 0 w 9371400"/>
              <a:gd name="connsiteY4" fmla="*/ 5370514 h 5839290"/>
              <a:gd name="connsiteX5" fmla="*/ 0 w 9371400"/>
              <a:gd name="connsiteY5" fmla="*/ 0 h 5839290"/>
              <a:gd name="connsiteX0" fmla="*/ 81267 w 9452667"/>
              <a:gd name="connsiteY0" fmla="*/ 0 h 6117953"/>
              <a:gd name="connsiteX1" fmla="*/ 9452667 w 9452667"/>
              <a:gd name="connsiteY1" fmla="*/ 0 h 6117953"/>
              <a:gd name="connsiteX2" fmla="*/ 9452667 w 9452667"/>
              <a:gd name="connsiteY2" fmla="*/ 3503614 h 6117953"/>
              <a:gd name="connsiteX3" fmla="*/ 790880 w 9452667"/>
              <a:gd name="connsiteY3" fmla="*/ 5962650 h 6117953"/>
              <a:gd name="connsiteX4" fmla="*/ 316217 w 9452667"/>
              <a:gd name="connsiteY4" fmla="*/ 5810251 h 6117953"/>
              <a:gd name="connsiteX5" fmla="*/ 81267 w 9452667"/>
              <a:gd name="connsiteY5" fmla="*/ 5370514 h 6117953"/>
              <a:gd name="connsiteX6" fmla="*/ 81267 w 9452667"/>
              <a:gd name="connsiteY6" fmla="*/ 0 h 6117953"/>
              <a:gd name="connsiteX0" fmla="*/ 0 w 9371400"/>
              <a:gd name="connsiteY0" fmla="*/ 0 h 5965597"/>
              <a:gd name="connsiteX1" fmla="*/ 9371400 w 9371400"/>
              <a:gd name="connsiteY1" fmla="*/ 0 h 5965597"/>
              <a:gd name="connsiteX2" fmla="*/ 9371400 w 9371400"/>
              <a:gd name="connsiteY2" fmla="*/ 3503614 h 5965597"/>
              <a:gd name="connsiteX3" fmla="*/ 709613 w 9371400"/>
              <a:gd name="connsiteY3" fmla="*/ 5962650 h 5965597"/>
              <a:gd name="connsiteX4" fmla="*/ 234950 w 9371400"/>
              <a:gd name="connsiteY4" fmla="*/ 5810251 h 5965597"/>
              <a:gd name="connsiteX5" fmla="*/ 0 w 9371400"/>
              <a:gd name="connsiteY5" fmla="*/ 5370514 h 5965597"/>
              <a:gd name="connsiteX6" fmla="*/ 0 w 9371400"/>
              <a:gd name="connsiteY6" fmla="*/ 0 h 5965597"/>
              <a:gd name="connsiteX0" fmla="*/ 0 w 9371400"/>
              <a:gd name="connsiteY0" fmla="*/ 0 h 5965024"/>
              <a:gd name="connsiteX1" fmla="*/ 9371400 w 9371400"/>
              <a:gd name="connsiteY1" fmla="*/ 0 h 5965024"/>
              <a:gd name="connsiteX2" fmla="*/ 9371400 w 9371400"/>
              <a:gd name="connsiteY2" fmla="*/ 3503614 h 5965024"/>
              <a:gd name="connsiteX3" fmla="*/ 709613 w 9371400"/>
              <a:gd name="connsiteY3" fmla="*/ 5962650 h 5965024"/>
              <a:gd name="connsiteX4" fmla="*/ 203200 w 9371400"/>
              <a:gd name="connsiteY4" fmla="*/ 5788026 h 5965024"/>
              <a:gd name="connsiteX5" fmla="*/ 0 w 9371400"/>
              <a:gd name="connsiteY5" fmla="*/ 5370514 h 5965024"/>
              <a:gd name="connsiteX6" fmla="*/ 0 w 9371400"/>
              <a:gd name="connsiteY6" fmla="*/ 0 h 5965024"/>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65393"/>
              <a:gd name="connsiteX1" fmla="*/ 9371400 w 9371400"/>
              <a:gd name="connsiteY1" fmla="*/ 0 h 5965393"/>
              <a:gd name="connsiteX2" fmla="*/ 9371400 w 9371400"/>
              <a:gd name="connsiteY2" fmla="*/ 3503614 h 5965393"/>
              <a:gd name="connsiteX3" fmla="*/ 709613 w 9371400"/>
              <a:gd name="connsiteY3" fmla="*/ 5962650 h 5965393"/>
              <a:gd name="connsiteX4" fmla="*/ 203200 w 9371400"/>
              <a:gd name="connsiteY4" fmla="*/ 5788026 h 5965393"/>
              <a:gd name="connsiteX5" fmla="*/ 0 w 9371400"/>
              <a:gd name="connsiteY5" fmla="*/ 5370514 h 5965393"/>
              <a:gd name="connsiteX6" fmla="*/ 0 w 9371400"/>
              <a:gd name="connsiteY6" fmla="*/ 0 h 5965393"/>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791"/>
              <a:gd name="connsiteX1" fmla="*/ 9371400 w 9371400"/>
              <a:gd name="connsiteY1" fmla="*/ 0 h 5958791"/>
              <a:gd name="connsiteX2" fmla="*/ 9371400 w 9371400"/>
              <a:gd name="connsiteY2" fmla="*/ 3503614 h 5958791"/>
              <a:gd name="connsiteX3" fmla="*/ 642938 w 9371400"/>
              <a:gd name="connsiteY3" fmla="*/ 5956300 h 5958791"/>
              <a:gd name="connsiteX4" fmla="*/ 203200 w 9371400"/>
              <a:gd name="connsiteY4" fmla="*/ 5788026 h 5958791"/>
              <a:gd name="connsiteX5" fmla="*/ 0 w 9371400"/>
              <a:gd name="connsiteY5" fmla="*/ 5370514 h 5958791"/>
              <a:gd name="connsiteX6" fmla="*/ 0 w 9371400"/>
              <a:gd name="connsiteY6" fmla="*/ 0 h 5958791"/>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58980"/>
              <a:gd name="connsiteX1" fmla="*/ 9371400 w 9371400"/>
              <a:gd name="connsiteY1" fmla="*/ 0 h 5958980"/>
              <a:gd name="connsiteX2" fmla="*/ 9371400 w 9371400"/>
              <a:gd name="connsiteY2" fmla="*/ 3503614 h 5958980"/>
              <a:gd name="connsiteX3" fmla="*/ 642938 w 9371400"/>
              <a:gd name="connsiteY3" fmla="*/ 5956300 h 5958980"/>
              <a:gd name="connsiteX4" fmla="*/ 203200 w 9371400"/>
              <a:gd name="connsiteY4" fmla="*/ 5788026 h 5958980"/>
              <a:gd name="connsiteX5" fmla="*/ 0 w 9371400"/>
              <a:gd name="connsiteY5" fmla="*/ 5322889 h 5958980"/>
              <a:gd name="connsiteX6" fmla="*/ 0 w 9371400"/>
              <a:gd name="connsiteY6" fmla="*/ 0 h 5958980"/>
              <a:gd name="connsiteX0" fmla="*/ 0 w 9371400"/>
              <a:gd name="connsiteY0" fmla="*/ 0 h 5949683"/>
              <a:gd name="connsiteX1" fmla="*/ 9371400 w 9371400"/>
              <a:gd name="connsiteY1" fmla="*/ 0 h 5949683"/>
              <a:gd name="connsiteX2" fmla="*/ 9371400 w 9371400"/>
              <a:gd name="connsiteY2" fmla="*/ 3503614 h 5949683"/>
              <a:gd name="connsiteX3" fmla="*/ 735807 w 9371400"/>
              <a:gd name="connsiteY3" fmla="*/ 5946775 h 5949683"/>
              <a:gd name="connsiteX4" fmla="*/ 203200 w 9371400"/>
              <a:gd name="connsiteY4" fmla="*/ 5788026 h 5949683"/>
              <a:gd name="connsiteX5" fmla="*/ 0 w 9371400"/>
              <a:gd name="connsiteY5" fmla="*/ 5322889 h 5949683"/>
              <a:gd name="connsiteX6" fmla="*/ 0 w 9371400"/>
              <a:gd name="connsiteY6" fmla="*/ 0 h 5949683"/>
              <a:gd name="connsiteX0" fmla="*/ 0 w 9371400"/>
              <a:gd name="connsiteY0" fmla="*/ 0 h 5954326"/>
              <a:gd name="connsiteX1" fmla="*/ 9371400 w 9371400"/>
              <a:gd name="connsiteY1" fmla="*/ 0 h 5954326"/>
              <a:gd name="connsiteX2" fmla="*/ 9371400 w 9371400"/>
              <a:gd name="connsiteY2" fmla="*/ 3503614 h 5954326"/>
              <a:gd name="connsiteX3" fmla="*/ 638176 w 9371400"/>
              <a:gd name="connsiteY3" fmla="*/ 5951537 h 5954326"/>
              <a:gd name="connsiteX4" fmla="*/ 203200 w 9371400"/>
              <a:gd name="connsiteY4" fmla="*/ 5788026 h 5954326"/>
              <a:gd name="connsiteX5" fmla="*/ 0 w 9371400"/>
              <a:gd name="connsiteY5" fmla="*/ 5322889 h 5954326"/>
              <a:gd name="connsiteX6" fmla="*/ 0 w 9371400"/>
              <a:gd name="connsiteY6" fmla="*/ 0 h 5954326"/>
              <a:gd name="connsiteX0" fmla="*/ 0 w 9371400"/>
              <a:gd name="connsiteY0" fmla="*/ 0 h 5960329"/>
              <a:gd name="connsiteX1" fmla="*/ 9371400 w 9371400"/>
              <a:gd name="connsiteY1" fmla="*/ 0 h 5960329"/>
              <a:gd name="connsiteX2" fmla="*/ 9371400 w 9371400"/>
              <a:gd name="connsiteY2" fmla="*/ 3503614 h 5960329"/>
              <a:gd name="connsiteX3" fmla="*/ 773906 w 9371400"/>
              <a:gd name="connsiteY3" fmla="*/ 5936455 h 5960329"/>
              <a:gd name="connsiteX4" fmla="*/ 638176 w 9371400"/>
              <a:gd name="connsiteY4" fmla="*/ 5951537 h 5960329"/>
              <a:gd name="connsiteX5" fmla="*/ 203200 w 9371400"/>
              <a:gd name="connsiteY5" fmla="*/ 5788026 h 5960329"/>
              <a:gd name="connsiteX6" fmla="*/ 0 w 9371400"/>
              <a:gd name="connsiteY6" fmla="*/ 5322889 h 5960329"/>
              <a:gd name="connsiteX7" fmla="*/ 0 w 9371400"/>
              <a:gd name="connsiteY7" fmla="*/ 0 h 5960329"/>
              <a:gd name="connsiteX0" fmla="*/ 0 w 9371400"/>
              <a:gd name="connsiteY0" fmla="*/ 0 h 5962334"/>
              <a:gd name="connsiteX1" fmla="*/ 9371400 w 9371400"/>
              <a:gd name="connsiteY1" fmla="*/ 0 h 5962334"/>
              <a:gd name="connsiteX2" fmla="*/ 9371400 w 9371400"/>
              <a:gd name="connsiteY2" fmla="*/ 3503614 h 5962334"/>
              <a:gd name="connsiteX3" fmla="*/ 773906 w 9371400"/>
              <a:gd name="connsiteY3" fmla="*/ 5936455 h 5962334"/>
              <a:gd name="connsiteX4" fmla="*/ 535782 w 9371400"/>
              <a:gd name="connsiteY4" fmla="*/ 5953918 h 5962334"/>
              <a:gd name="connsiteX5" fmla="*/ 203200 w 9371400"/>
              <a:gd name="connsiteY5" fmla="*/ 5788026 h 5962334"/>
              <a:gd name="connsiteX6" fmla="*/ 0 w 9371400"/>
              <a:gd name="connsiteY6" fmla="*/ 5322889 h 5962334"/>
              <a:gd name="connsiteX7" fmla="*/ 0 w 9371400"/>
              <a:gd name="connsiteY7" fmla="*/ 0 h 5962334"/>
              <a:gd name="connsiteX0" fmla="*/ 0 w 9371400"/>
              <a:gd name="connsiteY0" fmla="*/ 0 h 5960358"/>
              <a:gd name="connsiteX1" fmla="*/ 9371400 w 9371400"/>
              <a:gd name="connsiteY1" fmla="*/ 0 h 5960358"/>
              <a:gd name="connsiteX2" fmla="*/ 9371400 w 9371400"/>
              <a:gd name="connsiteY2" fmla="*/ 3503614 h 5960358"/>
              <a:gd name="connsiteX3" fmla="*/ 773906 w 9371400"/>
              <a:gd name="connsiteY3" fmla="*/ 5936455 h 5960358"/>
              <a:gd name="connsiteX4" fmla="*/ 535782 w 9371400"/>
              <a:gd name="connsiteY4" fmla="*/ 5953918 h 5960358"/>
              <a:gd name="connsiteX5" fmla="*/ 203200 w 9371400"/>
              <a:gd name="connsiteY5" fmla="*/ 5788026 h 5960358"/>
              <a:gd name="connsiteX6" fmla="*/ 0 w 9371400"/>
              <a:gd name="connsiteY6" fmla="*/ 5322889 h 5960358"/>
              <a:gd name="connsiteX7" fmla="*/ 0 w 9371400"/>
              <a:gd name="connsiteY7" fmla="*/ 0 h 5960358"/>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62002"/>
              <a:gd name="connsiteX1" fmla="*/ 9371400 w 9371400"/>
              <a:gd name="connsiteY1" fmla="*/ 0 h 5962002"/>
              <a:gd name="connsiteX2" fmla="*/ 9371400 w 9371400"/>
              <a:gd name="connsiteY2" fmla="*/ 3503614 h 5962002"/>
              <a:gd name="connsiteX3" fmla="*/ 773906 w 9371400"/>
              <a:gd name="connsiteY3" fmla="*/ 5936455 h 5962002"/>
              <a:gd name="connsiteX4" fmla="*/ 535782 w 9371400"/>
              <a:gd name="connsiteY4" fmla="*/ 5953918 h 5962002"/>
              <a:gd name="connsiteX5" fmla="*/ 198438 w 9371400"/>
              <a:gd name="connsiteY5" fmla="*/ 5792788 h 5962002"/>
              <a:gd name="connsiteX6" fmla="*/ 0 w 9371400"/>
              <a:gd name="connsiteY6" fmla="*/ 5322889 h 5962002"/>
              <a:gd name="connsiteX7" fmla="*/ 0 w 9371400"/>
              <a:gd name="connsiteY7" fmla="*/ 0 h 5962002"/>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 name="connsiteX0" fmla="*/ 0 w 9371400"/>
              <a:gd name="connsiteY0" fmla="*/ 0 h 5958126"/>
              <a:gd name="connsiteX1" fmla="*/ 9371400 w 9371400"/>
              <a:gd name="connsiteY1" fmla="*/ 0 h 5958126"/>
              <a:gd name="connsiteX2" fmla="*/ 9371400 w 9371400"/>
              <a:gd name="connsiteY2" fmla="*/ 3503614 h 5958126"/>
              <a:gd name="connsiteX3" fmla="*/ 773906 w 9371400"/>
              <a:gd name="connsiteY3" fmla="*/ 5936455 h 5958126"/>
              <a:gd name="connsiteX4" fmla="*/ 535782 w 9371400"/>
              <a:gd name="connsiteY4" fmla="*/ 5953918 h 5958126"/>
              <a:gd name="connsiteX5" fmla="*/ 198438 w 9371400"/>
              <a:gd name="connsiteY5" fmla="*/ 5792788 h 5958126"/>
              <a:gd name="connsiteX6" fmla="*/ 0 w 9371400"/>
              <a:gd name="connsiteY6" fmla="*/ 5322889 h 5958126"/>
              <a:gd name="connsiteX7" fmla="*/ 0 w 9371400"/>
              <a:gd name="connsiteY7" fmla="*/ 0 h 595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371400" h="5958126">
                <a:moveTo>
                  <a:pt x="0" y="0"/>
                </a:moveTo>
                <a:lnTo>
                  <a:pt x="9371400" y="0"/>
                </a:lnTo>
                <a:lnTo>
                  <a:pt x="9371400" y="3503614"/>
                </a:lnTo>
                <a:lnTo>
                  <a:pt x="773906" y="5936455"/>
                </a:lnTo>
                <a:cubicBezTo>
                  <a:pt x="728663" y="5941482"/>
                  <a:pt x="626930" y="5968337"/>
                  <a:pt x="535782" y="5953918"/>
                </a:cubicBezTo>
                <a:cubicBezTo>
                  <a:pt x="444634" y="5939499"/>
                  <a:pt x="337741" y="5917010"/>
                  <a:pt x="198438" y="5792788"/>
                </a:cubicBezTo>
                <a:cubicBezTo>
                  <a:pt x="59135" y="5668566"/>
                  <a:pt x="3016" y="5434703"/>
                  <a:pt x="0" y="5322889"/>
                </a:cubicBezTo>
                <a:lnTo>
                  <a:pt x="0" y="0"/>
                </a:lnTo>
                <a:close/>
              </a:path>
            </a:pathLst>
          </a:cu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bg1"/>
                </a:solidFill>
              </a:defRPr>
            </a:lvl1pPr>
          </a:lstStyle>
          <a:p>
            <a:r>
              <a:rPr lang="en-US" dirty="0"/>
              <a:t>Statement/quote slide</a:t>
            </a:r>
            <a:endParaRPr lang="en-GB" dirty="0"/>
          </a:p>
        </p:txBody>
      </p:sp>
      <p:sp>
        <p:nvSpPr>
          <p:cNvPr id="1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1"/>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Text Placeholder 10"/>
          <p:cNvSpPr>
            <a:spLocks noGrp="1"/>
          </p:cNvSpPr>
          <p:nvPr>
            <p:ph type="body" sz="quarter" idx="14"/>
          </p:nvPr>
        </p:nvSpPr>
        <p:spPr>
          <a:xfrm>
            <a:off x="762000" y="1412877"/>
            <a:ext cx="5181600" cy="1957459"/>
          </a:xfrm>
        </p:spPr>
        <p:txBody>
          <a:bodyPr wrap="square">
            <a:spAutoFit/>
          </a:bodyPr>
          <a:lstStyle>
            <a:lvl1pPr>
              <a:lnSpc>
                <a:spcPct val="105000"/>
              </a:lnSpc>
              <a:spcAft>
                <a:spcPts val="1800"/>
              </a:spcAft>
              <a:defRPr sz="2200" b="0">
                <a:solidFill>
                  <a:schemeClr val="bg1"/>
                </a:solidFill>
              </a:defRPr>
            </a:lvl1pPr>
            <a:lvl2pP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0" name="Rectangle 9"/>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sp>
        <p:nvSpPr>
          <p:cNvPr id="12" name="Rectangle 11"/>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Tree>
    <p:extLst>
      <p:ext uri="{BB962C8B-B14F-4D97-AF65-F5344CB8AC3E}">
        <p14:creationId xmlns:p14="http://schemas.microsoft.com/office/powerpoint/2010/main" val="2782413838"/>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ackpage 2">
    <p:bg>
      <p:bgPr>
        <a:solidFill>
          <a:schemeClr val="bg1"/>
        </a:solidFill>
        <a:effectLst/>
      </p:bgPr>
    </p:bg>
    <p:spTree>
      <p:nvGrpSpPr>
        <p:cNvPr id="1" name=""/>
        <p:cNvGrpSpPr/>
        <p:nvPr/>
      </p:nvGrpSpPr>
      <p:grpSpPr>
        <a:xfrm>
          <a:off x="0" y="0"/>
          <a:ext cx="0" cy="0"/>
          <a:chOff x="0" y="0"/>
          <a:chExt cx="0" cy="0"/>
        </a:xfrm>
      </p:grpSpPr>
      <p:sp>
        <p:nvSpPr>
          <p:cNvPr id="3" name="Rectangle 2"/>
          <p:cNvSpPr/>
          <p:nvPr userDrawn="1"/>
        </p:nvSpPr>
        <p:spPr>
          <a:xfrm>
            <a:off x="5399209" y="5637540"/>
            <a:ext cx="3487858" cy="122046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1"/>
          <a:lstStyle/>
          <a:p>
            <a:pPr algn="ctr" defTabSz="872722"/>
            <a:endParaRPr lang="en-GB" sz="1400" dirty="0" err="1">
              <a:solidFill>
                <a:srgbClr val="FFFFFF"/>
              </a:solidFill>
            </a:endParaRPr>
          </a:p>
        </p:txBody>
      </p:sp>
      <p:sp>
        <p:nvSpPr>
          <p:cNvPr id="14" name="Freeform 5"/>
          <p:cNvSpPr>
            <a:spLocks/>
          </p:cNvSpPr>
          <p:nvPr userDrawn="1"/>
        </p:nvSpPr>
        <p:spPr bwMode="auto">
          <a:xfrm>
            <a:off x="509954" y="-9526"/>
            <a:ext cx="8634046" cy="5969046"/>
          </a:xfrm>
          <a:custGeom>
            <a:avLst/>
            <a:gdLst>
              <a:gd name="T0" fmla="*/ 0 w 2952"/>
              <a:gd name="T1" fmla="*/ 0 h 1880"/>
              <a:gd name="T2" fmla="*/ 0 w 2952"/>
              <a:gd name="T3" fmla="*/ 1676 h 1880"/>
              <a:gd name="T4" fmla="*/ 63 w 2952"/>
              <a:gd name="T5" fmla="*/ 1824 h 1880"/>
              <a:gd name="T6" fmla="*/ 169 w 2952"/>
              <a:gd name="T7" fmla="*/ 1875 h 1880"/>
              <a:gd name="T8" fmla="*/ 244 w 2952"/>
              <a:gd name="T9" fmla="*/ 1870 h 1880"/>
              <a:gd name="T10" fmla="*/ 2952 w 2952"/>
              <a:gd name="T11" fmla="*/ 1103 h 1880"/>
            </a:gdLst>
            <a:ahLst/>
            <a:cxnLst>
              <a:cxn ang="0">
                <a:pos x="T0" y="T1"/>
              </a:cxn>
              <a:cxn ang="0">
                <a:pos x="T2" y="T3"/>
              </a:cxn>
              <a:cxn ang="0">
                <a:pos x="T4" y="T5"/>
              </a:cxn>
              <a:cxn ang="0">
                <a:pos x="T6" y="T7"/>
              </a:cxn>
              <a:cxn ang="0">
                <a:pos x="T8" y="T9"/>
              </a:cxn>
              <a:cxn ang="0">
                <a:pos x="T10" y="T11"/>
              </a:cxn>
            </a:cxnLst>
            <a:rect l="0" t="0" r="r" b="b"/>
            <a:pathLst>
              <a:path w="2952" h="1880">
                <a:moveTo>
                  <a:pt x="0" y="0"/>
                </a:moveTo>
                <a:cubicBezTo>
                  <a:pt x="0" y="1676"/>
                  <a:pt x="0" y="1676"/>
                  <a:pt x="0" y="1676"/>
                </a:cubicBezTo>
                <a:cubicBezTo>
                  <a:pt x="1" y="1712"/>
                  <a:pt x="19" y="1785"/>
                  <a:pt x="63" y="1824"/>
                </a:cubicBezTo>
                <a:cubicBezTo>
                  <a:pt x="106" y="1863"/>
                  <a:pt x="140" y="1871"/>
                  <a:pt x="169" y="1875"/>
                </a:cubicBezTo>
                <a:cubicBezTo>
                  <a:pt x="197" y="1880"/>
                  <a:pt x="230" y="1871"/>
                  <a:pt x="244" y="1870"/>
                </a:cubicBezTo>
                <a:cubicBezTo>
                  <a:pt x="2952" y="1103"/>
                  <a:pt x="2952" y="1103"/>
                  <a:pt x="2952" y="1103"/>
                </a:cubicBezTo>
              </a:path>
            </a:pathLst>
          </a:custGeom>
          <a:noFill/>
          <a:ln w="19050" cap="flat">
            <a:solidFill>
              <a:schemeClr val="accent6"/>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2" name="Title 1"/>
          <p:cNvSpPr>
            <a:spLocks noGrp="1"/>
          </p:cNvSpPr>
          <p:nvPr>
            <p:ph type="title" hasCustomPrompt="1"/>
          </p:nvPr>
        </p:nvSpPr>
        <p:spPr>
          <a:xfrm>
            <a:off x="762007" y="563563"/>
            <a:ext cx="7605347" cy="370558"/>
          </a:xfrm>
        </p:spPr>
        <p:txBody>
          <a:bodyPr/>
          <a:lstStyle>
            <a:lvl1pPr>
              <a:lnSpc>
                <a:spcPct val="85000"/>
              </a:lnSpc>
              <a:defRPr sz="3600" b="1" baseline="0">
                <a:solidFill>
                  <a:schemeClr val="accent5"/>
                </a:solidFill>
              </a:defRPr>
            </a:lvl1pPr>
          </a:lstStyle>
          <a:p>
            <a:r>
              <a:rPr lang="en-US" dirty="0"/>
              <a:t>Statement/quote slide</a:t>
            </a:r>
            <a:endParaRPr lang="en-GB"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33632" y="6235215"/>
            <a:ext cx="2926209" cy="306000"/>
          </a:xfrm>
          <a:prstGeom prst="rect">
            <a:avLst/>
          </a:prstGeom>
        </p:spPr>
      </p:pic>
      <p:sp>
        <p:nvSpPr>
          <p:cNvPr id="7" name="Text Placeholder 10"/>
          <p:cNvSpPr>
            <a:spLocks noGrp="1"/>
          </p:cNvSpPr>
          <p:nvPr>
            <p:ph type="body" sz="quarter" idx="14"/>
          </p:nvPr>
        </p:nvSpPr>
        <p:spPr>
          <a:xfrm>
            <a:off x="762003" y="1436692"/>
            <a:ext cx="4971630" cy="1692771"/>
          </a:xfrm>
        </p:spPr>
        <p:txBody>
          <a:bodyPr wrap="square">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extLst>
      <p:ext uri="{BB962C8B-B14F-4D97-AF65-F5344CB8AC3E}">
        <p14:creationId xmlns:p14="http://schemas.microsoft.com/office/powerpoint/2010/main" val="3527782845"/>
      </p:ext>
    </p:extLst>
  </p:cSld>
  <p:clrMapOvr>
    <a:masterClrMapping/>
  </p:clrMapOvr>
  <p:extLst mod="1">
    <p:ext uri="{DCECCB84-F9BA-43D5-87BE-67443E8EF086}">
      <p15:sldGuideLst xmlns="" xmlns:p15="http://schemas.microsoft.com/office/powerpoint/2012/main">
        <p15:guide id="1" pos="1079"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4"/>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22D3FDD7-8F33-4570-9D5E-EB29D5B33076}" type="datetime1">
              <a:rPr lang="ru-RU" smtClean="0">
                <a:solidFill>
                  <a:prstClr val="black">
                    <a:tint val="75000"/>
                  </a:prstClr>
                </a:solidFill>
              </a:rPr>
              <a:t>16.01.2020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657505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63BB0DD-79EA-47B2-BF49-D202AE1101F8}" type="datetime1">
              <a:rPr lang="ru-RU" smtClean="0">
                <a:solidFill>
                  <a:prstClr val="black">
                    <a:tint val="75000"/>
                  </a:prstClr>
                </a:solidFill>
              </a:rPr>
              <a:t>16.01.2020</a:t>
            </a:fld>
            <a:endParaRPr lang="ru-RU">
              <a:solidFill>
                <a:prstClr val="black">
                  <a:tint val="75000"/>
                </a:prstClr>
              </a:solidFill>
            </a:endParaRPr>
          </a:p>
        </p:txBody>
      </p:sp>
      <p:sp>
        <p:nvSpPr>
          <p:cNvPr id="8" name="Нижний колонтитул 7"/>
          <p:cNvSpPr>
            <a:spLocks noGrp="1"/>
          </p:cNvSpPr>
          <p:nvPr>
            <p:ph type="ftr" sz="quarter" idx="11"/>
          </p:nvPr>
        </p:nvSpPr>
        <p:spPr/>
        <p:txBody>
          <a:bodyPr/>
          <a:lstStyle/>
          <a:p>
            <a:endParaRPr lang="ru-RU">
              <a:solidFill>
                <a:prstClr val="black">
                  <a:tint val="75000"/>
                </a:prstClr>
              </a:solidFill>
            </a:endParaRPr>
          </a:p>
        </p:txBody>
      </p:sp>
      <p:sp>
        <p:nvSpPr>
          <p:cNvPr id="9" name="Номер слайда 8"/>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9886477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EB47B2B4-98F9-4F93-9267-5587ED46F492}" type="datetime1">
              <a:rPr lang="ru-RU" smtClean="0">
                <a:solidFill>
                  <a:prstClr val="black">
                    <a:tint val="75000"/>
                  </a:prstClr>
                </a:solidFill>
              </a:rPr>
              <a:t>16.01.2020</a:t>
            </a:fld>
            <a:endParaRPr lang="ru-RU">
              <a:solidFill>
                <a:prstClr val="black">
                  <a:tint val="75000"/>
                </a:prstClr>
              </a:solidFill>
            </a:endParaRPr>
          </a:p>
        </p:txBody>
      </p:sp>
      <p:sp>
        <p:nvSpPr>
          <p:cNvPr id="4" name="Нижний колонтитул 3"/>
          <p:cNvSpPr>
            <a:spLocks noGrp="1"/>
          </p:cNvSpPr>
          <p:nvPr>
            <p:ph type="ftr" sz="quarter" idx="11"/>
          </p:nvPr>
        </p:nvSpPr>
        <p:spPr/>
        <p:txBody>
          <a:bodyPr/>
          <a:lstStyle/>
          <a:p>
            <a:endParaRPr lang="ru-RU">
              <a:solidFill>
                <a:prstClr val="black">
                  <a:tint val="75000"/>
                </a:prstClr>
              </a:solidFill>
            </a:endParaRPr>
          </a:p>
        </p:txBody>
      </p:sp>
      <p:sp>
        <p:nvSpPr>
          <p:cNvPr id="5" name="Номер слайда 4"/>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405875840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998D2D6-B732-4846-9378-3B5BE0E1F5D3}" type="datetime1">
              <a:rPr lang="ru-RU" smtClean="0">
                <a:solidFill>
                  <a:prstClr val="black">
                    <a:tint val="75000"/>
                  </a:prstClr>
                </a:solidFill>
              </a:rPr>
              <a:t>16.01.2020</a:t>
            </a:fld>
            <a:endParaRPr lang="ru-RU">
              <a:solidFill>
                <a:prstClr val="black">
                  <a:tint val="75000"/>
                </a:prstClr>
              </a:solidFill>
            </a:endParaRPr>
          </a:p>
        </p:txBody>
      </p:sp>
      <p:sp>
        <p:nvSpPr>
          <p:cNvPr id="3" name="Нижний колонтитул 2"/>
          <p:cNvSpPr>
            <a:spLocks noGrp="1"/>
          </p:cNvSpPr>
          <p:nvPr>
            <p:ph type="ftr" sz="quarter" idx="11"/>
          </p:nvPr>
        </p:nvSpPr>
        <p:spPr/>
        <p:txBody>
          <a:bodyPr/>
          <a:lstStyle/>
          <a:p>
            <a:endParaRPr lang="ru-RU">
              <a:solidFill>
                <a:prstClr val="black">
                  <a:tint val="75000"/>
                </a:prstClr>
              </a:solidFill>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21942711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1" y="27305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2"/>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3914EBCB-04CF-416C-94BF-1E26B2459E78}" type="datetime1">
              <a:rPr lang="ru-RU" smtClean="0">
                <a:solidFill>
                  <a:prstClr val="black">
                    <a:tint val="75000"/>
                  </a:prstClr>
                </a:solidFill>
              </a:rPr>
              <a:t>16.01.2020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684800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C76B7E6-C744-412C-AA97-B400155C2AF8}" type="datetime1">
              <a:rPr lang="ru-RU" smtClean="0">
                <a:solidFill>
                  <a:prstClr val="black">
                    <a:tint val="75000"/>
                  </a:prstClr>
                </a:solidFill>
              </a:rPr>
              <a:t>16.01.2020</a:t>
            </a:fld>
            <a:endParaRPr lang="ru-RU">
              <a:solidFill>
                <a:prstClr val="black">
                  <a:tint val="75000"/>
                </a:prstClr>
              </a:solidFill>
            </a:endParaRPr>
          </a:p>
        </p:txBody>
      </p:sp>
      <p:sp>
        <p:nvSpPr>
          <p:cNvPr id="6" name="Нижний колонтитул 5"/>
          <p:cNvSpPr>
            <a:spLocks noGrp="1"/>
          </p:cNvSpPr>
          <p:nvPr>
            <p:ph type="ftr" sz="quarter" idx="11"/>
          </p:nvPr>
        </p:nvSpPr>
        <p:spPr/>
        <p:txBody>
          <a:bodyPr/>
          <a:lstStyle/>
          <a:p>
            <a:endParaRPr lang="ru-RU">
              <a:solidFill>
                <a:prstClr val="black">
                  <a:tint val="75000"/>
                </a:prstClr>
              </a:solidFill>
            </a:endParaRPr>
          </a:p>
        </p:txBody>
      </p:sp>
      <p:sp>
        <p:nvSpPr>
          <p:cNvPr id="7" name="Номер слайда 6"/>
          <p:cNvSpPr>
            <a:spLocks noGrp="1"/>
          </p:cNvSpPr>
          <p:nvPr>
            <p:ph type="sldNum" sz="quarter" idx="12"/>
          </p:nvPr>
        </p:nvSpPr>
        <p:spPr/>
        <p:txBody>
          <a:body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19161835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slideLayout" Target="../slideLayouts/slideLayout3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slideLayout" Target="../slideLayouts/slideLayout33.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20" Type="http://schemas.openxmlformats.org/officeDocument/2006/relationships/image" Target="../media/image4.png"/><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19" Type="http://schemas.openxmlformats.org/officeDocument/2006/relationships/theme" Target="../theme/theme2.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4"/>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76"/>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529EC9-6B22-453E-915E-3272F684ED66}" type="datetime1">
              <a:rPr lang="ru-RU" smtClean="0">
                <a:solidFill>
                  <a:prstClr val="black">
                    <a:tint val="75000"/>
                  </a:prstClr>
                </a:solidFill>
              </a:rPr>
              <a:t>16.01.2020</a:t>
            </a:fld>
            <a:endParaRPr lang="ru-RU">
              <a:solidFill>
                <a:prstClr val="black">
                  <a:tint val="75000"/>
                </a:prstClr>
              </a:solidFill>
            </a:endParaRPr>
          </a:p>
        </p:txBody>
      </p:sp>
      <p:sp>
        <p:nvSpPr>
          <p:cNvPr id="5" name="Нижний колонтитул 4"/>
          <p:cNvSpPr>
            <a:spLocks noGrp="1"/>
          </p:cNvSpPr>
          <p:nvPr>
            <p:ph type="ftr" sz="quarter" idx="3"/>
          </p:nvPr>
        </p:nvSpPr>
        <p:spPr>
          <a:xfrm>
            <a:off x="3124200" y="6356376"/>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solidFill>
                <a:prstClr val="black">
                  <a:tint val="75000"/>
                </a:prstClr>
              </a:solidFill>
            </a:endParaRPr>
          </a:p>
        </p:txBody>
      </p:sp>
      <p:sp>
        <p:nvSpPr>
          <p:cNvPr id="6" name="Номер слайда 5"/>
          <p:cNvSpPr>
            <a:spLocks noGrp="1"/>
          </p:cNvSpPr>
          <p:nvPr>
            <p:ph type="sldNum" sz="quarter" idx="4"/>
          </p:nvPr>
        </p:nvSpPr>
        <p:spPr>
          <a:xfrm>
            <a:off x="6553200" y="6356376"/>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74B9BC-77F5-46EF-8679-65FCFE689864}" type="slidenum">
              <a:rPr lang="ru-RU" smtClean="0">
                <a:solidFill>
                  <a:prstClr val="black">
                    <a:tint val="75000"/>
                  </a:prstClr>
                </a:solidFill>
              </a:rPr>
              <a:pPr/>
              <a:t>‹#›</a:t>
            </a:fld>
            <a:endParaRPr lang="ru-RU">
              <a:solidFill>
                <a:prstClr val="black">
                  <a:tint val="75000"/>
                </a:prstClr>
              </a:solidFill>
            </a:endParaRPr>
          </a:p>
        </p:txBody>
      </p:sp>
    </p:spTree>
    <p:extLst>
      <p:ext uri="{BB962C8B-B14F-4D97-AF65-F5344CB8AC3E}">
        <p14:creationId xmlns:p14="http://schemas.microsoft.com/office/powerpoint/2010/main" val="31463642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759" r:id="rId14"/>
    <p:sldLayoutId id="2147483760" r:id="rId15"/>
    <p:sldLayoutId id="2147483761" r:id="rId16"/>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2007" y="538163"/>
            <a:ext cx="7605347" cy="370558"/>
          </a:xfrm>
          <a:prstGeom prst="rect">
            <a:avLst/>
          </a:prstGeom>
        </p:spPr>
        <p:txBody>
          <a:bodyPr vert="horz" lIns="0" tIns="0" rIns="0" bIns="0" rtlCol="0" anchor="t" anchorCtr="0">
            <a:noAutofit/>
          </a:bodyPr>
          <a:lstStyle/>
          <a:p>
            <a:r>
              <a:rPr lang="en-US"/>
              <a:t>Click to edit Master title style</a:t>
            </a:r>
            <a:endParaRPr lang="en-GB" dirty="0"/>
          </a:p>
        </p:txBody>
      </p:sp>
      <p:sp>
        <p:nvSpPr>
          <p:cNvPr id="3" name="Text Placeholder 2"/>
          <p:cNvSpPr>
            <a:spLocks noGrp="1"/>
          </p:cNvSpPr>
          <p:nvPr>
            <p:ph type="body" idx="1"/>
          </p:nvPr>
        </p:nvSpPr>
        <p:spPr>
          <a:xfrm>
            <a:off x="762001" y="1436692"/>
            <a:ext cx="7605346" cy="1692771"/>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Freeform 6"/>
          <p:cNvSpPr>
            <a:spLocks/>
          </p:cNvSpPr>
          <p:nvPr userDrawn="1"/>
        </p:nvSpPr>
        <p:spPr bwMode="auto">
          <a:xfrm>
            <a:off x="8367346" y="-1"/>
            <a:ext cx="320920" cy="482041"/>
          </a:xfrm>
          <a:custGeom>
            <a:avLst/>
            <a:gdLst>
              <a:gd name="T0" fmla="*/ 0 w 120"/>
              <a:gd name="T1" fmla="*/ 0 h 164"/>
              <a:gd name="T2" fmla="*/ 120 w 120"/>
              <a:gd name="T3" fmla="*/ 0 h 164"/>
              <a:gd name="T4" fmla="*/ 120 w 120"/>
              <a:gd name="T5" fmla="*/ 138 h 164"/>
              <a:gd name="T6" fmla="*/ 13 w 120"/>
              <a:gd name="T7" fmla="*/ 164 h 164"/>
              <a:gd name="T8" fmla="*/ 10 w 120"/>
              <a:gd name="T9" fmla="*/ 164 h 164"/>
              <a:gd name="T10" fmla="*/ 0 w 120"/>
              <a:gd name="T11" fmla="*/ 156 h 164"/>
              <a:gd name="T12" fmla="*/ 0 w 120"/>
              <a:gd name="T13" fmla="*/ 0 h 164"/>
            </a:gdLst>
            <a:ahLst/>
            <a:cxnLst>
              <a:cxn ang="0">
                <a:pos x="T0" y="T1"/>
              </a:cxn>
              <a:cxn ang="0">
                <a:pos x="T2" y="T3"/>
              </a:cxn>
              <a:cxn ang="0">
                <a:pos x="T4" y="T5"/>
              </a:cxn>
              <a:cxn ang="0">
                <a:pos x="T6" y="T7"/>
              </a:cxn>
              <a:cxn ang="0">
                <a:pos x="T8" y="T9"/>
              </a:cxn>
              <a:cxn ang="0">
                <a:pos x="T10" y="T11"/>
              </a:cxn>
              <a:cxn ang="0">
                <a:pos x="T12" y="T13"/>
              </a:cxn>
            </a:cxnLst>
            <a:rect l="0" t="0" r="r" b="b"/>
            <a:pathLst>
              <a:path w="120" h="164">
                <a:moveTo>
                  <a:pt x="0" y="0"/>
                </a:moveTo>
                <a:cubicBezTo>
                  <a:pt x="120" y="0"/>
                  <a:pt x="120" y="0"/>
                  <a:pt x="120" y="0"/>
                </a:cubicBezTo>
                <a:cubicBezTo>
                  <a:pt x="120" y="138"/>
                  <a:pt x="120" y="138"/>
                  <a:pt x="120" y="138"/>
                </a:cubicBezTo>
                <a:cubicBezTo>
                  <a:pt x="13" y="164"/>
                  <a:pt x="13" y="164"/>
                  <a:pt x="13" y="164"/>
                </a:cubicBezTo>
                <a:cubicBezTo>
                  <a:pt x="12" y="164"/>
                  <a:pt x="11" y="164"/>
                  <a:pt x="10" y="164"/>
                </a:cubicBezTo>
                <a:cubicBezTo>
                  <a:pt x="4" y="164"/>
                  <a:pt x="0" y="160"/>
                  <a:pt x="0" y="156"/>
                </a:cubicBezTo>
                <a:lnTo>
                  <a:pt x="0" y="0"/>
                </a:lnTo>
                <a:close/>
              </a:path>
            </a:pathLst>
          </a:custGeom>
          <a:solidFill>
            <a:schemeClr val="bg2"/>
          </a:solidFill>
          <a:ln>
            <a:noFill/>
          </a:ln>
        </p:spPr>
        <p:txBody>
          <a:bodyPr vert="horz" wrap="none" lIns="0" tIns="0" rIns="0" bIns="36000" numCol="1" anchor="ctr" anchorCtr="1" compatLnSpc="1">
            <a:prstTxWarp prst="textNoShape">
              <a:avLst/>
            </a:prstTxWarp>
          </a:bodyPr>
          <a:lstStyle/>
          <a:p>
            <a:pPr algn="ctr" defTabSz="872722">
              <a:defRPr/>
            </a:pPr>
            <a:fld id="{12E06541-304F-41DA-A076-D86DB9E81A9C}" type="slidenum">
              <a:rPr lang="en-GB" sz="1200" smtClean="0">
                <a:solidFill>
                  <a:srgbClr val="628BA3"/>
                </a:solidFill>
              </a:rPr>
              <a:pPr algn="ctr" defTabSz="872722">
                <a:defRPr/>
              </a:pPr>
              <a:t>‹#›</a:t>
            </a:fld>
            <a:endParaRPr lang="en-GB" sz="1200">
              <a:solidFill>
                <a:srgbClr val="628BA3"/>
              </a:solidFill>
            </a:endParaRPr>
          </a:p>
        </p:txBody>
      </p:sp>
      <p:sp>
        <p:nvSpPr>
          <p:cNvPr id="8" name="Rectangle 7"/>
          <p:cNvSpPr/>
          <p:nvPr userDrawn="1"/>
        </p:nvSpPr>
        <p:spPr bwMode="auto">
          <a:xfrm>
            <a:off x="9357763" y="2"/>
            <a:ext cx="2177744" cy="2063929"/>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85672" tIns="85672" rIns="85672" bIns="85672" numCol="1" rtlCol="0" anchor="t" anchorCtr="0" compatLnSpc="1">
            <a:prstTxWarp prst="textNoShape">
              <a:avLst/>
            </a:prstTxWarp>
          </a:bodyPr>
          <a:lstStyle/>
          <a:p>
            <a:pPr defTabSz="872722"/>
            <a:r>
              <a:rPr lang="en-US" sz="1050" b="1" dirty="0">
                <a:solidFill>
                  <a:srgbClr val="486A7E"/>
                </a:solidFill>
              </a:rPr>
              <a:t>Updating footer</a:t>
            </a:r>
          </a:p>
          <a:p>
            <a:pPr defTabSz="872722"/>
            <a:r>
              <a:rPr lang="en-US" sz="1050" dirty="0">
                <a:solidFill>
                  <a:srgbClr val="486A7E"/>
                </a:solidFill>
              </a:rPr>
              <a:t>To update the footer:</a:t>
            </a:r>
          </a:p>
          <a:p>
            <a:pPr marL="177800" indent="-177800" defTabSz="872722">
              <a:buFont typeface="Arial" panose="020B0604020202020204" pitchFamily="34" charset="0"/>
              <a:buChar char="•"/>
            </a:pPr>
            <a:r>
              <a:rPr lang="en-US" sz="1050" dirty="0">
                <a:solidFill>
                  <a:srgbClr val="486A7E"/>
                </a:solidFill>
              </a:rPr>
              <a:t>Click into the text box on the slide master page and update the information</a:t>
            </a:r>
          </a:p>
          <a:p>
            <a:pPr defTabSz="872722">
              <a:buFont typeface="Arial" panose="020B0604020202020204" pitchFamily="34" charset="0"/>
              <a:buNone/>
            </a:pPr>
            <a:r>
              <a:rPr lang="en-US" sz="1050" b="1" dirty="0">
                <a:solidFill>
                  <a:srgbClr val="486A7E"/>
                </a:solidFill>
              </a:rPr>
              <a:t>Checking updates</a:t>
            </a:r>
          </a:p>
          <a:p>
            <a:pPr marL="177800" indent="-177800" defTabSz="872722">
              <a:buFont typeface="Arial" panose="020B0604020202020204" pitchFamily="34" charset="0"/>
              <a:buChar char="•"/>
            </a:pPr>
            <a:r>
              <a:rPr lang="en-US" sz="1050" dirty="0">
                <a:solidFill>
                  <a:srgbClr val="486A7E"/>
                </a:solidFill>
              </a:rPr>
              <a:t>The text updates will not flow through to all the slide layouts as some have been placed manually. Therefore you may need to manually update other text boxes such as the divider slides </a:t>
            </a:r>
            <a:r>
              <a:rPr lang="en-US" sz="1050" dirty="0" err="1">
                <a:solidFill>
                  <a:srgbClr val="486A7E"/>
                </a:solidFill>
              </a:rPr>
              <a:t>etc</a:t>
            </a:r>
            <a:endParaRPr lang="en-US" sz="1050" dirty="0">
              <a:solidFill>
                <a:srgbClr val="486A7E"/>
              </a:solidFill>
            </a:endParaRPr>
          </a:p>
          <a:p>
            <a:pPr marL="177800" indent="-177800" defTabSz="872722">
              <a:buFont typeface="Arial" panose="020B0604020202020204" pitchFamily="34" charset="0"/>
              <a:buChar char="•"/>
            </a:pPr>
            <a:endParaRPr lang="en-US" sz="1050" dirty="0">
              <a:solidFill>
                <a:srgbClr val="486A7E"/>
              </a:solidFill>
            </a:endParaRPr>
          </a:p>
        </p:txBody>
      </p:sp>
      <p:sp>
        <p:nvSpPr>
          <p:cNvPr id="9" name="Rectangle 8"/>
          <p:cNvSpPr/>
          <p:nvPr userDrawn="1"/>
        </p:nvSpPr>
        <p:spPr>
          <a:xfrm>
            <a:off x="762000" y="6387327"/>
            <a:ext cx="1929522" cy="153888"/>
          </a:xfrm>
          <a:prstGeom prst="rect">
            <a:avLst/>
          </a:prstGeom>
        </p:spPr>
        <p:txBody>
          <a:bodyPr wrap="none" lIns="0" tIns="0" rIns="0" bIns="0">
            <a:noAutofit/>
          </a:bodyPr>
          <a:lstStyle/>
          <a:p>
            <a:pPr defTabSz="872722"/>
            <a:r>
              <a:rPr lang="en-GB" sz="1000" dirty="0">
                <a:solidFill>
                  <a:srgbClr val="58595B"/>
                </a:solidFill>
              </a:rPr>
              <a:t>Sungkyunkwan University / 29 April 2016</a:t>
            </a:r>
          </a:p>
        </p:txBody>
      </p:sp>
      <p:pic>
        <p:nvPicPr>
          <p:cNvPr id="10" name="Picture 9"/>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392993" y="6413326"/>
            <a:ext cx="974359" cy="101890"/>
          </a:xfrm>
          <a:prstGeom prst="rect">
            <a:avLst/>
          </a:prstGeom>
        </p:spPr>
      </p:pic>
    </p:spTree>
    <p:extLst>
      <p:ext uri="{BB962C8B-B14F-4D97-AF65-F5344CB8AC3E}">
        <p14:creationId xmlns:p14="http://schemas.microsoft.com/office/powerpoint/2010/main" val="431882077"/>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 id="2147483728" r:id="rId16"/>
    <p:sldLayoutId id="2147483729" r:id="rId17"/>
    <p:sldLayoutId id="2147483730" r:id="rId18"/>
  </p:sldLayoutIdLst>
  <p:timing>
    <p:tnLst>
      <p:par>
        <p:cTn id="1" dur="indefinite" restart="never" nodeType="tmRoot"/>
      </p:par>
    </p:tnLst>
  </p:timing>
  <p:hf hdr="0" ftr="0" dt="0"/>
  <p:txStyles>
    <p:titleStyle>
      <a:lvl1pPr algn="l" defTabSz="872722" rtl="0" eaLnBrk="1" latinLnBrk="0" hangingPunct="1">
        <a:spcBef>
          <a:spcPct val="0"/>
        </a:spcBef>
        <a:buNone/>
        <a:defRPr sz="2600" b="1" kern="1200">
          <a:solidFill>
            <a:srgbClr val="486A7E"/>
          </a:solidFill>
          <a:latin typeface="+mj-lt"/>
          <a:ea typeface="+mj-ea"/>
          <a:cs typeface="+mj-cs"/>
        </a:defRPr>
      </a:lvl1pPr>
    </p:titleStyle>
    <p:bodyStyle>
      <a:lvl1pPr marL="0" indent="0" algn="l" defTabSz="872722" rtl="0" eaLnBrk="1" latinLnBrk="0" hangingPunct="1">
        <a:spcBef>
          <a:spcPts val="0"/>
        </a:spcBef>
        <a:spcAft>
          <a:spcPts val="600"/>
        </a:spcAft>
        <a:buClr>
          <a:schemeClr val="tx1"/>
        </a:buClr>
        <a:buFont typeface="Arial" panose="020B0604020202020204" pitchFamily="34" charset="0"/>
        <a:buNone/>
        <a:defRPr sz="1800" b="1" kern="1200">
          <a:solidFill>
            <a:schemeClr val="tx1"/>
          </a:solidFill>
          <a:latin typeface="+mj-lt"/>
          <a:ea typeface="+mn-ea"/>
          <a:cs typeface="+mn-cs"/>
        </a:defRPr>
      </a:lvl1pPr>
      <a:lvl2pPr marL="0" indent="0" algn="l" defTabSz="872722" rtl="0" eaLnBrk="1" latinLnBrk="0" hangingPunct="1">
        <a:spcBef>
          <a:spcPts val="0"/>
        </a:spcBef>
        <a:spcAft>
          <a:spcPts val="600"/>
        </a:spcAft>
        <a:buClr>
          <a:schemeClr val="tx1"/>
        </a:buClr>
        <a:buFont typeface="Arial" panose="020B0604020202020204" pitchFamily="34" charset="0"/>
        <a:buNone/>
        <a:defRPr sz="1800" kern="1200">
          <a:solidFill>
            <a:schemeClr val="tx1"/>
          </a:solidFill>
          <a:latin typeface="+mn-lt"/>
          <a:ea typeface="+mn-ea"/>
          <a:cs typeface="+mn-cs"/>
        </a:defRPr>
      </a:lvl2pPr>
      <a:lvl3pPr marL="222250" indent="-222250" algn="l" defTabSz="872722" rtl="0" eaLnBrk="1" latinLnBrk="0" hangingPunct="1">
        <a:spcBef>
          <a:spcPts val="0"/>
        </a:spcBef>
        <a:spcAft>
          <a:spcPts val="600"/>
        </a:spcAft>
        <a:buClr>
          <a:srgbClr val="95AABA"/>
        </a:buClr>
        <a:buFont typeface="Calibri" panose="020F0502020204030204" pitchFamily="34" charset="0"/>
        <a:buChar char="•"/>
        <a:defRPr sz="1800" kern="1200">
          <a:solidFill>
            <a:schemeClr val="tx1"/>
          </a:solidFill>
          <a:latin typeface="+mn-lt"/>
          <a:ea typeface="+mn-ea"/>
          <a:cs typeface="+mn-cs"/>
        </a:defRPr>
      </a:lvl3pPr>
      <a:lvl4pPr marL="457200" indent="-22860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4pPr>
      <a:lvl5pPr marL="714375" indent="-234950"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5pPr>
      <a:lvl6pPr marL="936625" indent="-214313" algn="l" defTabSz="872722" rtl="0" eaLnBrk="1" latinLnBrk="0" hangingPunct="1">
        <a:spcBef>
          <a:spcPts val="0"/>
        </a:spcBef>
        <a:spcAft>
          <a:spcPts val="600"/>
        </a:spcAft>
        <a:buClr>
          <a:schemeClr val="tx2"/>
        </a:buClr>
        <a:buFont typeface="Calibri" panose="020F0502020204030204" pitchFamily="34" charset="0"/>
        <a:buChar char="−"/>
        <a:defRPr sz="1800" kern="1200">
          <a:solidFill>
            <a:schemeClr val="tx1"/>
          </a:solidFill>
          <a:latin typeface="+mn-lt"/>
          <a:ea typeface="+mn-ea"/>
          <a:cs typeface="+mn-cs"/>
        </a:defRPr>
      </a:lvl6pPr>
      <a:lvl7pPr marL="0" indent="0" algn="l" defTabSz="872722" rtl="0" eaLnBrk="1" latinLnBrk="0" hangingPunct="1">
        <a:spcBef>
          <a:spcPts val="0"/>
        </a:spcBef>
        <a:spcAft>
          <a:spcPts val="600"/>
        </a:spcAft>
        <a:buClr>
          <a:schemeClr val="tx1"/>
        </a:buClr>
        <a:buFontTx/>
        <a:buNone/>
        <a:defRPr sz="1800" kern="1200">
          <a:solidFill>
            <a:schemeClr val="tx1"/>
          </a:solidFill>
          <a:latin typeface="+mn-lt"/>
          <a:ea typeface="+mn-ea"/>
          <a:cs typeface="+mn-cs"/>
        </a:defRPr>
      </a:lvl7pPr>
      <a:lvl8pPr marL="209550" indent="-209550" algn="l" defTabSz="872722" rtl="0" eaLnBrk="1" latinLnBrk="0" hangingPunct="1">
        <a:spcBef>
          <a:spcPts val="0"/>
        </a:spcBef>
        <a:spcAft>
          <a:spcPts val="600"/>
        </a:spcAft>
        <a:buClr>
          <a:schemeClr val="tx1"/>
        </a:buClr>
        <a:buFont typeface="+mj-lt"/>
        <a:buAutoNum type="arabicPeriod"/>
        <a:defRPr sz="1800" kern="1200" baseline="0">
          <a:solidFill>
            <a:schemeClr val="tx1"/>
          </a:solidFill>
          <a:latin typeface="+mn-lt"/>
          <a:ea typeface="+mn-ea"/>
          <a:cs typeface="+mn-cs"/>
        </a:defRPr>
      </a:lvl8pPr>
      <a:lvl9pPr marL="473075" indent="-236538" algn="l" defTabSz="872722" rtl="0" eaLnBrk="1" latinLnBrk="0" hangingPunct="1">
        <a:spcBef>
          <a:spcPts val="0"/>
        </a:spcBef>
        <a:spcAft>
          <a:spcPts val="600"/>
        </a:spcAft>
        <a:buClr>
          <a:schemeClr val="tx1"/>
        </a:buClr>
        <a:buFont typeface="+mj-lt"/>
        <a:buAutoNum type="alphaLcPeriod"/>
        <a:defRPr sz="1800" kern="1200" baseline="0">
          <a:solidFill>
            <a:schemeClr val="tx1"/>
          </a:solidFill>
          <a:latin typeface="+mn-lt"/>
          <a:ea typeface="+mn-ea"/>
          <a:cs typeface="+mn-cs"/>
        </a:defRPr>
      </a:lvl9pPr>
    </p:bodyStyle>
    <p:otherStyle>
      <a:defPPr>
        <a:defRPr lang="en-US"/>
      </a:defPPr>
      <a:lvl1pPr marL="0" algn="l" defTabSz="872722" rtl="0" eaLnBrk="1" latinLnBrk="0" hangingPunct="1">
        <a:defRPr sz="1800" kern="1200">
          <a:solidFill>
            <a:schemeClr val="tx1"/>
          </a:solidFill>
          <a:latin typeface="+mn-lt"/>
          <a:ea typeface="+mn-ea"/>
          <a:cs typeface="+mn-cs"/>
        </a:defRPr>
      </a:lvl1pPr>
      <a:lvl2pPr marL="436361" algn="l" defTabSz="872722" rtl="0" eaLnBrk="1" latinLnBrk="0" hangingPunct="1">
        <a:defRPr sz="1800" kern="1200">
          <a:solidFill>
            <a:schemeClr val="tx1"/>
          </a:solidFill>
          <a:latin typeface="+mn-lt"/>
          <a:ea typeface="+mn-ea"/>
          <a:cs typeface="+mn-cs"/>
        </a:defRPr>
      </a:lvl2pPr>
      <a:lvl3pPr marL="872722" algn="l" defTabSz="872722" rtl="0" eaLnBrk="1" latinLnBrk="0" hangingPunct="1">
        <a:defRPr sz="1800" kern="1200">
          <a:solidFill>
            <a:schemeClr val="tx1"/>
          </a:solidFill>
          <a:latin typeface="+mn-lt"/>
          <a:ea typeface="+mn-ea"/>
          <a:cs typeface="+mn-cs"/>
        </a:defRPr>
      </a:lvl3pPr>
      <a:lvl4pPr marL="1309083" algn="l" defTabSz="872722" rtl="0" eaLnBrk="1" latinLnBrk="0" hangingPunct="1">
        <a:defRPr sz="1800" kern="1200">
          <a:solidFill>
            <a:schemeClr val="tx1"/>
          </a:solidFill>
          <a:latin typeface="+mn-lt"/>
          <a:ea typeface="+mn-ea"/>
          <a:cs typeface="+mn-cs"/>
        </a:defRPr>
      </a:lvl4pPr>
      <a:lvl5pPr marL="1745445" algn="l" defTabSz="872722" rtl="0" eaLnBrk="1" latinLnBrk="0" hangingPunct="1">
        <a:defRPr sz="1800" kern="1200">
          <a:solidFill>
            <a:schemeClr val="tx1"/>
          </a:solidFill>
          <a:latin typeface="+mn-lt"/>
          <a:ea typeface="+mn-ea"/>
          <a:cs typeface="+mn-cs"/>
        </a:defRPr>
      </a:lvl5pPr>
      <a:lvl6pPr marL="2181806" algn="l" defTabSz="872722" rtl="0" eaLnBrk="1" latinLnBrk="0" hangingPunct="1">
        <a:defRPr sz="1800" kern="1200">
          <a:solidFill>
            <a:schemeClr val="tx1"/>
          </a:solidFill>
          <a:latin typeface="+mn-lt"/>
          <a:ea typeface="+mn-ea"/>
          <a:cs typeface="+mn-cs"/>
        </a:defRPr>
      </a:lvl6pPr>
      <a:lvl7pPr marL="2618167" algn="l" defTabSz="872722" rtl="0" eaLnBrk="1" latinLnBrk="0" hangingPunct="1">
        <a:defRPr sz="1800" kern="1200">
          <a:solidFill>
            <a:schemeClr val="tx1"/>
          </a:solidFill>
          <a:latin typeface="+mn-lt"/>
          <a:ea typeface="+mn-ea"/>
          <a:cs typeface="+mn-cs"/>
        </a:defRPr>
      </a:lvl7pPr>
      <a:lvl8pPr marL="3054529" algn="l" defTabSz="872722" rtl="0" eaLnBrk="1" latinLnBrk="0" hangingPunct="1">
        <a:defRPr sz="1800" kern="1200">
          <a:solidFill>
            <a:schemeClr val="tx1"/>
          </a:solidFill>
          <a:latin typeface="+mn-lt"/>
          <a:ea typeface="+mn-ea"/>
          <a:cs typeface="+mn-cs"/>
        </a:defRPr>
      </a:lvl8pPr>
      <a:lvl9pPr marL="3490890" algn="l" defTabSz="872722" rtl="0" eaLnBrk="1" latinLnBrk="0" hangingPunct="1">
        <a:defRPr sz="1800" kern="1200">
          <a:solidFill>
            <a:schemeClr val="tx1"/>
          </a:solidFill>
          <a:latin typeface="+mn-lt"/>
          <a:ea typeface="+mn-ea"/>
          <a:cs typeface="+mn-cs"/>
        </a:defRPr>
      </a:lvl9pPr>
    </p:otherStyle>
  </p:txStyles>
  <p:extLst mod="1">
    <p:ext uri="{27BBF7A9-308A-43DC-89C8-2F10F3537804}">
      <p15:sldGuideLst xmlns="" xmlns:p15="http://schemas.microsoft.com/office/powerpoint/2012/main">
        <p15:guide id="1" orient="horz" pos="890" userDrawn="1">
          <p15:clr>
            <a:srgbClr val="F26B43"/>
          </p15:clr>
        </p15:guide>
        <p15:guide id="2" pos="512" userDrawn="1">
          <p15:clr>
            <a:srgbClr val="F26B43"/>
          </p15:clr>
        </p15:guide>
        <p15:guide id="4" pos="3219" userDrawn="1">
          <p15:clr>
            <a:srgbClr val="F26B43"/>
          </p15:clr>
        </p15:guide>
        <p15:guide id="5" pos="3021" userDrawn="1">
          <p15:clr>
            <a:srgbClr val="F26B43"/>
          </p15:clr>
        </p15:guide>
        <p15:guide id="12" pos="5705" userDrawn="1">
          <p15:clr>
            <a:srgbClr val="F26B43"/>
          </p15:clr>
        </p15:guide>
        <p15:guide id="14" orient="horz" pos="4020" userDrawn="1">
          <p15:clr>
            <a:srgbClr val="F26B43"/>
          </p15:clr>
        </p15:guide>
        <p15:guide id="15" orient="horz" pos="572"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18.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journalsuggester.springer.com/" TargetMode="Externa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www.springernature.com/gp/authors" TargetMode="Externa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link.springer.com/search?facet-content-type=%22Protocol%22"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3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5" Type="http://schemas.openxmlformats.org/officeDocument/2006/relationships/image" Target="../media/image29.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www.springer.com/" TargetMode="External"/><Relationship Id="rId2" Type="http://schemas.openxmlformats.org/officeDocument/2006/relationships/hyperlink" Target="http://www.springernature.com/" TargetMode="External"/><Relationship Id="rId1" Type="http://schemas.openxmlformats.org/officeDocument/2006/relationships/slideLayout" Target="../slideLayouts/slideLayout6.xml"/><Relationship Id="rId4" Type="http://schemas.openxmlformats.org/officeDocument/2006/relationships/image" Target="../media/image36.jpeg"/></Relationships>
</file>

<file path=ppt/slides/_rels/slide5.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2" y="-3359"/>
            <a:ext cx="9001000" cy="6360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Freeform 17"/>
          <p:cNvSpPr>
            <a:spLocks/>
          </p:cNvSpPr>
          <p:nvPr/>
        </p:nvSpPr>
        <p:spPr bwMode="auto">
          <a:xfrm>
            <a:off x="1108" y="3483"/>
            <a:ext cx="9141785" cy="6858000"/>
          </a:xfrm>
          <a:custGeom>
            <a:avLst/>
            <a:gdLst>
              <a:gd name="T0" fmla="*/ 366 w 3119"/>
              <a:gd name="T1" fmla="*/ 2002 h 2160"/>
              <a:gd name="T2" fmla="*/ 170 w 3119"/>
              <a:gd name="T3" fmla="*/ 1824 h 2160"/>
              <a:gd name="T4" fmla="*/ 169 w 3119"/>
              <a:gd name="T5" fmla="*/ 1808 h 2160"/>
              <a:gd name="T6" fmla="*/ 169 w 3119"/>
              <a:gd name="T7" fmla="*/ 0 h 2160"/>
              <a:gd name="T8" fmla="*/ 0 w 3119"/>
              <a:gd name="T9" fmla="*/ 0 h 2160"/>
              <a:gd name="T10" fmla="*/ 0 w 3119"/>
              <a:gd name="T11" fmla="*/ 2160 h 2160"/>
              <a:gd name="T12" fmla="*/ 3119 w 3119"/>
              <a:gd name="T13" fmla="*/ 2160 h 2160"/>
              <a:gd name="T14" fmla="*/ 3119 w 3119"/>
              <a:gd name="T15" fmla="*/ 1225 h 2160"/>
              <a:gd name="T16" fmla="*/ 415 w 3119"/>
              <a:gd name="T17" fmla="*/ 1995 h 2160"/>
              <a:gd name="T18" fmla="*/ 366 w 3119"/>
              <a:gd name="T19" fmla="*/ 2002 h 2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119" h="2160">
                <a:moveTo>
                  <a:pt x="366" y="2002"/>
                </a:moveTo>
                <a:cubicBezTo>
                  <a:pt x="263" y="2002"/>
                  <a:pt x="179" y="1924"/>
                  <a:pt x="170" y="1824"/>
                </a:cubicBezTo>
                <a:cubicBezTo>
                  <a:pt x="169" y="1820"/>
                  <a:pt x="169" y="1814"/>
                  <a:pt x="169" y="1808"/>
                </a:cubicBezTo>
                <a:cubicBezTo>
                  <a:pt x="169" y="0"/>
                  <a:pt x="169" y="0"/>
                  <a:pt x="169" y="0"/>
                </a:cubicBezTo>
                <a:cubicBezTo>
                  <a:pt x="0" y="0"/>
                  <a:pt x="0" y="0"/>
                  <a:pt x="0" y="0"/>
                </a:cubicBezTo>
                <a:cubicBezTo>
                  <a:pt x="0" y="2160"/>
                  <a:pt x="0" y="2160"/>
                  <a:pt x="0" y="2160"/>
                </a:cubicBezTo>
                <a:cubicBezTo>
                  <a:pt x="3119" y="2160"/>
                  <a:pt x="3119" y="2160"/>
                  <a:pt x="3119" y="2160"/>
                </a:cubicBezTo>
                <a:cubicBezTo>
                  <a:pt x="3119" y="1225"/>
                  <a:pt x="3119" y="1225"/>
                  <a:pt x="3119" y="1225"/>
                </a:cubicBezTo>
                <a:cubicBezTo>
                  <a:pt x="3119" y="1225"/>
                  <a:pt x="416" y="1995"/>
                  <a:pt x="415" y="1995"/>
                </a:cubicBezTo>
                <a:cubicBezTo>
                  <a:pt x="399" y="1999"/>
                  <a:pt x="383" y="2002"/>
                  <a:pt x="366" y="200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defTabSz="872722"/>
            <a:endParaRPr lang="en-GB" dirty="0">
              <a:solidFill>
                <a:srgbClr val="58595B"/>
              </a:solidFill>
            </a:endParaRPr>
          </a:p>
        </p:txBody>
      </p:sp>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33632" y="6057901"/>
            <a:ext cx="2926209" cy="306000"/>
          </a:xfrm>
          <a:prstGeom prst="rect">
            <a:avLst/>
          </a:prstGeom>
        </p:spPr>
      </p:pic>
      <p:grpSp>
        <p:nvGrpSpPr>
          <p:cNvPr id="5" name="Group 4"/>
          <p:cNvGrpSpPr/>
          <p:nvPr/>
        </p:nvGrpSpPr>
        <p:grpSpPr>
          <a:xfrm>
            <a:off x="4758192" y="3483"/>
            <a:ext cx="4392488" cy="4879117"/>
            <a:chOff x="4891355" y="-10176"/>
            <a:chExt cx="4490137" cy="3258955"/>
          </a:xfrm>
        </p:grpSpPr>
        <p:sp>
          <p:nvSpPr>
            <p:cNvPr id="6" name="Freeform 12"/>
            <p:cNvSpPr>
              <a:spLocks/>
            </p:cNvSpPr>
            <p:nvPr/>
          </p:nvSpPr>
          <p:spPr bwMode="auto">
            <a:xfrm>
              <a:off x="6390050" y="1666042"/>
              <a:ext cx="2991442" cy="1582737"/>
            </a:xfrm>
            <a:custGeom>
              <a:avLst/>
              <a:gdLst>
                <a:gd name="T0" fmla="*/ 924 w 924"/>
                <a:gd name="T1" fmla="*/ 370 h 489"/>
                <a:gd name="T2" fmla="*/ 924 w 924"/>
                <a:gd name="T3" fmla="*/ 0 h 489"/>
                <a:gd name="T4" fmla="*/ 0 w 924"/>
                <a:gd name="T5" fmla="*/ 264 h 489"/>
                <a:gd name="T6" fmla="*/ 766 w 924"/>
                <a:gd name="T7" fmla="*/ 482 h 489"/>
                <a:gd name="T8" fmla="*/ 805 w 924"/>
                <a:gd name="T9" fmla="*/ 489 h 489"/>
                <a:gd name="T10" fmla="*/ 924 w 924"/>
                <a:gd name="T11" fmla="*/ 370 h 489"/>
              </a:gdLst>
              <a:ahLst/>
              <a:cxnLst>
                <a:cxn ang="0">
                  <a:pos x="T0" y="T1"/>
                </a:cxn>
                <a:cxn ang="0">
                  <a:pos x="T2" y="T3"/>
                </a:cxn>
                <a:cxn ang="0">
                  <a:pos x="T4" y="T5"/>
                </a:cxn>
                <a:cxn ang="0">
                  <a:pos x="T6" y="T7"/>
                </a:cxn>
                <a:cxn ang="0">
                  <a:pos x="T8" y="T9"/>
                </a:cxn>
                <a:cxn ang="0">
                  <a:pos x="T10" y="T11"/>
                </a:cxn>
              </a:cxnLst>
              <a:rect l="0" t="0" r="r" b="b"/>
              <a:pathLst>
                <a:path w="924" h="489">
                  <a:moveTo>
                    <a:pt x="924" y="370"/>
                  </a:moveTo>
                  <a:cubicBezTo>
                    <a:pt x="924" y="0"/>
                    <a:pt x="924" y="0"/>
                    <a:pt x="924" y="0"/>
                  </a:cubicBezTo>
                  <a:cubicBezTo>
                    <a:pt x="0" y="264"/>
                    <a:pt x="0" y="264"/>
                    <a:pt x="0" y="264"/>
                  </a:cubicBezTo>
                  <a:cubicBezTo>
                    <a:pt x="766" y="482"/>
                    <a:pt x="766" y="482"/>
                    <a:pt x="766" y="482"/>
                  </a:cubicBezTo>
                  <a:cubicBezTo>
                    <a:pt x="778" y="486"/>
                    <a:pt x="791" y="489"/>
                    <a:pt x="805" y="489"/>
                  </a:cubicBezTo>
                  <a:cubicBezTo>
                    <a:pt x="871" y="489"/>
                    <a:pt x="924" y="436"/>
                    <a:pt x="924" y="370"/>
                  </a:cubicBezTo>
                </a:path>
              </a:pathLst>
            </a:custGeom>
            <a:solidFill>
              <a:srgbClr val="0070C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sp>
          <p:nvSpPr>
            <p:cNvPr id="7" name="Freeform 6"/>
            <p:cNvSpPr>
              <a:spLocks/>
            </p:cNvSpPr>
            <p:nvPr userDrawn="1"/>
          </p:nvSpPr>
          <p:spPr bwMode="auto">
            <a:xfrm>
              <a:off x="4891355" y="-10176"/>
              <a:ext cx="4490137" cy="2845749"/>
            </a:xfrm>
            <a:custGeom>
              <a:avLst/>
              <a:gdLst>
                <a:gd name="T0" fmla="*/ 0 w 1429"/>
                <a:gd name="T1" fmla="*/ 0 h 906"/>
                <a:gd name="T2" fmla="*/ 1429 w 1429"/>
                <a:gd name="T3" fmla="*/ 0 h 906"/>
                <a:gd name="T4" fmla="*/ 1429 w 1429"/>
                <a:gd name="T5" fmla="*/ 537 h 906"/>
                <a:gd name="T6" fmla="*/ 152 w 1429"/>
                <a:gd name="T7" fmla="*/ 901 h 906"/>
                <a:gd name="T8" fmla="*/ 119 w 1429"/>
                <a:gd name="T9" fmla="*/ 906 h 906"/>
                <a:gd name="T10" fmla="*/ 0 w 1429"/>
                <a:gd name="T11" fmla="*/ 787 h 906"/>
                <a:gd name="T12" fmla="*/ 0 w 1429"/>
                <a:gd name="T13" fmla="*/ 0 h 906"/>
              </a:gdLst>
              <a:ahLst/>
              <a:cxnLst>
                <a:cxn ang="0">
                  <a:pos x="T0" y="T1"/>
                </a:cxn>
                <a:cxn ang="0">
                  <a:pos x="T2" y="T3"/>
                </a:cxn>
                <a:cxn ang="0">
                  <a:pos x="T4" y="T5"/>
                </a:cxn>
                <a:cxn ang="0">
                  <a:pos x="T6" y="T7"/>
                </a:cxn>
                <a:cxn ang="0">
                  <a:pos x="T8" y="T9"/>
                </a:cxn>
                <a:cxn ang="0">
                  <a:pos x="T10" y="T11"/>
                </a:cxn>
                <a:cxn ang="0">
                  <a:pos x="T12" y="T13"/>
                </a:cxn>
              </a:cxnLst>
              <a:rect l="0" t="0" r="r" b="b"/>
              <a:pathLst>
                <a:path w="1429" h="906">
                  <a:moveTo>
                    <a:pt x="0" y="0"/>
                  </a:moveTo>
                  <a:cubicBezTo>
                    <a:pt x="1429" y="0"/>
                    <a:pt x="1429" y="0"/>
                    <a:pt x="1429" y="0"/>
                  </a:cubicBezTo>
                  <a:cubicBezTo>
                    <a:pt x="1429" y="537"/>
                    <a:pt x="1429" y="537"/>
                    <a:pt x="1429" y="537"/>
                  </a:cubicBezTo>
                  <a:cubicBezTo>
                    <a:pt x="152" y="901"/>
                    <a:pt x="152" y="901"/>
                    <a:pt x="152" y="901"/>
                  </a:cubicBezTo>
                  <a:cubicBezTo>
                    <a:pt x="141" y="904"/>
                    <a:pt x="130" y="906"/>
                    <a:pt x="119" y="906"/>
                  </a:cubicBezTo>
                  <a:cubicBezTo>
                    <a:pt x="53" y="906"/>
                    <a:pt x="0" y="853"/>
                    <a:pt x="0" y="787"/>
                  </a:cubicBezTo>
                  <a:lnTo>
                    <a:pt x="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872722"/>
              <a:endParaRPr lang="en-GB">
                <a:solidFill>
                  <a:srgbClr val="58595B"/>
                </a:solidFill>
              </a:endParaRPr>
            </a:p>
          </p:txBody>
        </p:sp>
      </p:grpSp>
      <p:sp>
        <p:nvSpPr>
          <p:cNvPr id="12" name="Title 17"/>
          <p:cNvSpPr>
            <a:spLocks noGrp="1"/>
          </p:cNvSpPr>
          <p:nvPr>
            <p:ph type="title"/>
          </p:nvPr>
        </p:nvSpPr>
        <p:spPr>
          <a:xfrm>
            <a:off x="4860033" y="188640"/>
            <a:ext cx="3942223" cy="2121830"/>
          </a:xfrm>
        </p:spPr>
        <p:txBody>
          <a:bodyPr>
            <a:normAutofit fontScale="90000"/>
          </a:bodyPr>
          <a:lstStyle/>
          <a:p>
            <a:r>
              <a:rPr lang="ru-RU" sz="2400" dirty="0" smtClean="0"/>
              <a:t>Как подготовить качественную </a:t>
            </a:r>
            <a:r>
              <a:rPr lang="ru-RU" sz="2400" dirty="0" smtClean="0"/>
              <a:t>статью</a:t>
            </a:r>
            <a:r>
              <a:rPr lang="en-US" sz="2400" dirty="0" smtClean="0"/>
              <a:t>/</a:t>
            </a:r>
            <a:r>
              <a:rPr lang="ru-RU" sz="2400" dirty="0" smtClean="0"/>
              <a:t>монографию</a:t>
            </a:r>
            <a:r>
              <a:rPr lang="ru-RU" sz="2400" dirty="0" smtClean="0"/>
              <a:t> </a:t>
            </a:r>
            <a:r>
              <a:rPr lang="ru-RU" sz="2400" dirty="0" smtClean="0"/>
              <a:t>и опубликовать её в </a:t>
            </a:r>
            <a:r>
              <a:rPr lang="ru-RU" sz="2400" dirty="0" smtClean="0"/>
              <a:t>рейтинговом издательстве</a:t>
            </a:r>
            <a:r>
              <a:rPr lang="en-US" sz="2400" dirty="0"/>
              <a:t/>
            </a:r>
            <a:br>
              <a:rPr lang="en-US" sz="2400" dirty="0"/>
            </a:br>
            <a:r>
              <a:rPr lang="ru-RU" sz="2400" dirty="0"/>
              <a:t/>
            </a:r>
            <a:br>
              <a:rPr lang="ru-RU" sz="2400" dirty="0"/>
            </a:br>
            <a:r>
              <a:rPr lang="ru-RU" sz="1800" dirty="0" smtClean="0">
                <a:solidFill>
                  <a:srgbClr val="C00000"/>
                </a:solidFill>
              </a:rPr>
              <a:t> ИРИНА АЛЕКСАНДРОВА</a:t>
            </a:r>
            <a:endParaRPr lang="en-GB" sz="1800" dirty="0">
              <a:solidFill>
                <a:srgbClr val="C00000"/>
              </a:solidFill>
            </a:endParaRPr>
          </a:p>
        </p:txBody>
      </p:sp>
    </p:spTree>
    <p:extLst>
      <p:ext uri="{BB962C8B-B14F-4D97-AF65-F5344CB8AC3E}">
        <p14:creationId xmlns:p14="http://schemas.microsoft.com/office/powerpoint/2010/main" val="24883669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1120964" y="4599156"/>
            <a:ext cx="2610348" cy="1055608"/>
          </a:xfrm>
          <a:prstGeom prst="roundRect">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1" i="0" u="none" strike="noStrike" cap="none" normalizeH="0" baseline="0" dirty="0" smtClean="0">
                <a:ln>
                  <a:noFill/>
                </a:ln>
                <a:solidFill>
                  <a:schemeClr val="tx2">
                    <a:lumMod val="75000"/>
                  </a:schemeClr>
                </a:solidFill>
                <a:effectLst/>
                <a:latin typeface="+mj-lt"/>
              </a:rPr>
              <a:t>Региональный </a:t>
            </a:r>
            <a:r>
              <a:rPr kumimoji="0" lang="ru-RU" sz="2800" i="0" u="none" strike="noStrike" cap="none" normalizeH="0" baseline="0" dirty="0" smtClean="0">
                <a:ln>
                  <a:noFill/>
                </a:ln>
                <a:solidFill>
                  <a:schemeClr val="tx2">
                    <a:lumMod val="75000"/>
                  </a:schemeClr>
                </a:solidFill>
                <a:effectLst/>
                <a:latin typeface="+mj-lt"/>
              </a:rPr>
              <a:t>журнал</a:t>
            </a:r>
            <a:endParaRPr kumimoji="0" lang="en-US" sz="2800" i="0" u="none" strike="noStrike" cap="none" normalizeH="0" baseline="0" dirty="0">
              <a:ln>
                <a:noFill/>
              </a:ln>
              <a:solidFill>
                <a:schemeClr val="tx2">
                  <a:lumMod val="75000"/>
                </a:schemeClr>
              </a:solidFill>
              <a:effectLst/>
              <a:latin typeface="+mj-lt"/>
            </a:endParaRPr>
          </a:p>
        </p:txBody>
      </p:sp>
      <p:sp>
        <p:nvSpPr>
          <p:cNvPr id="14" name="Rounded Rectangle 13"/>
          <p:cNvSpPr/>
          <p:nvPr/>
        </p:nvSpPr>
        <p:spPr bwMode="auto">
          <a:xfrm>
            <a:off x="5449617" y="4599156"/>
            <a:ext cx="3024000" cy="1055608"/>
          </a:xfrm>
          <a:prstGeom prst="roundRect">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1" i="0" u="none" strike="noStrike" cap="none" normalizeH="0" baseline="0" dirty="0" smtClean="0">
                <a:ln>
                  <a:noFill/>
                </a:ln>
                <a:solidFill>
                  <a:schemeClr val="tx2">
                    <a:lumMod val="75000"/>
                  </a:schemeClr>
                </a:solidFill>
                <a:effectLst/>
                <a:latin typeface="+mj-lt"/>
              </a:rPr>
              <a:t>Международный </a:t>
            </a:r>
            <a:r>
              <a:rPr kumimoji="0" lang="ru-RU" sz="2800" i="0" u="none" strike="noStrike" cap="none" normalizeH="0" baseline="0" dirty="0" smtClean="0">
                <a:ln>
                  <a:noFill/>
                </a:ln>
                <a:solidFill>
                  <a:schemeClr val="tx2">
                    <a:lumMod val="75000"/>
                  </a:schemeClr>
                </a:solidFill>
                <a:effectLst/>
                <a:latin typeface="+mj-lt"/>
              </a:rPr>
              <a:t>журнал</a:t>
            </a:r>
            <a:endParaRPr kumimoji="0" lang="en-US" sz="2800" i="0" u="none" strike="noStrike" cap="none" normalizeH="0" baseline="0" dirty="0">
              <a:ln>
                <a:noFill/>
              </a:ln>
              <a:solidFill>
                <a:schemeClr val="tx2">
                  <a:lumMod val="75000"/>
                </a:schemeClr>
              </a:solidFill>
              <a:effectLst/>
              <a:latin typeface="+mj-lt"/>
            </a:endParaRPr>
          </a:p>
        </p:txBody>
      </p:sp>
      <p:sp>
        <p:nvSpPr>
          <p:cNvPr id="15" name="Rounded Rectangle 14"/>
          <p:cNvSpPr/>
          <p:nvPr/>
        </p:nvSpPr>
        <p:spPr bwMode="auto">
          <a:xfrm>
            <a:off x="513383" y="2258844"/>
            <a:ext cx="3825510" cy="18000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mj-lt"/>
              </a:rPr>
              <a:t>Результаты, имеющие локальное</a:t>
            </a:r>
            <a:r>
              <a:rPr kumimoji="0" lang="ru-RU" sz="2800" b="0" i="0" u="none" strike="noStrike" cap="none" normalizeH="0" dirty="0" smtClean="0">
                <a:ln>
                  <a:noFill/>
                </a:ln>
                <a:solidFill>
                  <a:schemeClr val="bg1"/>
                </a:solidFill>
                <a:effectLst/>
                <a:latin typeface="+mj-lt"/>
              </a:rPr>
              <a:t> значение</a:t>
            </a:r>
            <a:endParaRPr kumimoji="0" lang="en-US" sz="2800" b="0" i="0" u="none" strike="noStrike" cap="none" normalizeH="0" baseline="0" dirty="0">
              <a:ln>
                <a:noFill/>
              </a:ln>
              <a:solidFill>
                <a:schemeClr val="bg1"/>
              </a:solidFill>
              <a:effectLst/>
              <a:latin typeface="+mj-lt"/>
            </a:endParaRPr>
          </a:p>
        </p:txBody>
      </p:sp>
      <p:sp>
        <p:nvSpPr>
          <p:cNvPr id="11" name="Rounded Rectangle 10"/>
          <p:cNvSpPr/>
          <p:nvPr/>
        </p:nvSpPr>
        <p:spPr bwMode="auto">
          <a:xfrm>
            <a:off x="4842036" y="2258844"/>
            <a:ext cx="3825510" cy="18000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mj-lt"/>
              </a:rPr>
              <a:t>Выводы, применимые во всем мире</a:t>
            </a:r>
            <a:endParaRPr kumimoji="0" lang="en-US" sz="2800" b="0" i="0" u="none" strike="noStrike" cap="none" normalizeH="0" baseline="0" dirty="0">
              <a:ln>
                <a:noFill/>
              </a:ln>
              <a:solidFill>
                <a:schemeClr val="bg1"/>
              </a:solidFill>
              <a:effectLst/>
              <a:latin typeface="+mj-lt"/>
            </a:endParaRPr>
          </a:p>
        </p:txBody>
      </p:sp>
      <p:sp>
        <p:nvSpPr>
          <p:cNvPr id="13" name="TextBox 12"/>
          <p:cNvSpPr txBox="1"/>
          <p:nvPr/>
        </p:nvSpPr>
        <p:spPr>
          <a:xfrm>
            <a:off x="1195086" y="1718772"/>
            <a:ext cx="6750900" cy="720096"/>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600" b="1" i="1" u="sng" dirty="0" smtClean="0">
                <a:solidFill>
                  <a:srgbClr val="C00000"/>
                </a:solidFill>
                <a:latin typeface="Calibri Light" panose="020F0302020204030204" pitchFamily="34" charset="0"/>
              </a:rPr>
              <a:t>Где </a:t>
            </a:r>
            <a:r>
              <a:rPr lang="ru-RU" sz="3600" i="1" u="sng" dirty="0" smtClean="0">
                <a:solidFill>
                  <a:srgbClr val="C00000"/>
                </a:solidFill>
                <a:latin typeface="Calibri Light" panose="020F0302020204030204" pitchFamily="34" charset="0"/>
              </a:rPr>
              <a:t>они полезны</a:t>
            </a:r>
            <a:r>
              <a:rPr lang="en-US" sz="3600" i="1" dirty="0" smtClean="0">
                <a:solidFill>
                  <a:srgbClr val="C00000"/>
                </a:solidFill>
                <a:latin typeface="Calibri Light" panose="020F0302020204030204" pitchFamily="34" charset="0"/>
              </a:rPr>
              <a:t>?</a:t>
            </a:r>
          </a:p>
        </p:txBody>
      </p:sp>
      <p:sp>
        <p:nvSpPr>
          <p:cNvPr id="16" name="Titel 1"/>
          <p:cNvSpPr txBox="1">
            <a:spLocks/>
          </p:cNvSpPr>
          <p:nvPr/>
        </p:nvSpPr>
        <p:spPr bwMode="auto">
          <a:xfrm>
            <a:off x="250664" y="620689"/>
            <a:ext cx="8821936" cy="558012"/>
          </a:xfrm>
          <a:prstGeom prst="rect">
            <a:avLst/>
          </a:prstGeom>
          <a:noFill/>
          <a:ln>
            <a:noFill/>
          </a:ln>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a:lstStyle>
          <a:p>
            <a:pPr algn="ctr"/>
            <a:r>
              <a:rPr lang="ru-RU" sz="2800" dirty="0">
                <a:solidFill>
                  <a:srgbClr val="C00000"/>
                </a:solidFill>
                <a:latin typeface="+mn-lt"/>
                <a:ea typeface="+mn-ea"/>
                <a:cs typeface="+mn-cs"/>
              </a:rPr>
              <a:t>Актуальность результатов</a:t>
            </a:r>
            <a:endParaRPr lang="de-DE" sz="2800" dirty="0">
              <a:solidFill>
                <a:srgbClr val="C00000"/>
              </a:solidFill>
              <a:latin typeface="+mn-lt"/>
              <a:ea typeface="+mn-ea"/>
              <a:cs typeface="+mn-cs"/>
            </a:endParaRPr>
          </a:p>
        </p:txBody>
      </p:sp>
    </p:spTree>
    <p:extLst>
      <p:ext uri="{BB962C8B-B14F-4D97-AF65-F5344CB8AC3E}">
        <p14:creationId xmlns:p14="http://schemas.microsoft.com/office/powerpoint/2010/main" val="547935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537435" y="4803716"/>
            <a:ext cx="3801457" cy="1055608"/>
          </a:xfrm>
          <a:prstGeom prst="roundRect">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1" i="0" u="none" strike="noStrike" cap="none" normalizeH="0" baseline="0" dirty="0" smtClean="0">
                <a:ln>
                  <a:noFill/>
                </a:ln>
                <a:solidFill>
                  <a:schemeClr val="tx2">
                    <a:lumMod val="75000"/>
                  </a:schemeClr>
                </a:solidFill>
                <a:effectLst/>
                <a:latin typeface="+mj-lt"/>
              </a:rPr>
              <a:t>Специализированный </a:t>
            </a:r>
            <a:r>
              <a:rPr kumimoji="0" lang="ru-RU" sz="2800" i="0" u="none" strike="noStrike" cap="none" normalizeH="0" baseline="0" dirty="0" smtClean="0">
                <a:ln>
                  <a:noFill/>
                </a:ln>
                <a:solidFill>
                  <a:schemeClr val="tx2">
                    <a:lumMod val="75000"/>
                  </a:schemeClr>
                </a:solidFill>
                <a:effectLst/>
                <a:latin typeface="+mj-lt"/>
              </a:rPr>
              <a:t>журнал</a:t>
            </a:r>
            <a:endParaRPr kumimoji="0" lang="en-US" sz="2800" i="0" u="none" strike="noStrike" cap="none" normalizeH="0" baseline="0" dirty="0">
              <a:ln>
                <a:noFill/>
              </a:ln>
              <a:solidFill>
                <a:schemeClr val="tx2">
                  <a:lumMod val="75000"/>
                </a:schemeClr>
              </a:solidFill>
              <a:effectLst/>
              <a:latin typeface="+mj-lt"/>
            </a:endParaRPr>
          </a:p>
        </p:txBody>
      </p:sp>
      <p:sp>
        <p:nvSpPr>
          <p:cNvPr id="14" name="Rounded Rectangle 13"/>
          <p:cNvSpPr/>
          <p:nvPr/>
        </p:nvSpPr>
        <p:spPr bwMode="auto">
          <a:xfrm>
            <a:off x="5112072" y="4803716"/>
            <a:ext cx="3240000" cy="2009061"/>
          </a:xfrm>
          <a:prstGeom prst="roundRect">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i="0" u="none" strike="noStrike" cap="none" normalizeH="0" baseline="0" dirty="0" smtClean="0">
                <a:ln>
                  <a:noFill/>
                </a:ln>
                <a:solidFill>
                  <a:schemeClr val="tx2">
                    <a:lumMod val="75000"/>
                  </a:schemeClr>
                </a:solidFill>
                <a:effectLst/>
                <a:latin typeface="+mj-lt"/>
              </a:rPr>
              <a:t>Журнал,</a:t>
            </a:r>
            <a:r>
              <a:rPr kumimoji="0" lang="ru-RU" sz="2800" b="1" i="0" u="none" strike="noStrike" cap="none" normalizeH="0" baseline="0" dirty="0" smtClean="0">
                <a:ln>
                  <a:noFill/>
                </a:ln>
                <a:solidFill>
                  <a:schemeClr val="tx2">
                    <a:lumMod val="75000"/>
                  </a:schemeClr>
                </a:solidFill>
                <a:effectLst/>
                <a:latin typeface="+mj-lt"/>
              </a:rPr>
              <a:t> ориентированный на широкую аудиторию</a:t>
            </a:r>
            <a:endParaRPr kumimoji="0" lang="en-US" sz="2800" b="0" i="0" u="none" strike="noStrike" cap="none" normalizeH="0" baseline="0" dirty="0">
              <a:ln>
                <a:noFill/>
              </a:ln>
              <a:solidFill>
                <a:schemeClr val="tx2">
                  <a:lumMod val="75000"/>
                </a:schemeClr>
              </a:solidFill>
              <a:effectLst/>
              <a:latin typeface="+mj-lt"/>
            </a:endParaRPr>
          </a:p>
        </p:txBody>
      </p:sp>
      <p:sp>
        <p:nvSpPr>
          <p:cNvPr id="15" name="Rounded Rectangle 14"/>
          <p:cNvSpPr/>
          <p:nvPr/>
        </p:nvSpPr>
        <p:spPr bwMode="auto">
          <a:xfrm>
            <a:off x="513383" y="2168832"/>
            <a:ext cx="3825510" cy="16920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mj-lt"/>
              </a:rPr>
              <a:t>Результаты, применимые к конкретной дисциплине</a:t>
            </a:r>
            <a:endParaRPr kumimoji="0" lang="en-US" sz="2800" b="0" i="0" u="none" strike="noStrike" cap="none" normalizeH="0" baseline="0" dirty="0">
              <a:ln>
                <a:noFill/>
              </a:ln>
              <a:solidFill>
                <a:schemeClr val="bg1"/>
              </a:solidFill>
              <a:effectLst/>
              <a:latin typeface="+mj-lt"/>
            </a:endParaRPr>
          </a:p>
        </p:txBody>
      </p:sp>
      <p:sp>
        <p:nvSpPr>
          <p:cNvPr id="3" name="TextBox 2"/>
          <p:cNvSpPr txBox="1"/>
          <p:nvPr/>
        </p:nvSpPr>
        <p:spPr>
          <a:xfrm>
            <a:off x="513383" y="4059084"/>
            <a:ext cx="3825510" cy="630084"/>
          </a:xfrm>
          <a:prstGeom prst="rect">
            <a:avLst/>
          </a:prstGeom>
          <a:noFill/>
        </p:spPr>
        <p:txBody>
          <a:bodyPr wrap="square" lIns="0" tIns="0" rIns="0" bIns="0" rtlCol="0">
            <a:noAutofit/>
          </a:bodyPr>
          <a:lstStyle/>
          <a:p>
            <a:pPr>
              <a:spcBef>
                <a:spcPts val="900"/>
              </a:spcBef>
              <a:buClr>
                <a:schemeClr val="accent2"/>
              </a:buClr>
              <a:buSzPct val="100000"/>
            </a:pPr>
            <a:r>
              <a:rPr lang="ru-RU" sz="2600" dirty="0">
                <a:solidFill>
                  <a:schemeClr val="accent1"/>
                </a:solidFill>
                <a:latin typeface="+mj-lt"/>
              </a:rPr>
              <a:t>м</a:t>
            </a:r>
            <a:r>
              <a:rPr lang="ru-RU" sz="2600" dirty="0" smtClean="0">
                <a:solidFill>
                  <a:schemeClr val="accent1"/>
                </a:solidFill>
                <a:latin typeface="+mj-lt"/>
              </a:rPr>
              <a:t>атериаловедение</a:t>
            </a:r>
            <a:endParaRPr lang="en-US" sz="2600" dirty="0">
              <a:solidFill>
                <a:schemeClr val="accent1"/>
              </a:solidFill>
              <a:latin typeface="+mj-lt"/>
            </a:endParaRPr>
          </a:p>
          <a:p>
            <a:pPr>
              <a:spcBef>
                <a:spcPts val="900"/>
              </a:spcBef>
              <a:buClr>
                <a:schemeClr val="accent2"/>
              </a:buClr>
              <a:buSzPct val="100000"/>
            </a:pPr>
            <a:endParaRPr lang="en-US" sz="2600" dirty="0" err="1" smtClean="0">
              <a:solidFill>
                <a:schemeClr val="accent1"/>
              </a:solidFill>
              <a:latin typeface="+mj-lt"/>
            </a:endParaRPr>
          </a:p>
        </p:txBody>
      </p:sp>
      <p:sp>
        <p:nvSpPr>
          <p:cNvPr id="11" name="Rounded Rectangle 10"/>
          <p:cNvSpPr/>
          <p:nvPr/>
        </p:nvSpPr>
        <p:spPr bwMode="auto">
          <a:xfrm>
            <a:off x="4842036" y="2168832"/>
            <a:ext cx="3825510" cy="1692000"/>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mj-lt"/>
              </a:rPr>
              <a:t>Результаты,</a:t>
            </a:r>
            <a:r>
              <a:rPr kumimoji="0" lang="ru-RU" sz="2800" b="0" i="0" u="none" strike="noStrike" cap="none" normalizeH="0" dirty="0" smtClean="0">
                <a:ln>
                  <a:noFill/>
                </a:ln>
                <a:solidFill>
                  <a:schemeClr val="bg1"/>
                </a:solidFill>
                <a:effectLst/>
                <a:latin typeface="+mj-lt"/>
              </a:rPr>
              <a:t> </a:t>
            </a:r>
            <a:r>
              <a:rPr kumimoji="0" lang="ru-RU" sz="2800" b="0" i="0" u="none" strike="noStrike" cap="none" normalizeH="0" baseline="0" dirty="0" smtClean="0">
                <a:ln>
                  <a:noFill/>
                </a:ln>
                <a:solidFill>
                  <a:schemeClr val="bg1"/>
                </a:solidFill>
                <a:effectLst/>
                <a:latin typeface="+mj-lt"/>
              </a:rPr>
              <a:t>применимые к нескольким</a:t>
            </a:r>
            <a:r>
              <a:rPr kumimoji="0" lang="ru-RU" sz="2800" b="0" i="0" u="none" strike="noStrike" cap="none" normalizeH="0" dirty="0" smtClean="0">
                <a:ln>
                  <a:noFill/>
                </a:ln>
                <a:solidFill>
                  <a:schemeClr val="bg1"/>
                </a:solidFill>
                <a:effectLst/>
                <a:latin typeface="+mj-lt"/>
              </a:rPr>
              <a:t> дисциплинам</a:t>
            </a:r>
            <a:endParaRPr kumimoji="0" lang="en-US" sz="2800" b="0" i="0" u="none" strike="noStrike" cap="none" normalizeH="0" baseline="0" dirty="0">
              <a:ln>
                <a:noFill/>
              </a:ln>
              <a:solidFill>
                <a:schemeClr val="bg1"/>
              </a:solidFill>
              <a:effectLst/>
              <a:latin typeface="+mj-lt"/>
            </a:endParaRPr>
          </a:p>
        </p:txBody>
      </p:sp>
      <p:sp>
        <p:nvSpPr>
          <p:cNvPr id="12" name="TextBox 11"/>
          <p:cNvSpPr txBox="1"/>
          <p:nvPr/>
        </p:nvSpPr>
        <p:spPr>
          <a:xfrm>
            <a:off x="4842036" y="3879060"/>
            <a:ext cx="3825510" cy="810108"/>
          </a:xfrm>
          <a:prstGeom prst="rect">
            <a:avLst/>
          </a:prstGeom>
          <a:noFill/>
        </p:spPr>
        <p:txBody>
          <a:bodyPr wrap="square" lIns="0" tIns="0" rIns="0" bIns="0" rtlCol="0">
            <a:noAutofit/>
          </a:bodyPr>
          <a:lstStyle/>
          <a:p>
            <a:pPr>
              <a:spcBef>
                <a:spcPts val="900"/>
              </a:spcBef>
              <a:buClr>
                <a:schemeClr val="accent2"/>
              </a:buClr>
              <a:buSzPct val="100000"/>
            </a:pPr>
            <a:r>
              <a:rPr lang="ru-RU" sz="2600" dirty="0" smtClean="0">
                <a:solidFill>
                  <a:schemeClr val="accent1"/>
                </a:solidFill>
                <a:latin typeface="+mj-lt"/>
              </a:rPr>
              <a:t>материаловедение, экология, политика</a:t>
            </a:r>
            <a:endParaRPr lang="en-US" sz="2600" dirty="0" err="1">
              <a:solidFill>
                <a:schemeClr val="accent1"/>
              </a:solidFill>
              <a:latin typeface="+mj-lt"/>
            </a:endParaRPr>
          </a:p>
        </p:txBody>
      </p:sp>
      <p:sp>
        <p:nvSpPr>
          <p:cNvPr id="13" name="TextBox 12"/>
          <p:cNvSpPr txBox="1"/>
          <p:nvPr/>
        </p:nvSpPr>
        <p:spPr>
          <a:xfrm>
            <a:off x="537436" y="1718772"/>
            <a:ext cx="8085104" cy="720096"/>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600" i="1" u="sng" dirty="0" smtClean="0">
                <a:solidFill>
                  <a:srgbClr val="C00000"/>
                </a:solidFill>
                <a:latin typeface="Calibri Light" panose="020F0302020204030204" pitchFamily="34" charset="0"/>
              </a:rPr>
              <a:t>Для</a:t>
            </a:r>
            <a:r>
              <a:rPr lang="ru-RU" sz="3600" b="1" i="1" u="sng" dirty="0" smtClean="0">
                <a:solidFill>
                  <a:srgbClr val="C00000"/>
                </a:solidFill>
                <a:latin typeface="Calibri Light" panose="020F0302020204030204" pitchFamily="34" charset="0"/>
              </a:rPr>
              <a:t> кого </a:t>
            </a:r>
            <a:r>
              <a:rPr lang="ru-RU" sz="3600" i="1" u="sng" dirty="0" smtClean="0">
                <a:solidFill>
                  <a:srgbClr val="C00000"/>
                </a:solidFill>
                <a:latin typeface="Calibri Light" panose="020F0302020204030204" pitchFamily="34" charset="0"/>
              </a:rPr>
              <a:t>они полезны</a:t>
            </a:r>
            <a:r>
              <a:rPr lang="en-US" sz="3600" i="1" dirty="0" smtClean="0">
                <a:solidFill>
                  <a:srgbClr val="C00000"/>
                </a:solidFill>
                <a:latin typeface="Calibri Light" panose="020F0302020204030204" pitchFamily="34" charset="0"/>
              </a:rPr>
              <a:t>?</a:t>
            </a:r>
          </a:p>
        </p:txBody>
      </p:sp>
      <p:sp>
        <p:nvSpPr>
          <p:cNvPr id="16" name="Titel 1"/>
          <p:cNvSpPr>
            <a:spLocks noGrp="1"/>
          </p:cNvSpPr>
          <p:nvPr>
            <p:ph type="title"/>
          </p:nvPr>
        </p:nvSpPr>
        <p:spPr>
          <a:xfrm>
            <a:off x="250664" y="874001"/>
            <a:ext cx="8821936" cy="304699"/>
          </a:xfrm>
        </p:spPr>
        <p:txBody>
          <a:bodyPr>
            <a:noAutofit/>
          </a:bodyPr>
          <a:lstStyle/>
          <a:p>
            <a:pPr algn="ctr"/>
            <a:r>
              <a:rPr lang="ru-RU" sz="2800" b="1" dirty="0">
                <a:solidFill>
                  <a:srgbClr val="C00000"/>
                </a:solidFill>
                <a:latin typeface="+mn-lt"/>
                <a:ea typeface="+mn-ea"/>
                <a:cs typeface="+mn-cs"/>
              </a:rPr>
              <a:t>Актуальность результатов</a:t>
            </a:r>
            <a:endParaRPr lang="de-DE" sz="2800" b="1" dirty="0">
              <a:solidFill>
                <a:srgbClr val="C00000"/>
              </a:solidFill>
              <a:latin typeface="+mn-lt"/>
              <a:ea typeface="+mn-ea"/>
              <a:cs typeface="+mn-cs"/>
            </a:endParaRPr>
          </a:p>
        </p:txBody>
      </p:sp>
    </p:spTree>
    <p:extLst>
      <p:ext uri="{BB962C8B-B14F-4D97-AF65-F5344CB8AC3E}">
        <p14:creationId xmlns:p14="http://schemas.microsoft.com/office/powerpoint/2010/main" val="910314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0664" y="874001"/>
            <a:ext cx="8821936" cy="304699"/>
          </a:xfrm>
        </p:spPr>
        <p:txBody>
          <a:bodyPr>
            <a:noAutofit/>
          </a:bodyPr>
          <a:lstStyle/>
          <a:p>
            <a:r>
              <a:rPr lang="ru-RU" sz="2800" b="1" dirty="0">
                <a:solidFill>
                  <a:srgbClr val="C00000"/>
                </a:solidFill>
                <a:latin typeface="+mn-lt"/>
                <a:ea typeface="+mn-ea"/>
                <a:cs typeface="+mn-cs"/>
              </a:rPr>
              <a:t>Модель публикации</a:t>
            </a:r>
            <a:endParaRPr lang="de-DE" sz="2800" b="1" dirty="0">
              <a:solidFill>
                <a:srgbClr val="C00000"/>
              </a:solidFill>
              <a:latin typeface="+mn-lt"/>
              <a:ea typeface="+mn-ea"/>
              <a:cs typeface="+mn-cs"/>
            </a:endParaRPr>
          </a:p>
        </p:txBody>
      </p:sp>
      <p:sp>
        <p:nvSpPr>
          <p:cNvPr id="4" name="TextBox 3"/>
          <p:cNvSpPr txBox="1"/>
          <p:nvPr/>
        </p:nvSpPr>
        <p:spPr>
          <a:xfrm>
            <a:off x="537436" y="1718772"/>
            <a:ext cx="8085104" cy="720096"/>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600" i="1" dirty="0" smtClean="0">
                <a:solidFill>
                  <a:srgbClr val="C00000"/>
                </a:solidFill>
                <a:latin typeface="Calibri Light" panose="020F0302020204030204" pitchFamily="34" charset="0"/>
              </a:rPr>
              <a:t>Степень </a:t>
            </a:r>
            <a:r>
              <a:rPr lang="ru-RU" sz="3600" b="1" i="1" dirty="0" smtClean="0">
                <a:solidFill>
                  <a:srgbClr val="C00000"/>
                </a:solidFill>
                <a:latin typeface="Calibri Light" panose="020F0302020204030204" pitchFamily="34" charset="0"/>
              </a:rPr>
              <a:t>доступности журнала</a:t>
            </a:r>
            <a:r>
              <a:rPr lang="en-US" sz="3600" i="1" dirty="0" smtClean="0">
                <a:solidFill>
                  <a:srgbClr val="C00000"/>
                </a:solidFill>
                <a:latin typeface="Calibri Light" panose="020F0302020204030204" pitchFamily="34" charset="0"/>
              </a:rPr>
              <a:t>?</a:t>
            </a:r>
          </a:p>
        </p:txBody>
      </p:sp>
      <p:sp>
        <p:nvSpPr>
          <p:cNvPr id="5" name="Rounded Rectangle 4"/>
          <p:cNvSpPr/>
          <p:nvPr/>
        </p:nvSpPr>
        <p:spPr bwMode="auto">
          <a:xfrm>
            <a:off x="537436" y="4599156"/>
            <a:ext cx="3825510" cy="1293971"/>
          </a:xfrm>
          <a:prstGeom prst="roundRect">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i="0" u="none" strike="noStrike" cap="none" normalizeH="0" baseline="0" dirty="0" smtClean="0">
                <a:ln>
                  <a:noFill/>
                </a:ln>
                <a:solidFill>
                  <a:schemeClr val="tx2">
                    <a:lumMod val="75000"/>
                  </a:schemeClr>
                </a:solidFill>
                <a:effectLst/>
                <a:latin typeface="+mj-lt"/>
              </a:rPr>
              <a:t>Журнал</a:t>
            </a:r>
            <a:r>
              <a:rPr kumimoji="0" lang="ru-RU" sz="2800" b="1" i="0" u="none" strike="noStrike" cap="none" normalizeH="0" baseline="0" dirty="0" smtClean="0">
                <a:ln>
                  <a:noFill/>
                </a:ln>
                <a:solidFill>
                  <a:schemeClr val="tx2">
                    <a:lumMod val="75000"/>
                  </a:schemeClr>
                </a:solidFill>
                <a:effectLst/>
                <a:latin typeface="+mj-lt"/>
              </a:rPr>
              <a:t> </a:t>
            </a:r>
          </a:p>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1" i="0" u="none" strike="noStrike" cap="none" normalizeH="0" baseline="0" dirty="0" smtClean="0">
                <a:ln>
                  <a:noFill/>
                </a:ln>
                <a:solidFill>
                  <a:schemeClr val="tx2">
                    <a:lumMod val="75000"/>
                  </a:schemeClr>
                </a:solidFill>
                <a:effectLst/>
                <a:latin typeface="+mj-lt"/>
              </a:rPr>
              <a:t>по подписке</a:t>
            </a:r>
            <a:endParaRPr kumimoji="0" lang="en-US" sz="2800" i="0" u="none" strike="noStrike" cap="none" normalizeH="0" baseline="0" dirty="0">
              <a:ln>
                <a:noFill/>
              </a:ln>
              <a:solidFill>
                <a:schemeClr val="tx2">
                  <a:lumMod val="75000"/>
                </a:schemeClr>
              </a:solidFill>
              <a:effectLst/>
              <a:latin typeface="+mj-lt"/>
            </a:endParaRPr>
          </a:p>
        </p:txBody>
      </p:sp>
      <p:sp>
        <p:nvSpPr>
          <p:cNvPr id="14" name="Rounded Rectangle 13"/>
          <p:cNvSpPr/>
          <p:nvPr/>
        </p:nvSpPr>
        <p:spPr bwMode="auto">
          <a:xfrm>
            <a:off x="4797030" y="4599156"/>
            <a:ext cx="3825510" cy="1293971"/>
          </a:xfrm>
          <a:prstGeom prst="roundRect">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800" dirty="0" smtClean="0">
                <a:solidFill>
                  <a:schemeClr val="tx2">
                    <a:lumMod val="75000"/>
                  </a:schemeClr>
                </a:solidFill>
                <a:latin typeface="+mj-lt"/>
              </a:rPr>
              <a:t>Журнал</a:t>
            </a:r>
            <a:r>
              <a:rPr lang="ru-RU" sz="2800" b="1" dirty="0" smtClean="0">
                <a:solidFill>
                  <a:schemeClr val="tx2">
                    <a:lumMod val="75000"/>
                  </a:schemeClr>
                </a:solidFill>
                <a:latin typeface="+mj-lt"/>
              </a:rPr>
              <a:t> </a:t>
            </a:r>
          </a:p>
          <a:p>
            <a:pPr marL="0" marR="0" indent="0" algn="ctr" defTabSz="914400" rtl="0" eaLnBrk="0" fontAlgn="base" latinLnBrk="0" hangingPunct="0">
              <a:lnSpc>
                <a:spcPct val="100000"/>
              </a:lnSpc>
              <a:spcBef>
                <a:spcPct val="50000"/>
              </a:spcBef>
              <a:spcAft>
                <a:spcPct val="0"/>
              </a:spcAft>
              <a:buClrTx/>
              <a:buSzTx/>
              <a:buFontTx/>
              <a:buNone/>
              <a:tabLst/>
            </a:pPr>
            <a:r>
              <a:rPr lang="ru-RU" sz="2800" b="1" dirty="0" smtClean="0">
                <a:solidFill>
                  <a:schemeClr val="tx2">
                    <a:lumMod val="75000"/>
                  </a:schemeClr>
                </a:solidFill>
                <a:latin typeface="+mj-lt"/>
              </a:rPr>
              <a:t>открытого доступа</a:t>
            </a:r>
            <a:endParaRPr kumimoji="0" lang="en-US" sz="2800" b="0" i="0" u="none" strike="noStrike" cap="none" normalizeH="0" baseline="0" dirty="0">
              <a:ln>
                <a:noFill/>
              </a:ln>
              <a:solidFill>
                <a:schemeClr val="tx2">
                  <a:lumMod val="75000"/>
                </a:schemeClr>
              </a:solidFill>
              <a:effectLst/>
              <a:latin typeface="+mj-lt"/>
            </a:endParaRPr>
          </a:p>
        </p:txBody>
      </p:sp>
      <p:sp>
        <p:nvSpPr>
          <p:cNvPr id="15" name="Rounded Rectangle 14"/>
          <p:cNvSpPr/>
          <p:nvPr/>
        </p:nvSpPr>
        <p:spPr bwMode="auto">
          <a:xfrm>
            <a:off x="537436" y="2733440"/>
            <a:ext cx="3825510" cy="119961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mj-lt"/>
              </a:rPr>
              <a:t>Если статья интересна только ученым,</a:t>
            </a:r>
            <a:r>
              <a:rPr kumimoji="0" lang="ru-RU" sz="2800" b="0" i="0" u="none" strike="noStrike" cap="none" normalizeH="0" dirty="0" smtClean="0">
                <a:ln>
                  <a:noFill/>
                </a:ln>
                <a:solidFill>
                  <a:schemeClr val="bg1"/>
                </a:solidFill>
                <a:effectLst/>
                <a:latin typeface="+mj-lt"/>
              </a:rPr>
              <a:t> то</a:t>
            </a:r>
            <a:endParaRPr kumimoji="0" lang="en-US" sz="2800" b="0" i="0" u="none" strike="noStrike" cap="none" normalizeH="0" baseline="0" dirty="0">
              <a:ln>
                <a:noFill/>
              </a:ln>
              <a:solidFill>
                <a:schemeClr val="bg1"/>
              </a:solidFill>
              <a:effectLst/>
              <a:latin typeface="+mj-lt"/>
            </a:endParaRPr>
          </a:p>
        </p:txBody>
      </p:sp>
      <p:sp>
        <p:nvSpPr>
          <p:cNvPr id="16" name="Rounded Rectangle 15"/>
          <p:cNvSpPr/>
          <p:nvPr/>
        </p:nvSpPr>
        <p:spPr bwMode="auto">
          <a:xfrm>
            <a:off x="4797030" y="2733440"/>
            <a:ext cx="3825510" cy="153233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0" i="0" u="none" strike="noStrike" cap="none" normalizeH="0" baseline="0" dirty="0" smtClean="0">
                <a:ln>
                  <a:noFill/>
                </a:ln>
                <a:solidFill>
                  <a:schemeClr val="bg1"/>
                </a:solidFill>
                <a:effectLst/>
                <a:latin typeface="+mj-lt"/>
              </a:rPr>
              <a:t>Если статья интересна как ученым, так и общественности,</a:t>
            </a:r>
            <a:r>
              <a:rPr kumimoji="0" lang="ru-RU" sz="2800" b="0" i="0" u="none" strike="noStrike" cap="none" normalizeH="0" dirty="0" smtClean="0">
                <a:ln>
                  <a:noFill/>
                </a:ln>
                <a:solidFill>
                  <a:schemeClr val="bg1"/>
                </a:solidFill>
                <a:effectLst/>
                <a:latin typeface="+mj-lt"/>
              </a:rPr>
              <a:t> то</a:t>
            </a:r>
            <a:endParaRPr kumimoji="0" lang="en-US" sz="2800" b="0" i="0" u="none" strike="noStrike" cap="none" normalizeH="0" baseline="0" dirty="0">
              <a:ln>
                <a:noFill/>
              </a:ln>
              <a:solidFill>
                <a:schemeClr val="bg1"/>
              </a:solidFill>
              <a:effectLst/>
              <a:latin typeface="+mj-lt"/>
            </a:endParaRPr>
          </a:p>
        </p:txBody>
      </p:sp>
    </p:spTree>
    <p:extLst>
      <p:ext uri="{BB962C8B-B14F-4D97-AF65-F5344CB8AC3E}">
        <p14:creationId xmlns:p14="http://schemas.microsoft.com/office/powerpoint/2010/main" val="3483644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13286" y="116632"/>
            <a:ext cx="8147248" cy="1224136"/>
          </a:xfrm>
        </p:spPr>
        <p:txBody>
          <a:bodyPr>
            <a:noAutofit/>
          </a:bodyPr>
          <a:lstStyle/>
          <a:p>
            <a:r>
              <a:rPr lang="ru-RU" sz="2800" b="1" dirty="0" smtClean="0">
                <a:solidFill>
                  <a:srgbClr val="C00000"/>
                </a:solidFill>
                <a:latin typeface="+mn-lt"/>
                <a:ea typeface="+mn-ea"/>
                <a:cs typeface="+mn-cs"/>
              </a:rPr>
              <a:t>Поиск журналов на </a:t>
            </a:r>
            <a:r>
              <a:rPr lang="ru-RU" sz="2800" b="1" dirty="0" smtClean="0">
                <a:solidFill>
                  <a:srgbClr val="C00000"/>
                </a:solidFill>
                <a:latin typeface="+mn-lt"/>
                <a:ea typeface="+mn-ea"/>
                <a:cs typeface="+mn-cs"/>
              </a:rPr>
              <a:t>платформе</a:t>
            </a:r>
            <a:r>
              <a:rPr lang="ru-RU" sz="2800" b="1" dirty="0" smtClean="0">
                <a:solidFill>
                  <a:srgbClr val="C00000"/>
                </a:solidFill>
                <a:latin typeface="+mn-lt"/>
                <a:ea typeface="+mn-ea"/>
                <a:cs typeface="+mn-cs"/>
              </a:rPr>
              <a:t/>
            </a:r>
            <a:br>
              <a:rPr lang="ru-RU" sz="2800" b="1" dirty="0" smtClean="0">
                <a:solidFill>
                  <a:srgbClr val="C00000"/>
                </a:solidFill>
                <a:latin typeface="+mn-lt"/>
                <a:ea typeface="+mn-ea"/>
                <a:cs typeface="+mn-cs"/>
              </a:rPr>
            </a:br>
            <a:r>
              <a:rPr lang="en-US" sz="2800" b="1" i="1" dirty="0">
                <a:solidFill>
                  <a:srgbClr val="122AA0"/>
                </a:solidFill>
              </a:rPr>
              <a:t>www.link.springer.com</a:t>
            </a:r>
            <a:br>
              <a:rPr lang="en-US" sz="2800" b="1" i="1" dirty="0">
                <a:solidFill>
                  <a:srgbClr val="122AA0"/>
                </a:solidFill>
              </a:rPr>
            </a:br>
            <a:endParaRPr lang="ru-RU" sz="2800" b="1" dirty="0" smtClean="0">
              <a:solidFill>
                <a:schemeClr val="accent1">
                  <a:lumMod val="7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13</a:t>
            </a:fld>
            <a:endParaRPr lang="ru-RU">
              <a:solidFill>
                <a:prstClr val="black">
                  <a:tint val="75000"/>
                </a:prstClr>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78" y="1514610"/>
            <a:ext cx="8748464" cy="477188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978971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3024" y="188640"/>
            <a:ext cx="9217024" cy="1728192"/>
          </a:xfrm>
        </p:spPr>
        <p:txBody>
          <a:bodyPr>
            <a:noAutofit/>
          </a:bodyPr>
          <a:lstStyle/>
          <a:p>
            <a:r>
              <a:rPr lang="ru-RU" sz="2800" b="1" dirty="0" smtClean="0">
                <a:solidFill>
                  <a:srgbClr val="C00000"/>
                </a:solidFill>
                <a:latin typeface="+mn-lt"/>
                <a:ea typeface="+mn-ea"/>
                <a:cs typeface="+mn-cs"/>
              </a:rPr>
              <a:t>Поиск журналов по названию и абстракту статьи с помощью сервиса</a:t>
            </a:r>
            <a:r>
              <a:rPr lang="ru-RU" sz="2800" b="1" dirty="0" smtClean="0">
                <a:solidFill>
                  <a:schemeClr val="accent1">
                    <a:lumMod val="75000"/>
                  </a:schemeClr>
                </a:solidFill>
                <a:latin typeface="Times New Roman" pitchFamily="18" charset="0"/>
                <a:cs typeface="Times New Roman" pitchFamily="18" charset="0"/>
              </a:rPr>
              <a:t/>
            </a:r>
            <a:br>
              <a:rPr lang="ru-RU" sz="2800" b="1" dirty="0" smtClean="0">
                <a:solidFill>
                  <a:schemeClr val="accent1">
                    <a:lumMod val="75000"/>
                  </a:schemeClr>
                </a:solidFill>
                <a:latin typeface="Times New Roman" pitchFamily="18" charset="0"/>
                <a:cs typeface="Times New Roman" pitchFamily="18" charset="0"/>
              </a:rPr>
            </a:br>
            <a:r>
              <a:rPr lang="en-US" sz="2800" b="1" dirty="0" smtClean="0">
                <a:hlinkClick r:id="rId2"/>
              </a:rPr>
              <a:t>https</a:t>
            </a:r>
            <a:r>
              <a:rPr lang="en-US" sz="2800" b="1" dirty="0">
                <a:hlinkClick r:id="rId2"/>
              </a:rPr>
              <a:t>://journalsuggester.springer.com</a:t>
            </a:r>
            <a:r>
              <a:rPr lang="en-US" sz="2800" b="1" dirty="0" smtClean="0">
                <a:hlinkClick r:id="rId2"/>
              </a:rPr>
              <a:t>/</a:t>
            </a:r>
            <a:r>
              <a:rPr lang="ru-RU" sz="2800" b="1" dirty="0" smtClean="0">
                <a:solidFill>
                  <a:schemeClr val="accent1">
                    <a:lumMod val="75000"/>
                  </a:schemeClr>
                </a:solidFill>
                <a:latin typeface="Times New Roman" pitchFamily="18" charset="0"/>
                <a:cs typeface="Times New Roman" pitchFamily="18" charset="0"/>
              </a:rPr>
              <a:t/>
            </a:r>
            <a:br>
              <a:rPr lang="ru-RU" sz="2800" b="1" dirty="0" smtClean="0">
                <a:solidFill>
                  <a:schemeClr val="accent1">
                    <a:lumMod val="75000"/>
                  </a:schemeClr>
                </a:solidFill>
                <a:latin typeface="Times New Roman" pitchFamily="18" charset="0"/>
                <a:cs typeface="Times New Roman" pitchFamily="18" charset="0"/>
              </a:rPr>
            </a:br>
            <a:endParaRPr lang="ru-RU" sz="2800" b="1" dirty="0" smtClean="0">
              <a:solidFill>
                <a:schemeClr val="accent1">
                  <a:lumMod val="75000"/>
                </a:schemeClr>
              </a:solidFill>
              <a:latin typeface="Times New Roman" pitchFamily="18" charset="0"/>
              <a:cs typeface="Times New Roman" pitchFamily="18" charset="0"/>
            </a:endParaRPr>
          </a:p>
        </p:txBody>
      </p:sp>
      <p:sp>
        <p:nvSpPr>
          <p:cNvPr id="4" name="Номер слайда 3"/>
          <p:cNvSpPr>
            <a:spLocks noGrp="1"/>
          </p:cNvSpPr>
          <p:nvPr>
            <p:ph type="sldNum" sz="quarter" idx="12"/>
          </p:nvPr>
        </p:nvSpPr>
        <p:spPr/>
        <p:txBody>
          <a:bodyPr/>
          <a:lstStyle/>
          <a:p>
            <a:fld id="{8774B9BC-77F5-46EF-8679-65FCFE689864}" type="slidenum">
              <a:rPr lang="ru-RU" smtClean="0">
                <a:solidFill>
                  <a:prstClr val="black">
                    <a:tint val="75000"/>
                  </a:prstClr>
                </a:solidFill>
              </a:rPr>
              <a:pPr/>
              <a:t>14</a:t>
            </a:fld>
            <a:endParaRPr lang="ru-RU">
              <a:solidFill>
                <a:prstClr val="black">
                  <a:tint val="75000"/>
                </a:prstClr>
              </a:solidFill>
            </a:endParaRPr>
          </a:p>
        </p:txBody>
      </p:sp>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7754" y="1628800"/>
            <a:ext cx="7540327" cy="4700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3608" y="1844824"/>
            <a:ext cx="8477250" cy="4838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56034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 calcmode="lin" valueType="num">
                                      <p:cBhvr additive="base">
                                        <p:cTn id="7" dur="500" fill="hold"/>
                                        <p:tgtEl>
                                          <p:spTgt spid="1027"/>
                                        </p:tgtEl>
                                        <p:attrNameLst>
                                          <p:attrName>ppt_x</p:attrName>
                                        </p:attrNameLst>
                                      </p:cBhvr>
                                      <p:tavLst>
                                        <p:tav tm="0">
                                          <p:val>
                                            <p:strVal val="#ppt_x"/>
                                          </p:val>
                                        </p:tav>
                                        <p:tav tm="100000">
                                          <p:val>
                                            <p:strVal val="#ppt_x"/>
                                          </p:val>
                                        </p:tav>
                                      </p:tavLst>
                                    </p:anim>
                                    <p:anim calcmode="lin" valueType="num">
                                      <p:cBhvr additive="base">
                                        <p:cTn id="8"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282154"/>
          </a:xfrm>
        </p:spPr>
        <p:txBody>
          <a:bodyPr>
            <a:normAutofit/>
          </a:bodyPr>
          <a:lstStyle/>
          <a:p>
            <a:r>
              <a:rPr lang="ru-RU" sz="2400" b="1" dirty="0" smtClean="0">
                <a:solidFill>
                  <a:srgbClr val="C00000"/>
                </a:solidFill>
                <a:latin typeface="+mn-lt"/>
                <a:ea typeface="+mn-ea"/>
                <a:cs typeface="+mn-cs"/>
              </a:rPr>
              <a:t>Инструкции, обучение, материалы для авторов </a:t>
            </a:r>
            <a:r>
              <a:rPr lang="en-US" sz="2400" b="1" dirty="0" smtClean="0">
                <a:solidFill>
                  <a:srgbClr val="C00000"/>
                </a:solidFill>
                <a:latin typeface="+mn-lt"/>
                <a:ea typeface="+mn-ea"/>
                <a:cs typeface="+mn-cs"/>
              </a:rPr>
              <a:t>Springer Nature</a:t>
            </a:r>
            <a:r>
              <a:rPr lang="ru-RU" sz="2400" b="1" dirty="0">
                <a:solidFill>
                  <a:srgbClr val="C00000"/>
                </a:solidFill>
                <a:latin typeface="+mn-lt"/>
                <a:ea typeface="+mn-ea"/>
                <a:cs typeface="+mn-cs"/>
              </a:rPr>
              <a:t/>
            </a:r>
            <a:br>
              <a:rPr lang="ru-RU" sz="2400" b="1" dirty="0">
                <a:solidFill>
                  <a:srgbClr val="C00000"/>
                </a:solidFill>
                <a:latin typeface="+mn-lt"/>
                <a:ea typeface="+mn-ea"/>
                <a:cs typeface="+mn-cs"/>
              </a:rPr>
            </a:br>
            <a:r>
              <a:rPr lang="en-US" sz="2400" b="1" dirty="0">
                <a:solidFill>
                  <a:srgbClr val="C00000"/>
                </a:solidFill>
                <a:latin typeface="+mn-lt"/>
                <a:ea typeface="+mn-ea"/>
                <a:cs typeface="+mn-cs"/>
                <a:hlinkClick r:id="rId2"/>
              </a:rPr>
              <a:t>https://</a:t>
            </a:r>
            <a:r>
              <a:rPr lang="en-US" sz="2400" b="1" dirty="0" smtClean="0">
                <a:solidFill>
                  <a:srgbClr val="C00000"/>
                </a:solidFill>
                <a:latin typeface="+mn-lt"/>
                <a:ea typeface="+mn-ea"/>
                <a:cs typeface="+mn-cs"/>
                <a:hlinkClick r:id="rId2"/>
              </a:rPr>
              <a:t>www.springernature.com/gp/authors</a:t>
            </a:r>
            <a:endParaRPr lang="en-US" sz="2400" dirty="0"/>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15</a:t>
            </a:fld>
            <a:endParaRPr lang="ru-RU">
              <a:solidFill>
                <a:prstClr val="black">
                  <a:tint val="75000"/>
                </a:prstClr>
              </a:solidFill>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18" y="1657907"/>
            <a:ext cx="9144000" cy="4181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718" y="2348880"/>
            <a:ext cx="9121282" cy="39606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p:cNvPicPr>
            <a:picLocks noChangeAspect="1" noChangeArrowheads="1"/>
          </p:cNvPicPr>
          <p:nvPr/>
        </p:nvPicPr>
        <p:blipFill rotWithShape="1">
          <a:blip r:embed="rId5">
            <a:extLst>
              <a:ext uri="{28A0092B-C50C-407E-A947-70E740481C1C}">
                <a14:useLocalDpi xmlns:a14="http://schemas.microsoft.com/office/drawing/2010/main" val="0"/>
              </a:ext>
            </a:extLst>
          </a:blip>
          <a:srcRect l="2402" r="4854"/>
          <a:stretch/>
        </p:blipFill>
        <p:spPr bwMode="auto">
          <a:xfrm>
            <a:off x="0" y="2924944"/>
            <a:ext cx="914400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3"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2474" y="3429000"/>
            <a:ext cx="8964488" cy="43910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23762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2"/>
                                        </p:tgtEl>
                                        <p:attrNameLst>
                                          <p:attrName>style.visibility</p:attrName>
                                        </p:attrNameLst>
                                      </p:cBhvr>
                                      <p:to>
                                        <p:strVal val="visible"/>
                                      </p:to>
                                    </p:set>
                                    <p:anim calcmode="lin" valueType="num">
                                      <p:cBhvr additive="base">
                                        <p:cTn id="13" dur="500" fill="hold"/>
                                        <p:tgtEl>
                                          <p:spTgt spid="2052"/>
                                        </p:tgtEl>
                                        <p:attrNameLst>
                                          <p:attrName>ppt_x</p:attrName>
                                        </p:attrNameLst>
                                      </p:cBhvr>
                                      <p:tavLst>
                                        <p:tav tm="0">
                                          <p:val>
                                            <p:strVal val="#ppt_x"/>
                                          </p:val>
                                        </p:tav>
                                        <p:tav tm="100000">
                                          <p:val>
                                            <p:strVal val="#ppt_x"/>
                                          </p:val>
                                        </p:tav>
                                      </p:tavLst>
                                    </p:anim>
                                    <p:anim calcmode="lin" valueType="num">
                                      <p:cBhvr additive="base">
                                        <p:cTn id="14"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053"/>
                                        </p:tgtEl>
                                        <p:attrNameLst>
                                          <p:attrName>style.visibility</p:attrName>
                                        </p:attrNameLst>
                                      </p:cBhvr>
                                      <p:to>
                                        <p:strVal val="visible"/>
                                      </p:to>
                                    </p:set>
                                    <p:anim calcmode="lin" valueType="num">
                                      <p:cBhvr additive="base">
                                        <p:cTn id="19" dur="500" fill="hold"/>
                                        <p:tgtEl>
                                          <p:spTgt spid="2053"/>
                                        </p:tgtEl>
                                        <p:attrNameLst>
                                          <p:attrName>ppt_x</p:attrName>
                                        </p:attrNameLst>
                                      </p:cBhvr>
                                      <p:tavLst>
                                        <p:tav tm="0">
                                          <p:val>
                                            <p:strVal val="#ppt_x"/>
                                          </p:val>
                                        </p:tav>
                                        <p:tav tm="100000">
                                          <p:val>
                                            <p:strVal val="#ppt_x"/>
                                          </p:val>
                                        </p:tav>
                                      </p:tavLst>
                                    </p:anim>
                                    <p:anim calcmode="lin" valueType="num">
                                      <p:cBhvr additive="base">
                                        <p:cTn id="20" dur="500" fill="hold"/>
                                        <p:tgtEl>
                                          <p:spTgt spid="205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p:cNvGrpSpPr>
          <p:nvPr/>
        </p:nvGrpSpPr>
        <p:grpSpPr bwMode="auto">
          <a:xfrm>
            <a:off x="0" y="3417888"/>
            <a:ext cx="9144000" cy="1439862"/>
            <a:chOff x="0" y="3071810"/>
            <a:chExt cx="9144032" cy="1800000"/>
          </a:xfrm>
          <a:solidFill>
            <a:schemeClr val="tx2">
              <a:lumMod val="90000"/>
              <a:lumOff val="10000"/>
            </a:schemeClr>
          </a:solidFill>
        </p:grpSpPr>
        <p:sp>
          <p:nvSpPr>
            <p:cNvPr id="3" name="Rechteck 2"/>
            <p:cNvSpPr/>
            <p:nvPr/>
          </p:nvSpPr>
          <p:spPr bwMode="auto">
            <a:xfrm>
              <a:off x="5543569" y="3071810"/>
              <a:ext cx="3600463" cy="1800000"/>
            </a:xfrm>
            <a:prstGeom prst="rect">
              <a:avLst/>
            </a:prstGeom>
            <a:grpFill/>
            <a:ln w="9525"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a:p>
          </p:txBody>
        </p:sp>
        <p:sp>
          <p:nvSpPr>
            <p:cNvPr id="4101" name="Rechteck 3"/>
            <p:cNvSpPr>
              <a:spLocks noChangeArrowheads="1"/>
            </p:cNvSpPr>
            <p:nvPr/>
          </p:nvSpPr>
          <p:spPr bwMode="auto">
            <a:xfrm>
              <a:off x="0" y="3071810"/>
              <a:ext cx="5786446" cy="1800000"/>
            </a:xfrm>
            <a:prstGeom prst="rect">
              <a:avLst/>
            </a:prstGeom>
            <a:solidFill>
              <a:srgbClr val="C00000"/>
            </a:solidFill>
            <a:ln w="9525" algn="ctr">
              <a:noFill/>
              <a:round/>
              <a:headEnd/>
              <a:tailEnd/>
            </a:ln>
          </p:spPr>
          <p:txBody>
            <a:bodyPr>
              <a:spAutoFit/>
            </a:bodyPr>
            <a:lstStyle/>
            <a:p>
              <a:pPr algn="ctr" eaLnBrk="0" hangingPunct="0">
                <a:spcBef>
                  <a:spcPct val="50000"/>
                </a:spcBef>
              </a:pPr>
              <a:endParaRPr lang="de-DE"/>
            </a:p>
          </p:txBody>
        </p:sp>
      </p:grpSp>
      <p:sp>
        <p:nvSpPr>
          <p:cNvPr id="4099" name="Textfeld 4"/>
          <p:cNvSpPr txBox="1">
            <a:spLocks noChangeArrowheads="1"/>
          </p:cNvSpPr>
          <p:nvPr/>
        </p:nvSpPr>
        <p:spPr bwMode="auto">
          <a:xfrm>
            <a:off x="571500" y="3778250"/>
            <a:ext cx="6261522" cy="707886"/>
          </a:xfrm>
          <a:prstGeom prst="rect">
            <a:avLst/>
          </a:prstGeom>
          <a:noFill/>
          <a:ln w="9525">
            <a:noFill/>
            <a:miter lim="800000"/>
            <a:headEnd/>
            <a:tailEnd/>
          </a:ln>
        </p:spPr>
        <p:txBody>
          <a:bodyPr wrap="none">
            <a:spAutoFit/>
          </a:bodyPr>
          <a:lstStyle/>
          <a:p>
            <a:r>
              <a:rPr lang="ru-RU" sz="4000" dirty="0" smtClean="0">
                <a:solidFill>
                  <a:schemeClr val="bg1"/>
                </a:solidFill>
              </a:rPr>
              <a:t>Процесс подготовки статьи</a:t>
            </a:r>
            <a:endParaRPr lang="en-AU" sz="4000" dirty="0" smtClean="0">
              <a:solidFill>
                <a:schemeClr val="bg1"/>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16</a:t>
            </a:fld>
            <a:endParaRPr lang="ru-RU">
              <a:solidFill>
                <a:prstClr val="black">
                  <a:tint val="75000"/>
                </a:prstClr>
              </a:solidFill>
            </a:endParaRPr>
          </a:p>
        </p:txBody>
      </p:sp>
    </p:spTree>
    <p:extLst>
      <p:ext uri="{BB962C8B-B14F-4D97-AF65-F5344CB8AC3E}">
        <p14:creationId xmlns:p14="http://schemas.microsoft.com/office/powerpoint/2010/main" val="2847228260"/>
      </p:ext>
    </p:extLst>
  </p:cSld>
  <p:clrMapOvr>
    <a:masterClrMapping/>
  </p:clrMapOvr>
  <p:transition spd="slow"/>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rotWithShape="1">
          <a:blip r:embed="rId3">
            <a:extLst>
              <a:ext uri="{28A0092B-C50C-407E-A947-70E740481C1C}">
                <a14:useLocalDpi xmlns:a14="http://schemas.microsoft.com/office/drawing/2010/main" val="0"/>
              </a:ext>
            </a:extLst>
          </a:blip>
          <a:srcRect r="15857"/>
          <a:stretch/>
        </p:blipFill>
        <p:spPr bwMode="auto">
          <a:xfrm>
            <a:off x="337035" y="2903159"/>
            <a:ext cx="8551622" cy="233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Rounded Rectangle 16"/>
          <p:cNvSpPr/>
          <p:nvPr/>
        </p:nvSpPr>
        <p:spPr bwMode="auto">
          <a:xfrm>
            <a:off x="337035" y="908712"/>
            <a:ext cx="3825510" cy="1055608"/>
          </a:xfrm>
          <a:prstGeom prst="roundRect">
            <a:avLst/>
          </a:prstGeom>
          <a:solidFill>
            <a:schemeClr val="bg1"/>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2800" dirty="0" smtClean="0">
                <a:solidFill>
                  <a:srgbClr val="C00000"/>
                </a:solidFill>
                <a:latin typeface="+mj-lt"/>
              </a:rPr>
              <a:t>Research notes/ Short communication</a:t>
            </a:r>
            <a:endParaRPr lang="en-US" sz="2800" dirty="0">
              <a:solidFill>
                <a:srgbClr val="C00000"/>
              </a:solidFill>
              <a:latin typeface="+mj-lt"/>
            </a:endParaRPr>
          </a:p>
        </p:txBody>
      </p:sp>
      <p:sp>
        <p:nvSpPr>
          <p:cNvPr id="2" name="Titel 1"/>
          <p:cNvSpPr>
            <a:spLocks noGrp="1"/>
          </p:cNvSpPr>
          <p:nvPr>
            <p:ph type="title"/>
          </p:nvPr>
        </p:nvSpPr>
        <p:spPr>
          <a:xfrm>
            <a:off x="34571" y="116616"/>
            <a:ext cx="8821936" cy="432048"/>
          </a:xfrm>
        </p:spPr>
        <p:txBody>
          <a:bodyPr>
            <a:noAutofit/>
          </a:bodyPr>
          <a:lstStyle/>
          <a:p>
            <a:r>
              <a:rPr lang="ru-RU" sz="2800" b="1" dirty="0">
                <a:solidFill>
                  <a:srgbClr val="C00000"/>
                </a:solidFill>
              </a:rPr>
              <a:t>Вид</a:t>
            </a:r>
            <a:r>
              <a:rPr lang="en-US" sz="2800" b="1" dirty="0">
                <a:solidFill>
                  <a:srgbClr val="C00000"/>
                </a:solidFill>
              </a:rPr>
              <a:t>/</a:t>
            </a:r>
            <a:r>
              <a:rPr lang="ru-RU" sz="2800" b="1" dirty="0">
                <a:solidFill>
                  <a:srgbClr val="C00000"/>
                </a:solidFill>
              </a:rPr>
              <a:t>тип публикации</a:t>
            </a:r>
            <a:endParaRPr lang="de-DE" sz="2800" b="1" dirty="0">
              <a:solidFill>
                <a:srgbClr val="C00000"/>
              </a:solidFill>
              <a:latin typeface="+mn-lt"/>
              <a:ea typeface="+mn-ea"/>
              <a:cs typeface="+mn-cs"/>
            </a:endParaRPr>
          </a:p>
        </p:txBody>
      </p:sp>
      <p:sp>
        <p:nvSpPr>
          <p:cNvPr id="4" name="TextBox 3"/>
          <p:cNvSpPr txBox="1"/>
          <p:nvPr/>
        </p:nvSpPr>
        <p:spPr>
          <a:xfrm>
            <a:off x="528307" y="548664"/>
            <a:ext cx="8085104" cy="720096"/>
          </a:xfrm>
          <a:prstGeom prst="rect">
            <a:avLst/>
          </a:prstGeom>
          <a:noFill/>
        </p:spPr>
        <p:txBody>
          <a:bodyPr wrap="square" lIns="0" tIns="0" rIns="0" bIns="0" rtlCol="0">
            <a:noAutofit/>
          </a:bodyPr>
          <a:lstStyle/>
          <a:p>
            <a:pPr algn="ctr">
              <a:lnSpc>
                <a:spcPts val="2200"/>
              </a:lnSpc>
              <a:spcBef>
                <a:spcPts val="900"/>
              </a:spcBef>
              <a:buClr>
                <a:schemeClr val="accent2"/>
              </a:buClr>
              <a:buSzPct val="100000"/>
            </a:pPr>
            <a:r>
              <a:rPr lang="ru-RU" sz="3200" b="1" i="1" dirty="0" smtClean="0">
                <a:solidFill>
                  <a:srgbClr val="C00000"/>
                </a:solidFill>
                <a:latin typeface="Calibri Light" panose="020F0302020204030204" pitchFamily="34" charset="0"/>
              </a:rPr>
              <a:t>Какой вид статей журнал принимает</a:t>
            </a:r>
            <a:r>
              <a:rPr lang="en-US" sz="3200" b="1" i="1" dirty="0" smtClean="0">
                <a:solidFill>
                  <a:srgbClr val="C00000"/>
                </a:solidFill>
                <a:latin typeface="Calibri Light" panose="020F0302020204030204" pitchFamily="34" charset="0"/>
              </a:rPr>
              <a:t>?</a:t>
            </a:r>
          </a:p>
        </p:txBody>
      </p:sp>
      <p:sp>
        <p:nvSpPr>
          <p:cNvPr id="5" name="Rounded Rectangle 4"/>
          <p:cNvSpPr/>
          <p:nvPr/>
        </p:nvSpPr>
        <p:spPr bwMode="auto">
          <a:xfrm>
            <a:off x="2450596" y="2124736"/>
            <a:ext cx="3834131" cy="578882"/>
          </a:xfrm>
          <a:prstGeom prst="roundRect">
            <a:avLst/>
          </a:prstGeom>
          <a:solidFill>
            <a:schemeClr val="bg1"/>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2800" dirty="0">
                <a:solidFill>
                  <a:srgbClr val="C00000"/>
                </a:solidFill>
                <a:latin typeface="+mj-lt"/>
              </a:rPr>
              <a:t>Original research </a:t>
            </a:r>
            <a:r>
              <a:rPr lang="en-US" sz="2800" dirty="0" smtClean="0">
                <a:solidFill>
                  <a:srgbClr val="C00000"/>
                </a:solidFill>
                <a:latin typeface="+mj-lt"/>
              </a:rPr>
              <a:t>article</a:t>
            </a:r>
            <a:endParaRPr lang="en-US" sz="2800" dirty="0">
              <a:solidFill>
                <a:srgbClr val="C00000"/>
              </a:solidFill>
              <a:latin typeface="+mj-lt"/>
            </a:endParaRPr>
          </a:p>
        </p:txBody>
      </p:sp>
      <p:sp>
        <p:nvSpPr>
          <p:cNvPr id="14" name="Rounded Rectangle 13"/>
          <p:cNvSpPr/>
          <p:nvPr/>
        </p:nvSpPr>
        <p:spPr bwMode="auto">
          <a:xfrm>
            <a:off x="4690418" y="908712"/>
            <a:ext cx="3825510" cy="1055608"/>
          </a:xfrm>
          <a:prstGeom prst="roundRect">
            <a:avLst/>
          </a:prstGeom>
          <a:solidFill>
            <a:schemeClr val="bg1"/>
          </a:solidFill>
          <a:ln w="28575"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fontAlgn="base" hangingPunct="0">
              <a:spcBef>
                <a:spcPct val="50000"/>
              </a:spcBef>
              <a:spcAft>
                <a:spcPct val="0"/>
              </a:spcAft>
            </a:pPr>
            <a:r>
              <a:rPr lang="en-US" sz="2800" dirty="0" smtClean="0">
                <a:solidFill>
                  <a:srgbClr val="C00000"/>
                </a:solidFill>
                <a:latin typeface="+mj-lt"/>
              </a:rPr>
              <a:t>Review article/Book review essay</a:t>
            </a:r>
            <a:endParaRPr kumimoji="0" lang="en-US" sz="2800" b="0" i="0" u="none" strike="noStrike" cap="none" normalizeH="0" baseline="0" dirty="0">
              <a:ln>
                <a:noFill/>
              </a:ln>
              <a:solidFill>
                <a:schemeClr val="tx2">
                  <a:lumMod val="75000"/>
                </a:schemeClr>
              </a:solidFill>
              <a:effectLst/>
              <a:latin typeface="+mj-lt"/>
            </a:endParaRPr>
          </a:p>
        </p:txBody>
      </p:sp>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7034" y="2631365"/>
            <a:ext cx="8148813" cy="58929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87318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052"/>
                                        </p:tgtEl>
                                        <p:attrNameLst>
                                          <p:attrName>style.visibility</p:attrName>
                                        </p:attrNameLst>
                                      </p:cBhvr>
                                      <p:to>
                                        <p:strVal val="visible"/>
                                      </p:to>
                                    </p:set>
                                    <p:anim calcmode="lin" valueType="num">
                                      <p:cBhvr additive="base">
                                        <p:cTn id="7" dur="500" fill="hold"/>
                                        <p:tgtEl>
                                          <p:spTgt spid="2052"/>
                                        </p:tgtEl>
                                        <p:attrNameLst>
                                          <p:attrName>ppt_x</p:attrName>
                                        </p:attrNameLst>
                                      </p:cBhvr>
                                      <p:tavLst>
                                        <p:tav tm="0">
                                          <p:val>
                                            <p:strVal val="#ppt_x"/>
                                          </p:val>
                                        </p:tav>
                                        <p:tav tm="100000">
                                          <p:val>
                                            <p:strVal val="#ppt_x"/>
                                          </p:val>
                                        </p:tav>
                                      </p:tavLst>
                                    </p:anim>
                                    <p:anim calcmode="lin" valueType="num">
                                      <p:cBhvr additive="base">
                                        <p:cTn id="8" dur="500" fill="hold"/>
                                        <p:tgtEl>
                                          <p:spTgt spid="205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051"/>
                                        </p:tgtEl>
                                        <p:attrNameLst>
                                          <p:attrName>style.visibility</p:attrName>
                                        </p:attrNameLst>
                                      </p:cBhvr>
                                      <p:to>
                                        <p:strVal val="visible"/>
                                      </p:to>
                                    </p:set>
                                    <p:anim calcmode="lin" valueType="num">
                                      <p:cBhvr additive="base">
                                        <p:cTn id="13" dur="500" fill="hold"/>
                                        <p:tgtEl>
                                          <p:spTgt spid="2051"/>
                                        </p:tgtEl>
                                        <p:attrNameLst>
                                          <p:attrName>ppt_x</p:attrName>
                                        </p:attrNameLst>
                                      </p:cBhvr>
                                      <p:tavLst>
                                        <p:tav tm="0">
                                          <p:val>
                                            <p:strVal val="#ppt_x"/>
                                          </p:val>
                                        </p:tav>
                                        <p:tav tm="100000">
                                          <p:val>
                                            <p:strVal val="#ppt_x"/>
                                          </p:val>
                                        </p:tav>
                                      </p:tavLst>
                                    </p:anim>
                                    <p:anim calcmode="lin" valueType="num">
                                      <p:cBhvr additive="base">
                                        <p:cTn id="14"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274638"/>
            <a:ext cx="6192688" cy="778098"/>
          </a:xfrm>
        </p:spPr>
        <p:txBody>
          <a:bodyPr>
            <a:normAutofit/>
          </a:bodyPr>
          <a:lstStyle/>
          <a:p>
            <a:r>
              <a:rPr lang="ru-RU" sz="3000" b="1" dirty="0">
                <a:solidFill>
                  <a:srgbClr val="C00000"/>
                </a:solidFill>
                <a:latin typeface="+mn-lt"/>
                <a:ea typeface="+mn-ea"/>
                <a:cs typeface="+mn-cs"/>
              </a:rPr>
              <a:t>Структура статьи</a:t>
            </a:r>
            <a:endParaRPr lang="en-US" sz="3000" b="1" dirty="0">
              <a:solidFill>
                <a:srgbClr val="C00000"/>
              </a:solidFill>
              <a:latin typeface="+mn-lt"/>
              <a:ea typeface="+mn-ea"/>
              <a:cs typeface="+mn-cs"/>
            </a:endParaRPr>
          </a:p>
        </p:txBody>
      </p:sp>
      <p:sp>
        <p:nvSpPr>
          <p:cNvPr id="3" name="Content Placeholder 2"/>
          <p:cNvSpPr>
            <a:spLocks noGrp="1"/>
          </p:cNvSpPr>
          <p:nvPr>
            <p:ph idx="1"/>
          </p:nvPr>
        </p:nvSpPr>
        <p:spPr/>
        <p:txBody>
          <a:bodyPr/>
          <a:lstStyle/>
          <a:p>
            <a:endParaRPr lang="en-US"/>
          </a:p>
        </p:txBody>
      </p:sp>
      <p:graphicFrame>
        <p:nvGraphicFramePr>
          <p:cNvPr id="4" name="Tabelle 3"/>
          <p:cNvGraphicFramePr>
            <a:graphicFrameLocks noGrp="1"/>
          </p:cNvGraphicFramePr>
          <p:nvPr/>
        </p:nvGraphicFramePr>
        <p:xfrm>
          <a:off x="552185" y="1439179"/>
          <a:ext cx="8229600" cy="4937762"/>
        </p:xfrm>
        <a:graphic>
          <a:graphicData uri="http://schemas.openxmlformats.org/drawingml/2006/table">
            <a:tbl>
              <a:tblPr firstRow="1" bandRow="1">
                <a:tableStyleId>{5C22544A-7EE6-4342-B048-85BDC9FD1C3A}</a:tableStyleId>
              </a:tblPr>
              <a:tblGrid>
                <a:gridCol w="1706600"/>
                <a:gridCol w="6523000"/>
              </a:tblGrid>
              <a:tr h="767149">
                <a:tc>
                  <a:txBody>
                    <a:bodyPr/>
                    <a:lstStyle/>
                    <a:p>
                      <a:r>
                        <a:rPr lang="en-US" sz="1800" kern="1200" dirty="0" smtClean="0">
                          <a:solidFill>
                            <a:schemeClr val="dk1"/>
                          </a:solidFill>
                          <a:latin typeface="Calibri" pitchFamily="34" charset="0"/>
                          <a:ea typeface="+mn-ea"/>
                          <a:cs typeface="Calibri" pitchFamily="34" charset="0"/>
                        </a:rPr>
                        <a:t>Title</a:t>
                      </a:r>
                      <a:endParaRPr lang="en-US" sz="1800" kern="1200" dirty="0">
                        <a:solidFill>
                          <a:schemeClr val="dk1"/>
                        </a:solidFill>
                        <a:latin typeface="Calibri" pitchFamily="34" charset="0"/>
                        <a:ea typeface="+mn-ea"/>
                        <a:cs typeface="Calibri" pitchFamily="34" charset="0"/>
                      </a:endParaRPr>
                    </a:p>
                  </a:txBody>
                  <a:tcPr>
                    <a:solidFill>
                      <a:schemeClr val="bg2"/>
                    </a:solidFill>
                  </a:tcPr>
                </a:tc>
                <a:tc>
                  <a:txBody>
                    <a:bodyPr/>
                    <a:lstStyle/>
                    <a:p>
                      <a:r>
                        <a:rPr lang="en-US" sz="1800" b="0" kern="1200" dirty="0" smtClean="0">
                          <a:solidFill>
                            <a:schemeClr val="dk1"/>
                          </a:solidFill>
                          <a:latin typeface="Calibri" pitchFamily="34" charset="0"/>
                          <a:ea typeface="+mn-ea"/>
                          <a:cs typeface="Calibri" pitchFamily="34" charset="0"/>
                        </a:rPr>
                        <a:t>Read first and most. Keep it short and to the point. Must reflect the content of the paper.</a:t>
                      </a:r>
                      <a:endParaRPr lang="en-US" sz="1800" b="0" kern="1200" dirty="0">
                        <a:solidFill>
                          <a:schemeClr val="dk1"/>
                        </a:solidFill>
                        <a:latin typeface="Calibri" pitchFamily="34" charset="0"/>
                        <a:ea typeface="+mn-ea"/>
                        <a:cs typeface="Calibri" pitchFamily="34" charset="0"/>
                      </a:endParaRPr>
                    </a:p>
                  </a:txBody>
                  <a:tcPr>
                    <a:solidFill>
                      <a:schemeClr val="bg2"/>
                    </a:solidFill>
                  </a:tcPr>
                </a:tc>
              </a:tr>
              <a:tr h="444459">
                <a:tc>
                  <a:txBody>
                    <a:bodyPr/>
                    <a:lstStyle/>
                    <a:p>
                      <a:r>
                        <a:rPr lang="en-US" b="1" dirty="0" smtClean="0">
                          <a:latin typeface="Calibri" pitchFamily="34" charset="0"/>
                          <a:cs typeface="Calibri" pitchFamily="34" charset="0"/>
                        </a:rPr>
                        <a:t>Authors</a:t>
                      </a:r>
                      <a:endParaRPr lang="en-US" b="1" dirty="0">
                        <a:latin typeface="Calibri" pitchFamily="34" charset="0"/>
                        <a:cs typeface="Calibri" pitchFamily="34" charset="0"/>
                      </a:endParaRPr>
                    </a:p>
                  </a:txBody>
                  <a:tcPr/>
                </a:tc>
                <a:tc>
                  <a:txBody>
                    <a:bodyPr/>
                    <a:lstStyle/>
                    <a:p>
                      <a:r>
                        <a:rPr lang="en-US" smtClean="0">
                          <a:latin typeface="Calibri" pitchFamily="34" charset="0"/>
                          <a:cs typeface="Calibri" pitchFamily="34" charset="0"/>
                        </a:rPr>
                        <a:t>Correct spelling, consistency in affiliation.</a:t>
                      </a:r>
                      <a:endParaRPr lang="en-US">
                        <a:latin typeface="Calibri" pitchFamily="34" charset="0"/>
                        <a:cs typeface="Calibri" pitchFamily="34" charset="0"/>
                      </a:endParaRPr>
                    </a:p>
                  </a:txBody>
                  <a:tcPr/>
                </a:tc>
              </a:tr>
              <a:tr h="767149">
                <a:tc>
                  <a:txBody>
                    <a:bodyPr/>
                    <a:lstStyle/>
                    <a:p>
                      <a:r>
                        <a:rPr lang="en-US" b="1" smtClean="0">
                          <a:latin typeface="Calibri" pitchFamily="34" charset="0"/>
                          <a:cs typeface="Calibri" pitchFamily="34" charset="0"/>
                        </a:rPr>
                        <a:t>Abstract</a:t>
                      </a:r>
                      <a:endParaRPr lang="en-US" b="1">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75-2</a:t>
                      </a:r>
                      <a:r>
                        <a:rPr lang="ru-RU" dirty="0" smtClean="0">
                          <a:latin typeface="Calibri" pitchFamily="34" charset="0"/>
                          <a:cs typeface="Calibri" pitchFamily="34" charset="0"/>
                        </a:rPr>
                        <a:t>5</a:t>
                      </a:r>
                      <a:r>
                        <a:rPr lang="en-US" dirty="0" smtClean="0">
                          <a:latin typeface="Calibri" pitchFamily="34" charset="0"/>
                          <a:cs typeface="Calibri" pitchFamily="34" charset="0"/>
                        </a:rPr>
                        <a:t>0 word summary of objective and results.</a:t>
                      </a:r>
                      <a:r>
                        <a:rPr lang="en-US" baseline="0" dirty="0" smtClean="0">
                          <a:latin typeface="Calibri" pitchFamily="34" charset="0"/>
                          <a:cs typeface="Calibri" pitchFamily="34" charset="0"/>
                        </a:rPr>
                        <a:t> Includes key message of paper. </a:t>
                      </a:r>
                      <a:endParaRPr lang="en-US" dirty="0">
                        <a:latin typeface="Calibri" pitchFamily="34" charset="0"/>
                        <a:cs typeface="Calibri" pitchFamily="34" charset="0"/>
                      </a:endParaRPr>
                    </a:p>
                  </a:txBody>
                  <a:tcPr/>
                </a:tc>
              </a:tr>
              <a:tr h="767149">
                <a:tc>
                  <a:txBody>
                    <a:bodyPr/>
                    <a:lstStyle/>
                    <a:p>
                      <a:r>
                        <a:rPr lang="en-US" b="1" smtClean="0">
                          <a:latin typeface="Calibri" pitchFamily="34" charset="0"/>
                          <a:cs typeface="Calibri" pitchFamily="34" charset="0"/>
                        </a:rPr>
                        <a:t>Keywords</a:t>
                      </a:r>
                      <a:endParaRPr lang="en-US" b="1">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Synonyms</a:t>
                      </a:r>
                      <a:r>
                        <a:rPr lang="en-US" baseline="0" dirty="0" smtClean="0">
                          <a:latin typeface="Calibri" pitchFamily="34" charset="0"/>
                          <a:cs typeface="Calibri" pitchFamily="34" charset="0"/>
                        </a:rPr>
                        <a:t> relevant as search terms e.g. in Google. Ideally not words from title because title words are automatically keywords.</a:t>
                      </a:r>
                      <a:endParaRPr lang="en-US" dirty="0">
                        <a:latin typeface="Calibri" pitchFamily="34" charset="0"/>
                        <a:cs typeface="Calibri" pitchFamily="34" charset="0"/>
                      </a:endParaRPr>
                    </a:p>
                  </a:txBody>
                  <a:tcPr/>
                </a:tc>
              </a:tr>
              <a:tr h="1424707">
                <a:tc>
                  <a:txBody>
                    <a:bodyPr/>
                    <a:lstStyle/>
                    <a:p>
                      <a:r>
                        <a:rPr lang="en-US" b="1" smtClean="0">
                          <a:latin typeface="Calibri" pitchFamily="34" charset="0"/>
                          <a:cs typeface="Calibri" pitchFamily="34" charset="0"/>
                        </a:rPr>
                        <a:t>Introduction</a:t>
                      </a:r>
                      <a:endParaRPr lang="en-US" b="1">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Explain i) why the work was conducted</a:t>
                      </a:r>
                      <a:r>
                        <a:rPr lang="en-US" baseline="0" dirty="0" smtClean="0">
                          <a:latin typeface="Calibri" pitchFamily="34" charset="0"/>
                          <a:cs typeface="Calibri" pitchFamily="34" charset="0"/>
                        </a:rPr>
                        <a:t> ii) what methodology was employed iii) why you chose this particular methodology iv) How the methodology accomplished the hypothesis set out in your abstract.</a:t>
                      </a:r>
                      <a:endParaRPr lang="en-US" dirty="0">
                        <a:latin typeface="Calibri" pitchFamily="34" charset="0"/>
                        <a:cs typeface="Calibri" pitchFamily="34" charset="0"/>
                      </a:endParaRPr>
                    </a:p>
                  </a:txBody>
                  <a:tcPr/>
                </a:tc>
              </a:tr>
              <a:tr h="767149">
                <a:tc>
                  <a:txBody>
                    <a:bodyPr/>
                    <a:lstStyle/>
                    <a:p>
                      <a:r>
                        <a:rPr lang="en-US" b="1" smtClean="0">
                          <a:latin typeface="Calibri" pitchFamily="34" charset="0"/>
                          <a:cs typeface="Calibri" pitchFamily="34" charset="0"/>
                        </a:rPr>
                        <a:t>Methodology</a:t>
                      </a:r>
                      <a:endParaRPr lang="en-US" b="1">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Written</a:t>
                      </a:r>
                      <a:r>
                        <a:rPr lang="en-US" baseline="0" dirty="0" smtClean="0">
                          <a:latin typeface="Calibri" pitchFamily="34" charset="0"/>
                          <a:cs typeface="Calibri" pitchFamily="34" charset="0"/>
                        </a:rPr>
                        <a:t> clearly and concisely so that someone can follow what you did.</a:t>
                      </a:r>
                      <a:endParaRPr lang="en-US" dirty="0">
                        <a:latin typeface="Calibri" pitchFamily="34" charset="0"/>
                        <a:cs typeface="Calibri" pitchFamily="34" charset="0"/>
                      </a:endParaRPr>
                    </a:p>
                  </a:txBody>
                  <a:tcPr/>
                </a:tc>
              </a:tr>
            </a:tbl>
          </a:graphicData>
        </a:graphic>
      </p:graphicFrame>
      <p:sp>
        <p:nvSpPr>
          <p:cNvPr id="5" name="Rectangle 4"/>
          <p:cNvSpPr/>
          <p:nvPr/>
        </p:nvSpPr>
        <p:spPr bwMode="auto">
          <a:xfrm>
            <a:off x="486890" y="1389413"/>
            <a:ext cx="8321040" cy="2838203"/>
          </a:xfrm>
          <a:prstGeom prst="rect">
            <a:avLst/>
          </a:prstGeom>
          <a:noFill/>
          <a:ln w="57150" cap="flat" cmpd="sng" algn="ctr">
            <a:solidFill>
              <a:schemeClr val="accent6">
                <a:lumMod val="60000"/>
                <a:lumOff val="4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en-US" sz="1600" b="0" i="0" u="none" strike="noStrike" cap="none" normalizeH="0" baseline="0">
              <a:ln>
                <a:noFill/>
              </a:ln>
              <a:solidFill>
                <a:schemeClr val="tx2"/>
              </a:solidFill>
              <a:effectLst/>
              <a:latin typeface="Arial" charset="0"/>
            </a:endParaRPr>
          </a:p>
        </p:txBody>
      </p:sp>
      <p:sp>
        <p:nvSpPr>
          <p:cNvPr id="6" name="Slide Number Placeholder 5"/>
          <p:cNvSpPr>
            <a:spLocks noGrp="1"/>
          </p:cNvSpPr>
          <p:nvPr>
            <p:ph type="sldNum" sz="quarter" idx="12"/>
          </p:nvPr>
        </p:nvSpPr>
        <p:spPr/>
        <p:txBody>
          <a:bodyPr/>
          <a:lstStyle/>
          <a:p>
            <a:fld id="{8774B9BC-77F5-46EF-8679-65FCFE689864}" type="slidenum">
              <a:rPr lang="ru-RU" smtClean="0">
                <a:solidFill>
                  <a:prstClr val="black">
                    <a:tint val="75000"/>
                  </a:prstClr>
                </a:solidFill>
              </a:rPr>
              <a:pPr/>
              <a:t>18</a:t>
            </a:fld>
            <a:endParaRPr lang="ru-RU">
              <a:solidFill>
                <a:prstClr val="black">
                  <a:tint val="75000"/>
                </a:prstClr>
              </a:solidFill>
            </a:endParaRPr>
          </a:p>
        </p:txBody>
      </p:sp>
    </p:spTree>
    <p:extLst>
      <p:ext uri="{BB962C8B-B14F-4D97-AF65-F5344CB8AC3E}">
        <p14:creationId xmlns:p14="http://schemas.microsoft.com/office/powerpoint/2010/main" val="1102502139"/>
      </p:ext>
    </p:extLst>
  </p:cSld>
  <p:clrMapOvr>
    <a:masterClrMapping/>
  </p:clrMapOvr>
  <p:transition spd="slow"/>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US"/>
          </a:p>
        </p:txBody>
      </p:sp>
      <p:graphicFrame>
        <p:nvGraphicFramePr>
          <p:cNvPr id="4" name="Tabelle 3"/>
          <p:cNvGraphicFramePr>
            <a:graphicFrameLocks noGrp="1"/>
          </p:cNvGraphicFramePr>
          <p:nvPr/>
        </p:nvGraphicFramePr>
        <p:xfrm>
          <a:off x="552185" y="1427304"/>
          <a:ext cx="8229600" cy="4934852"/>
        </p:xfrm>
        <a:graphic>
          <a:graphicData uri="http://schemas.openxmlformats.org/drawingml/2006/table">
            <a:tbl>
              <a:tblPr firstRow="1" bandRow="1">
                <a:tableStyleId>{5C22544A-7EE6-4342-B048-85BDC9FD1C3A}</a:tableStyleId>
              </a:tblPr>
              <a:tblGrid>
                <a:gridCol w="2654711"/>
                <a:gridCol w="5574889"/>
              </a:tblGrid>
              <a:tr h="508374">
                <a:tc>
                  <a:txBody>
                    <a:bodyPr/>
                    <a:lstStyle/>
                    <a:p>
                      <a:r>
                        <a:rPr lang="en-US" sz="1800" kern="1200" dirty="0" smtClean="0">
                          <a:solidFill>
                            <a:schemeClr val="dk1"/>
                          </a:solidFill>
                          <a:latin typeface="Calibri" pitchFamily="34" charset="0"/>
                          <a:ea typeface="+mn-ea"/>
                          <a:cs typeface="Calibri" pitchFamily="34" charset="0"/>
                        </a:rPr>
                        <a:t>Analysis/Results</a:t>
                      </a:r>
                      <a:endParaRPr lang="en-US" sz="1800" kern="1200" dirty="0">
                        <a:solidFill>
                          <a:schemeClr val="dk1"/>
                        </a:solidFill>
                        <a:latin typeface="Calibri" pitchFamily="34" charset="0"/>
                        <a:ea typeface="+mn-ea"/>
                        <a:cs typeface="Calibri" pitchFamily="34" charset="0"/>
                      </a:endParaRPr>
                    </a:p>
                  </a:txBody>
                  <a:tcPr>
                    <a:solidFill>
                      <a:schemeClr val="bg2"/>
                    </a:solidFill>
                  </a:tcPr>
                </a:tc>
                <a:tc>
                  <a:txBody>
                    <a:bodyPr/>
                    <a:lstStyle/>
                    <a:p>
                      <a:r>
                        <a:rPr lang="en-US" sz="1800" b="0" kern="1200" dirty="0" smtClean="0">
                          <a:solidFill>
                            <a:schemeClr val="dk1"/>
                          </a:solidFill>
                          <a:latin typeface="Calibri" pitchFamily="34" charset="0"/>
                          <a:ea typeface="+mn-ea"/>
                          <a:cs typeface="Calibri" pitchFamily="34" charset="0"/>
                        </a:rPr>
                        <a:t>Present</a:t>
                      </a:r>
                      <a:r>
                        <a:rPr lang="en-US" sz="1800" b="0" kern="1200" baseline="0" dirty="0" smtClean="0">
                          <a:solidFill>
                            <a:schemeClr val="dk1"/>
                          </a:solidFill>
                          <a:latin typeface="Calibri" pitchFamily="34" charset="0"/>
                          <a:ea typeface="+mn-ea"/>
                          <a:cs typeface="Calibri" pitchFamily="34" charset="0"/>
                        </a:rPr>
                        <a:t> the results clearly and carefully.</a:t>
                      </a:r>
                      <a:endParaRPr lang="en-US" sz="1800" b="0" kern="1200" dirty="0">
                        <a:solidFill>
                          <a:schemeClr val="dk1"/>
                        </a:solidFill>
                        <a:latin typeface="Calibri" pitchFamily="34" charset="0"/>
                        <a:ea typeface="+mn-ea"/>
                        <a:cs typeface="Calibri" pitchFamily="34" charset="0"/>
                      </a:endParaRPr>
                    </a:p>
                  </a:txBody>
                  <a:tcPr>
                    <a:solidFill>
                      <a:schemeClr val="bg2"/>
                    </a:solidFill>
                  </a:tcPr>
                </a:tc>
              </a:tr>
              <a:tr h="1638926">
                <a:tc>
                  <a:txBody>
                    <a:bodyPr/>
                    <a:lstStyle/>
                    <a:p>
                      <a:r>
                        <a:rPr lang="en-US" b="1" dirty="0" smtClean="0">
                          <a:latin typeface="Calibri" pitchFamily="34" charset="0"/>
                          <a:cs typeface="Calibri" pitchFamily="34" charset="0"/>
                        </a:rPr>
                        <a:t>Discussion</a:t>
                      </a:r>
                      <a:endParaRPr lang="en-US" b="1" dirty="0">
                        <a:latin typeface="Calibri" pitchFamily="34" charset="0"/>
                        <a:cs typeface="Calibri" pitchFamily="34" charset="0"/>
                      </a:endParaRPr>
                    </a:p>
                  </a:txBody>
                  <a:tcPr/>
                </a:tc>
                <a:tc>
                  <a:txBody>
                    <a:bodyPr/>
                    <a:lstStyle/>
                    <a:p>
                      <a:r>
                        <a:rPr lang="en-US" smtClean="0">
                          <a:latin typeface="Calibri" pitchFamily="34" charset="0"/>
                          <a:cs typeface="Calibri" pitchFamily="34" charset="0"/>
                        </a:rPr>
                        <a:t>Discuss the results here. If the results were not what you were expecting this is where you can provide insights or speculations as to what happened and/or what you could have done differently.</a:t>
                      </a:r>
                      <a:endParaRPr lang="en-US">
                        <a:latin typeface="Calibri" pitchFamily="34" charset="0"/>
                        <a:cs typeface="Calibri" pitchFamily="34" charset="0"/>
                      </a:endParaRPr>
                    </a:p>
                  </a:txBody>
                  <a:tcPr/>
                </a:tc>
              </a:tr>
              <a:tr h="511282">
                <a:tc>
                  <a:txBody>
                    <a:bodyPr/>
                    <a:lstStyle/>
                    <a:p>
                      <a:r>
                        <a:rPr lang="en-US" b="1" dirty="0" smtClean="0">
                          <a:latin typeface="Calibri" pitchFamily="34" charset="0"/>
                          <a:cs typeface="Calibri" pitchFamily="34" charset="0"/>
                        </a:rPr>
                        <a:t>Conclusions</a:t>
                      </a:r>
                      <a:endParaRPr lang="en-US" b="1" dirty="0">
                        <a:latin typeface="Calibri" pitchFamily="34" charset="0"/>
                        <a:cs typeface="Calibri" pitchFamily="34" charset="0"/>
                      </a:endParaRPr>
                    </a:p>
                  </a:txBody>
                  <a:tcPr>
                    <a:solidFill>
                      <a:schemeClr val="bg2"/>
                    </a:solidFill>
                  </a:tcPr>
                </a:tc>
                <a:tc>
                  <a:txBody>
                    <a:bodyPr/>
                    <a:lstStyle/>
                    <a:p>
                      <a:r>
                        <a:rPr lang="en-US" dirty="0" smtClean="0">
                          <a:latin typeface="Calibri" pitchFamily="34" charset="0"/>
                          <a:cs typeface="Calibri" pitchFamily="34" charset="0"/>
                        </a:rPr>
                        <a:t>Write down your</a:t>
                      </a:r>
                      <a:r>
                        <a:rPr lang="en-US" baseline="0" dirty="0" smtClean="0">
                          <a:latin typeface="Calibri" pitchFamily="34" charset="0"/>
                          <a:cs typeface="Calibri" pitchFamily="34" charset="0"/>
                        </a:rPr>
                        <a:t> conclusions from the study.</a:t>
                      </a:r>
                      <a:endParaRPr lang="en-US" dirty="0">
                        <a:latin typeface="Calibri" pitchFamily="34" charset="0"/>
                        <a:cs typeface="Calibri" pitchFamily="34" charset="0"/>
                      </a:endParaRPr>
                    </a:p>
                  </a:txBody>
                  <a:tcPr>
                    <a:solidFill>
                      <a:schemeClr val="bg2"/>
                    </a:solidFill>
                  </a:tcPr>
                </a:tc>
              </a:tr>
              <a:tr h="882494">
                <a:tc>
                  <a:txBody>
                    <a:bodyPr/>
                    <a:lstStyle/>
                    <a:p>
                      <a:r>
                        <a:rPr lang="en-US" b="1" smtClean="0">
                          <a:latin typeface="Calibri" pitchFamily="34" charset="0"/>
                          <a:cs typeface="Calibri" pitchFamily="34" charset="0"/>
                        </a:rPr>
                        <a:t>Acknowledgements</a:t>
                      </a:r>
                      <a:endParaRPr lang="en-US" b="1">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Acknowledge</a:t>
                      </a:r>
                      <a:r>
                        <a:rPr lang="en-US" baseline="0" dirty="0" smtClean="0">
                          <a:latin typeface="Calibri" pitchFamily="34" charset="0"/>
                          <a:cs typeface="Calibri" pitchFamily="34" charset="0"/>
                        </a:rPr>
                        <a:t> the people and institutions who have made your research possible e.g. funding.</a:t>
                      </a:r>
                      <a:endParaRPr lang="en-US" dirty="0">
                        <a:latin typeface="Calibri" pitchFamily="34" charset="0"/>
                        <a:cs typeface="Calibri" pitchFamily="34" charset="0"/>
                      </a:endParaRPr>
                    </a:p>
                  </a:txBody>
                  <a:tcPr/>
                </a:tc>
              </a:tr>
              <a:tr h="882494">
                <a:tc>
                  <a:txBody>
                    <a:bodyPr/>
                    <a:lstStyle/>
                    <a:p>
                      <a:r>
                        <a:rPr lang="en-US" b="1" smtClean="0">
                          <a:latin typeface="Calibri" pitchFamily="34" charset="0"/>
                          <a:cs typeface="Calibri" pitchFamily="34" charset="0"/>
                        </a:rPr>
                        <a:t>References</a:t>
                      </a:r>
                      <a:endParaRPr lang="en-US" b="1">
                        <a:latin typeface="Calibri" pitchFamily="34" charset="0"/>
                        <a:cs typeface="Calibri" pitchFamily="34" charset="0"/>
                      </a:endParaRPr>
                    </a:p>
                  </a:txBody>
                  <a:tcPr/>
                </a:tc>
                <a:tc>
                  <a:txBody>
                    <a:bodyPr/>
                    <a:lstStyle/>
                    <a:p>
                      <a:r>
                        <a:rPr lang="en-US" smtClean="0">
                          <a:latin typeface="Calibri" pitchFamily="34" charset="0"/>
                          <a:cs typeface="Calibri" pitchFamily="34" charset="0"/>
                        </a:rPr>
                        <a:t>Properly</a:t>
                      </a:r>
                      <a:r>
                        <a:rPr lang="en-US" baseline="0" smtClean="0">
                          <a:latin typeface="Calibri" pitchFamily="34" charset="0"/>
                          <a:cs typeface="Calibri" pitchFamily="34" charset="0"/>
                        </a:rPr>
                        <a:t> cite your referenced material; use the style of the journal.</a:t>
                      </a:r>
                      <a:endParaRPr lang="en-US">
                        <a:latin typeface="Calibri" pitchFamily="34" charset="0"/>
                        <a:cs typeface="Calibri" pitchFamily="34" charset="0"/>
                      </a:endParaRPr>
                    </a:p>
                  </a:txBody>
                  <a:tcPr/>
                </a:tc>
              </a:tr>
              <a:tr h="511282">
                <a:tc>
                  <a:txBody>
                    <a:bodyPr/>
                    <a:lstStyle/>
                    <a:p>
                      <a:r>
                        <a:rPr lang="en-US" b="1" smtClean="0">
                          <a:latin typeface="Calibri" pitchFamily="34" charset="0"/>
                          <a:cs typeface="Calibri" pitchFamily="34" charset="0"/>
                        </a:rPr>
                        <a:t>Supplementary Material</a:t>
                      </a:r>
                      <a:endParaRPr lang="en-US" b="1">
                        <a:latin typeface="Calibri" pitchFamily="34" charset="0"/>
                        <a:cs typeface="Calibri" pitchFamily="34" charset="0"/>
                      </a:endParaRPr>
                    </a:p>
                  </a:txBody>
                  <a:tcPr/>
                </a:tc>
                <a:tc>
                  <a:txBody>
                    <a:bodyPr/>
                    <a:lstStyle/>
                    <a:p>
                      <a:r>
                        <a:rPr lang="en-US" dirty="0" smtClean="0">
                          <a:latin typeface="Calibri" pitchFamily="34" charset="0"/>
                          <a:cs typeface="Calibri" pitchFamily="34" charset="0"/>
                        </a:rPr>
                        <a:t>List any supplementary</a:t>
                      </a:r>
                      <a:r>
                        <a:rPr lang="en-US" baseline="0" dirty="0" smtClean="0">
                          <a:latin typeface="Calibri" pitchFamily="34" charset="0"/>
                          <a:cs typeface="Calibri" pitchFamily="34" charset="0"/>
                        </a:rPr>
                        <a:t> materials, appendices.</a:t>
                      </a:r>
                      <a:endParaRPr lang="en-US" dirty="0">
                        <a:latin typeface="Calibri" pitchFamily="34" charset="0"/>
                        <a:cs typeface="Calibri" pitchFamily="34" charset="0"/>
                      </a:endParaRPr>
                    </a:p>
                  </a:txBody>
                  <a:tcPr/>
                </a:tc>
              </a:tr>
            </a:tbl>
          </a:graphicData>
        </a:graphic>
      </p:graphicFrame>
      <p:sp>
        <p:nvSpPr>
          <p:cNvPr id="5" name="Title 1"/>
          <p:cNvSpPr txBox="1">
            <a:spLocks/>
          </p:cNvSpPr>
          <p:nvPr/>
        </p:nvSpPr>
        <p:spPr>
          <a:xfrm>
            <a:off x="1763688" y="274638"/>
            <a:ext cx="6192688"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3000" b="1" dirty="0" smtClean="0">
                <a:solidFill>
                  <a:srgbClr val="C00000"/>
                </a:solidFill>
                <a:latin typeface="+mn-lt"/>
                <a:ea typeface="+mn-ea"/>
                <a:cs typeface="+mn-cs"/>
              </a:rPr>
              <a:t>Структура статьи</a:t>
            </a:r>
            <a:endParaRPr lang="en-US" sz="3000" b="1" dirty="0">
              <a:solidFill>
                <a:srgbClr val="C00000"/>
              </a:solidFill>
              <a:latin typeface="+mn-lt"/>
              <a:ea typeface="+mn-ea"/>
              <a:cs typeface="+mn-cs"/>
            </a:endParaRPr>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19</a:t>
            </a:fld>
            <a:endParaRPr lang="ru-RU">
              <a:solidFill>
                <a:prstClr val="black">
                  <a:tint val="75000"/>
                </a:prstClr>
              </a:solidFill>
            </a:endParaRPr>
          </a:p>
        </p:txBody>
      </p:sp>
    </p:spTree>
    <p:extLst>
      <p:ext uri="{BB962C8B-B14F-4D97-AF65-F5344CB8AC3E}">
        <p14:creationId xmlns:p14="http://schemas.microsoft.com/office/powerpoint/2010/main" val="3280372796"/>
      </p:ext>
    </p:extLst>
  </p:cSld>
  <p:clrMapOvr>
    <a:masterClrMapping/>
  </p:clrMapOvr>
  <p:transition spd="slow"/>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512" y="260648"/>
            <a:ext cx="8568952" cy="2160240"/>
          </a:xfrm>
        </p:spPr>
        <p:txBody>
          <a:bodyPr>
            <a:normAutofit fontScale="90000"/>
          </a:bodyPr>
          <a:lstStyle/>
          <a:p>
            <a:pPr lvl="0">
              <a:spcBef>
                <a:spcPts val="800"/>
              </a:spcBef>
            </a:pPr>
            <a:r>
              <a:rPr lang="ru-RU" sz="3100" b="1" dirty="0" smtClean="0">
                <a:solidFill>
                  <a:srgbClr val="C00000"/>
                </a:solidFill>
                <a:ea typeface="+mn-ea"/>
                <a:cs typeface="+mn-cs"/>
              </a:rPr>
              <a:t>ПОДПИСКА В УЗБЕКИСТАНЕ</a:t>
            </a:r>
            <a:r>
              <a:rPr lang="en-US" sz="3100" b="1" dirty="0" smtClean="0">
                <a:solidFill>
                  <a:srgbClr val="C00000"/>
                </a:solidFill>
                <a:ea typeface="+mn-ea"/>
                <a:cs typeface="+mn-cs"/>
              </a:rPr>
              <a:t>: </a:t>
            </a:r>
            <a:r>
              <a:rPr lang="en-US" sz="2800" b="1" dirty="0">
                <a:solidFill>
                  <a:srgbClr val="C00000"/>
                </a:solidFill>
                <a:ea typeface="+mn-ea"/>
                <a:cs typeface="+mn-cs"/>
              </a:rPr>
              <a:t/>
            </a:r>
            <a:br>
              <a:rPr lang="en-US" sz="2800" b="1" dirty="0">
                <a:solidFill>
                  <a:srgbClr val="C00000"/>
                </a:solidFill>
                <a:ea typeface="+mn-ea"/>
                <a:cs typeface="+mn-cs"/>
              </a:rPr>
            </a:br>
            <a:r>
              <a:rPr lang="ru-RU" sz="2800" b="1" dirty="0">
                <a:solidFill>
                  <a:srgbClr val="1F497D">
                    <a:lumMod val="75000"/>
                  </a:srgbClr>
                </a:solidFill>
                <a:ea typeface="+mn-ea"/>
                <a:cs typeface="+mn-cs"/>
              </a:rPr>
              <a:t>В рамках </a:t>
            </a:r>
            <a:r>
              <a:rPr lang="ru-RU" sz="2800" b="1" dirty="0" smtClean="0">
                <a:solidFill>
                  <a:srgbClr val="1F497D">
                    <a:lumMod val="75000"/>
                  </a:srgbClr>
                </a:solidFill>
                <a:ea typeface="+mn-ea"/>
                <a:cs typeface="+mn-cs"/>
              </a:rPr>
              <a:t>подписанного Соглашения с Министерством инновационного развития компания </a:t>
            </a:r>
            <a:r>
              <a:rPr lang="ru-RU" sz="2800" b="1" dirty="0">
                <a:solidFill>
                  <a:srgbClr val="1F497D">
                    <a:lumMod val="75000"/>
                  </a:srgbClr>
                </a:solidFill>
                <a:ea typeface="+mn-ea"/>
                <a:cs typeface="+mn-cs"/>
              </a:rPr>
              <a:t>Springer Nature открыла </a:t>
            </a:r>
            <a:r>
              <a:rPr lang="ru-RU" sz="2800" b="1" dirty="0" smtClean="0">
                <a:solidFill>
                  <a:srgbClr val="1F497D">
                    <a:lumMod val="75000"/>
                  </a:srgbClr>
                </a:solidFill>
                <a:ea typeface="+mn-ea"/>
                <a:cs typeface="+mn-cs"/>
              </a:rPr>
              <a:t>доступ </a:t>
            </a:r>
            <a:r>
              <a:rPr lang="ru-RU" sz="2800" b="1" dirty="0">
                <a:solidFill>
                  <a:srgbClr val="1F497D">
                    <a:lumMod val="75000"/>
                  </a:srgbClr>
                </a:solidFill>
                <a:ea typeface="+mn-ea"/>
                <a:cs typeface="+mn-cs"/>
              </a:rPr>
              <a:t>для </a:t>
            </a:r>
            <a:r>
              <a:rPr lang="en-US" sz="2800" b="1" dirty="0" smtClean="0">
                <a:solidFill>
                  <a:srgbClr val="1F497D">
                    <a:lumMod val="75000"/>
                  </a:srgbClr>
                </a:solidFill>
                <a:ea typeface="+mn-ea"/>
                <a:cs typeface="+mn-cs"/>
              </a:rPr>
              <a:t>100 </a:t>
            </a:r>
            <a:r>
              <a:rPr lang="ru-RU" sz="2800" b="1" dirty="0" smtClean="0">
                <a:solidFill>
                  <a:srgbClr val="1F497D">
                    <a:lumMod val="75000"/>
                  </a:srgbClr>
                </a:solidFill>
                <a:ea typeface="+mn-ea"/>
                <a:cs typeface="+mn-cs"/>
              </a:rPr>
              <a:t>организаций Узбекистана </a:t>
            </a:r>
            <a:r>
              <a:rPr lang="en-US" sz="2800" b="1" dirty="0" smtClean="0">
                <a:solidFill>
                  <a:srgbClr val="1F497D">
                    <a:lumMod val="75000"/>
                  </a:srgbClr>
                </a:solidFill>
                <a:ea typeface="+mn-ea"/>
                <a:cs typeface="+mn-cs"/>
              </a:rPr>
              <a:t/>
            </a:r>
            <a:br>
              <a:rPr lang="en-US" sz="2800" b="1" dirty="0" smtClean="0">
                <a:solidFill>
                  <a:srgbClr val="1F497D">
                    <a:lumMod val="75000"/>
                  </a:srgbClr>
                </a:solidFill>
                <a:ea typeface="+mn-ea"/>
                <a:cs typeface="+mn-cs"/>
              </a:rPr>
            </a:br>
            <a:r>
              <a:rPr lang="ru-RU" sz="2800" b="1" dirty="0" smtClean="0">
                <a:solidFill>
                  <a:srgbClr val="C00000"/>
                </a:solidFill>
                <a:ea typeface="+mn-ea"/>
                <a:cs typeface="+mn-cs"/>
              </a:rPr>
              <a:t>c января по декабрь 2020 года</a:t>
            </a:r>
            <a:r>
              <a:rPr lang="en-US" sz="2800" b="1" dirty="0" smtClean="0">
                <a:solidFill>
                  <a:srgbClr val="C00000"/>
                </a:solidFill>
                <a:ea typeface="+mn-ea"/>
                <a:cs typeface="+mn-cs"/>
              </a:rPr>
              <a:t>:</a:t>
            </a:r>
            <a:endParaRPr lang="ru-RU" sz="2800" b="1" dirty="0">
              <a:solidFill>
                <a:srgbClr val="1F497D">
                  <a:lumMod val="75000"/>
                </a:srgbClr>
              </a:solidFill>
              <a:ea typeface="+mn-ea"/>
              <a:cs typeface="+mn-cs"/>
            </a:endParaRPr>
          </a:p>
        </p:txBody>
      </p:sp>
      <p:sp>
        <p:nvSpPr>
          <p:cNvPr id="3" name="Content Placeholder 2"/>
          <p:cNvSpPr>
            <a:spLocks noGrp="1"/>
          </p:cNvSpPr>
          <p:nvPr>
            <p:ph idx="1"/>
          </p:nvPr>
        </p:nvSpPr>
        <p:spPr>
          <a:xfrm>
            <a:off x="539552" y="2348880"/>
            <a:ext cx="8229600" cy="4176464"/>
          </a:xfrm>
        </p:spPr>
        <p:txBody>
          <a:bodyPr>
            <a:normAutofit/>
          </a:bodyPr>
          <a:lstStyle/>
          <a:p>
            <a:pPr marL="0" indent="0">
              <a:buNone/>
            </a:pPr>
            <a:r>
              <a:rPr lang="en-US" sz="2500" b="1" i="1" dirty="0" smtClean="0">
                <a:solidFill>
                  <a:schemeClr val="tx1">
                    <a:lumMod val="65000"/>
                    <a:lumOff val="35000"/>
                  </a:schemeClr>
                </a:solidFill>
              </a:rPr>
              <a:t>1. </a:t>
            </a:r>
            <a:r>
              <a:rPr lang="ru-RU" sz="2500" b="1" i="1" dirty="0" smtClean="0">
                <a:solidFill>
                  <a:schemeClr val="tx1">
                    <a:lumMod val="65000"/>
                    <a:lumOff val="35000"/>
                  </a:schemeClr>
                </a:solidFill>
              </a:rPr>
              <a:t>К коллекции </a:t>
            </a:r>
            <a:r>
              <a:rPr lang="ru-RU" sz="2500" b="1" i="1" dirty="0">
                <a:solidFill>
                  <a:schemeClr val="tx1">
                    <a:lumMod val="65000"/>
                    <a:lumOff val="35000"/>
                  </a:schemeClr>
                </a:solidFill>
              </a:rPr>
              <a:t>журналов </a:t>
            </a:r>
            <a:r>
              <a:rPr lang="en-US" sz="2500" b="1" i="1" dirty="0">
                <a:solidFill>
                  <a:schemeClr val="tx1">
                    <a:lumMod val="65000"/>
                    <a:lumOff val="35000"/>
                  </a:schemeClr>
                </a:solidFill>
              </a:rPr>
              <a:t>Springer </a:t>
            </a:r>
            <a:r>
              <a:rPr lang="en-US" sz="2500" b="1" i="1" dirty="0" smtClean="0">
                <a:solidFill>
                  <a:schemeClr val="tx1">
                    <a:lumMod val="65000"/>
                    <a:lumOff val="35000"/>
                  </a:schemeClr>
                </a:solidFill>
              </a:rPr>
              <a:t>Journals –</a:t>
            </a:r>
            <a:r>
              <a:rPr lang="en-US" sz="2500" b="1" i="1" dirty="0" smtClean="0">
                <a:solidFill>
                  <a:srgbClr val="122AA0"/>
                </a:solidFill>
              </a:rPr>
              <a:t>www.link.springer.com</a:t>
            </a:r>
          </a:p>
          <a:p>
            <a:pPr>
              <a:buFontTx/>
              <a:buChar char="-"/>
            </a:pPr>
            <a:r>
              <a:rPr lang="ru-RU" sz="2500" b="1" i="1" dirty="0" smtClean="0">
                <a:solidFill>
                  <a:schemeClr val="tx1">
                    <a:lumMod val="65000"/>
                    <a:lumOff val="35000"/>
                  </a:schemeClr>
                </a:solidFill>
              </a:rPr>
              <a:t>Доступны статьи и журналы </a:t>
            </a:r>
            <a:r>
              <a:rPr lang="ru-RU" sz="2500" b="1" i="1" dirty="0" smtClean="0">
                <a:solidFill>
                  <a:schemeClr val="tx1">
                    <a:lumMod val="65000"/>
                    <a:lumOff val="35000"/>
                  </a:schemeClr>
                </a:solidFill>
              </a:rPr>
              <a:t>по </a:t>
            </a:r>
            <a:r>
              <a:rPr lang="ru-RU" sz="2500" b="1" i="1" dirty="0" smtClean="0">
                <a:solidFill>
                  <a:schemeClr val="tx1">
                    <a:lumMod val="65000"/>
                    <a:lumOff val="35000"/>
                  </a:schemeClr>
                </a:solidFill>
              </a:rPr>
              <a:t>всем научным направлениям с </a:t>
            </a:r>
            <a:r>
              <a:rPr lang="en-US" sz="2500" b="1" i="1" dirty="0" smtClean="0">
                <a:solidFill>
                  <a:schemeClr val="tx1">
                    <a:lumMod val="65000"/>
                    <a:lumOff val="35000"/>
                  </a:schemeClr>
                </a:solidFill>
              </a:rPr>
              <a:t>1997</a:t>
            </a:r>
            <a:r>
              <a:rPr lang="ru-RU" sz="2500" b="1" i="1" dirty="0" smtClean="0">
                <a:solidFill>
                  <a:schemeClr val="tx1">
                    <a:lumMod val="65000"/>
                    <a:lumOff val="35000"/>
                  </a:schemeClr>
                </a:solidFill>
              </a:rPr>
              <a:t> по </a:t>
            </a:r>
            <a:r>
              <a:rPr lang="en-US" sz="2500" b="1" i="1" dirty="0" smtClean="0">
                <a:solidFill>
                  <a:schemeClr val="tx1">
                    <a:lumMod val="65000"/>
                    <a:lumOff val="35000"/>
                  </a:schemeClr>
                </a:solidFill>
              </a:rPr>
              <a:t>20</a:t>
            </a:r>
            <a:r>
              <a:rPr lang="ru-RU" sz="2500" b="1" i="1" dirty="0" smtClean="0">
                <a:solidFill>
                  <a:schemeClr val="tx1">
                    <a:lumMod val="65000"/>
                    <a:lumOff val="35000"/>
                  </a:schemeClr>
                </a:solidFill>
              </a:rPr>
              <a:t>20 годы издания.</a:t>
            </a:r>
            <a:r>
              <a:rPr lang="en-US" sz="2500" b="1" i="1" dirty="0" smtClean="0">
                <a:solidFill>
                  <a:schemeClr val="tx1">
                    <a:lumMod val="65000"/>
                    <a:lumOff val="35000"/>
                  </a:schemeClr>
                </a:solidFill>
              </a:rPr>
              <a:t> </a:t>
            </a:r>
            <a:endParaRPr lang="ru-RU"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2. Springer </a:t>
            </a:r>
            <a:r>
              <a:rPr lang="en-US" sz="2500" b="1" i="1" dirty="0">
                <a:solidFill>
                  <a:schemeClr val="tx1">
                    <a:lumMod val="65000"/>
                    <a:lumOff val="35000"/>
                  </a:schemeClr>
                </a:solidFill>
              </a:rPr>
              <a:t>Protocols – </a:t>
            </a:r>
            <a:r>
              <a:rPr lang="en-US" sz="2500" b="1" i="1" dirty="0">
                <a:solidFill>
                  <a:schemeClr val="tx1">
                    <a:lumMod val="65000"/>
                    <a:lumOff val="35000"/>
                  </a:schemeClr>
                </a:solidFill>
                <a:hlinkClick r:id="rId2"/>
              </a:rPr>
              <a:t>https://link.springer.com/search?facet-content-type=%</a:t>
            </a:r>
            <a:r>
              <a:rPr lang="en-US" sz="2500" b="1" i="1" dirty="0" smtClean="0">
                <a:solidFill>
                  <a:schemeClr val="tx1">
                    <a:lumMod val="65000"/>
                    <a:lumOff val="35000"/>
                  </a:schemeClr>
                </a:solidFill>
                <a:hlinkClick r:id="rId2"/>
              </a:rPr>
              <a:t>22Protocol%22</a:t>
            </a:r>
            <a:endParaRPr lang="en-US" sz="2500" b="1" i="1" dirty="0" smtClean="0">
              <a:solidFill>
                <a:schemeClr val="tx1">
                  <a:lumMod val="65000"/>
                  <a:lumOff val="35000"/>
                </a:schemeClr>
              </a:solidFill>
            </a:endParaRPr>
          </a:p>
          <a:p>
            <a:pPr marL="0" indent="0">
              <a:buNone/>
            </a:pPr>
            <a:r>
              <a:rPr lang="en-US" sz="2500" b="1" i="1" dirty="0" smtClean="0">
                <a:solidFill>
                  <a:schemeClr val="tx1">
                    <a:lumMod val="65000"/>
                    <a:lumOff val="35000"/>
                  </a:schemeClr>
                </a:solidFill>
              </a:rPr>
              <a:t>- </a:t>
            </a:r>
            <a:r>
              <a:rPr lang="ru-RU" sz="2500" b="1" i="1" dirty="0" smtClean="0">
                <a:solidFill>
                  <a:schemeClr val="tx1">
                    <a:lumMod val="65000"/>
                    <a:lumOff val="35000"/>
                  </a:schemeClr>
                </a:solidFill>
              </a:rPr>
              <a:t>Доступно более 50 000 протоколов лабораторных исследований по естественно-научным направлениям.</a:t>
            </a:r>
            <a:endParaRPr lang="en-US" sz="2500" b="1" i="1" dirty="0" smtClean="0">
              <a:solidFill>
                <a:schemeClr val="tx1">
                  <a:lumMod val="65000"/>
                  <a:lumOff val="35000"/>
                </a:schemeClr>
              </a:solidFill>
            </a:endParaRPr>
          </a:p>
          <a:p>
            <a:pPr marL="0" indent="0">
              <a:buNone/>
            </a:pPr>
            <a:endParaRPr lang="ru-RU" sz="2500" b="1" i="1" dirty="0" smtClean="0">
              <a:solidFill>
                <a:schemeClr val="tx1">
                  <a:lumMod val="65000"/>
                  <a:lumOff val="35000"/>
                </a:schemeClr>
              </a:solidFill>
            </a:endParaRPr>
          </a:p>
          <a:p>
            <a:endParaRPr lang="en-US" sz="2400" b="1" i="1" dirty="0">
              <a:solidFill>
                <a:schemeClr val="tx1">
                  <a:lumMod val="65000"/>
                  <a:lumOff val="35000"/>
                </a:schemeClr>
              </a:solidFill>
            </a:endParaRPr>
          </a:p>
          <a:p>
            <a:endParaRPr lang="en-US" sz="2400" b="1" i="1" dirty="0">
              <a:solidFill>
                <a:schemeClr val="tx1">
                  <a:lumMod val="65000"/>
                  <a:lumOff val="35000"/>
                </a:schemeClr>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2</a:t>
            </a:fld>
            <a:endParaRPr lang="ru-RU">
              <a:solidFill>
                <a:prstClr val="black">
                  <a:tint val="75000"/>
                </a:prstClr>
              </a:solidFill>
            </a:endParaRPr>
          </a:p>
        </p:txBody>
      </p:sp>
    </p:spTree>
    <p:extLst>
      <p:ext uri="{BB962C8B-B14F-4D97-AF65-F5344CB8AC3E}">
        <p14:creationId xmlns:p14="http://schemas.microsoft.com/office/powerpoint/2010/main" val="33829238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Tabelle 12"/>
          <p:cNvGraphicFramePr>
            <a:graphicFrameLocks noGrp="1"/>
          </p:cNvGraphicFramePr>
          <p:nvPr>
            <p:extLst>
              <p:ext uri="{D42A27DB-BD31-4B8C-83A1-F6EECF244321}">
                <p14:modId xmlns:p14="http://schemas.microsoft.com/office/powerpoint/2010/main" val="771841221"/>
              </p:ext>
            </p:extLst>
          </p:nvPr>
        </p:nvGraphicFramePr>
        <p:xfrm>
          <a:off x="534105" y="2421053"/>
          <a:ext cx="8130118" cy="1105920"/>
        </p:xfrm>
        <a:graphic>
          <a:graphicData uri="http://schemas.openxmlformats.org/drawingml/2006/table">
            <a:tbl>
              <a:tblPr firstRow="1" bandRow="1">
                <a:tableStyleId>{2D5ABB26-0587-4C30-8999-92F81FD0307C}</a:tableStyleId>
              </a:tblPr>
              <a:tblGrid>
                <a:gridCol w="5511800"/>
                <a:gridCol w="2618318"/>
              </a:tblGrid>
              <a:tr h="805839">
                <a:tc>
                  <a:txBody>
                    <a:bodyPr/>
                    <a:lstStyle/>
                    <a:p>
                      <a:pPr marL="0" lvl="0" indent="-284162">
                        <a:lnSpc>
                          <a:spcPct val="80000"/>
                        </a:lnSpc>
                        <a:spcBef>
                          <a:spcPts val="1200"/>
                        </a:spcBef>
                        <a:buNone/>
                      </a:pPr>
                      <a:r>
                        <a:rPr lang="de-DE" b="1" dirty="0" err="1" smtClean="0">
                          <a:solidFill>
                            <a:schemeClr val="tx2"/>
                          </a:solidFill>
                        </a:rPr>
                        <a:t>Methods</a:t>
                      </a:r>
                      <a:endParaRPr lang="de-DE" b="1" dirty="0" smtClean="0">
                        <a:solidFill>
                          <a:schemeClr val="tx2"/>
                        </a:solidFill>
                      </a:endParaRPr>
                    </a:p>
                    <a:p>
                      <a:pPr marL="0" lvl="0" indent="-284162">
                        <a:lnSpc>
                          <a:spcPct val="80000"/>
                        </a:lnSpc>
                        <a:spcBef>
                          <a:spcPts val="1200"/>
                        </a:spcBef>
                        <a:buNone/>
                      </a:pPr>
                      <a:r>
                        <a:rPr lang="de-DE" b="1" dirty="0" err="1" smtClean="0">
                          <a:solidFill>
                            <a:schemeClr val="tx2"/>
                          </a:solidFill>
                        </a:rPr>
                        <a:t>Results</a:t>
                      </a:r>
                      <a:endParaRPr lang="de-DE" b="1" dirty="0">
                        <a:solidFill>
                          <a:schemeClr val="tx2"/>
                        </a:solidFill>
                      </a:endParaRPr>
                    </a:p>
                  </a:txBody>
                  <a:tcPr marL="216000" marR="216000" marT="140400" marB="234000">
                    <a:lnR w="12700" cap="flat" cmpd="sng" algn="ctr">
                      <a:noFill/>
                      <a:prstDash val="solid"/>
                      <a:round/>
                      <a:headEnd type="none" w="med" len="med"/>
                      <a:tailEnd type="none" w="med" len="med"/>
                    </a:lnR>
                    <a:solidFill>
                      <a:schemeClr val="bg1">
                        <a:lumMod val="85000"/>
                      </a:schemeClr>
                    </a:solidFill>
                  </a:tcPr>
                </a:tc>
                <a:tc>
                  <a:txBody>
                    <a:bodyPr/>
                    <a:lstStyle/>
                    <a:p>
                      <a:pPr>
                        <a:spcBef>
                          <a:spcPts val="800"/>
                        </a:spcBef>
                        <a:buClr>
                          <a:schemeClr val="accent2"/>
                        </a:buClr>
                        <a:buSzPct val="100000"/>
                      </a:pPr>
                      <a:r>
                        <a:rPr lang="de-DE" sz="2400" dirty="0" smtClean="0">
                          <a:solidFill>
                            <a:srgbClr val="C00000"/>
                          </a:solidFill>
                          <a:latin typeface="+mn-lt"/>
                        </a:rPr>
                        <a:t>Write </a:t>
                      </a:r>
                      <a:r>
                        <a:rPr lang="de-DE" sz="2400" b="1" dirty="0" err="1" smtClean="0">
                          <a:solidFill>
                            <a:srgbClr val="C00000"/>
                          </a:solidFill>
                          <a:latin typeface="+mn-lt"/>
                        </a:rPr>
                        <a:t>during</a:t>
                      </a:r>
                      <a:r>
                        <a:rPr lang="de-DE" sz="2400" dirty="0" smtClean="0">
                          <a:solidFill>
                            <a:srgbClr val="C00000"/>
                          </a:solidFill>
                          <a:latin typeface="+mn-lt"/>
                        </a:rPr>
                        <a:t> </a:t>
                      </a:r>
                      <a:r>
                        <a:rPr lang="de-DE" sz="2400" dirty="0" err="1" smtClean="0">
                          <a:solidFill>
                            <a:srgbClr val="C00000"/>
                          </a:solidFill>
                          <a:latin typeface="+mn-lt"/>
                        </a:rPr>
                        <a:t>the</a:t>
                      </a:r>
                      <a:r>
                        <a:rPr lang="de-DE" sz="2400" dirty="0" smtClean="0">
                          <a:solidFill>
                            <a:srgbClr val="C00000"/>
                          </a:solidFill>
                          <a:latin typeface="+mn-lt"/>
                        </a:rPr>
                        <a:t> </a:t>
                      </a:r>
                      <a:r>
                        <a:rPr lang="de-DE" sz="2400" dirty="0" err="1" smtClean="0">
                          <a:solidFill>
                            <a:srgbClr val="C00000"/>
                          </a:solidFill>
                          <a:latin typeface="+mn-lt"/>
                        </a:rPr>
                        <a:t>research</a:t>
                      </a:r>
                      <a:endParaRPr lang="de-DE" sz="2400" dirty="0" smtClean="0">
                        <a:solidFill>
                          <a:srgbClr val="C00000"/>
                        </a:solidFill>
                        <a:latin typeface="+mn-lt"/>
                      </a:endParaRPr>
                    </a:p>
                  </a:txBody>
                  <a:tcPr marL="216000" marR="216000" marT="140400" marB="234000">
                    <a:lnL w="12700" cap="flat" cmpd="sng" algn="ctr">
                      <a:noFill/>
                      <a:prstDash val="solid"/>
                      <a:round/>
                      <a:headEnd type="none" w="med" len="med"/>
                      <a:tailEnd type="none" w="med" len="med"/>
                    </a:lnL>
                    <a:lnR>
                      <a:noFill/>
                    </a:lnR>
                    <a:lnT>
                      <a:noFill/>
                    </a:lnT>
                    <a:lnB>
                      <a:noFill/>
                    </a:lnB>
                    <a:solidFill>
                      <a:schemeClr val="bg1"/>
                    </a:solidFill>
                  </a:tcPr>
                </a:tc>
              </a:tr>
            </a:tbl>
          </a:graphicData>
        </a:graphic>
      </p:graphicFrame>
      <p:graphicFrame>
        <p:nvGraphicFramePr>
          <p:cNvPr id="17" name="Tabelle 16"/>
          <p:cNvGraphicFramePr>
            <a:graphicFrameLocks noGrp="1"/>
          </p:cNvGraphicFramePr>
          <p:nvPr>
            <p:extLst>
              <p:ext uri="{D42A27DB-BD31-4B8C-83A1-F6EECF244321}">
                <p14:modId xmlns:p14="http://schemas.microsoft.com/office/powerpoint/2010/main" val="968373369"/>
              </p:ext>
            </p:extLst>
          </p:nvPr>
        </p:nvGraphicFramePr>
        <p:xfrm>
          <a:off x="534105" y="3627553"/>
          <a:ext cx="8130118" cy="1471680"/>
        </p:xfrm>
        <a:graphic>
          <a:graphicData uri="http://schemas.openxmlformats.org/drawingml/2006/table">
            <a:tbl>
              <a:tblPr firstRow="1" bandRow="1">
                <a:tableStyleId>{2D5ABB26-0587-4C30-8999-92F81FD0307C}</a:tableStyleId>
              </a:tblPr>
              <a:tblGrid>
                <a:gridCol w="5511800"/>
                <a:gridCol w="2618318"/>
              </a:tblGrid>
              <a:tr h="805839">
                <a:tc>
                  <a:txBody>
                    <a:bodyPr/>
                    <a:lstStyle/>
                    <a:p>
                      <a:pPr marL="0" lvl="0" indent="-284162">
                        <a:lnSpc>
                          <a:spcPct val="80000"/>
                        </a:lnSpc>
                        <a:spcBef>
                          <a:spcPts val="1200"/>
                        </a:spcBef>
                        <a:buNone/>
                      </a:pPr>
                      <a:r>
                        <a:rPr lang="de-DE" b="1" dirty="0" err="1" smtClean="0">
                          <a:solidFill>
                            <a:schemeClr val="tx2"/>
                          </a:solidFill>
                        </a:rPr>
                        <a:t>Introduction</a:t>
                      </a:r>
                      <a:endParaRPr lang="de-DE" b="1" dirty="0" smtClean="0">
                        <a:solidFill>
                          <a:schemeClr val="tx2"/>
                        </a:solidFill>
                      </a:endParaRPr>
                    </a:p>
                    <a:p>
                      <a:pPr marL="0" lvl="0" indent="-284162">
                        <a:lnSpc>
                          <a:spcPct val="80000"/>
                        </a:lnSpc>
                        <a:spcBef>
                          <a:spcPts val="1200"/>
                        </a:spcBef>
                        <a:buNone/>
                      </a:pPr>
                      <a:r>
                        <a:rPr lang="de-DE" b="1" dirty="0" err="1" smtClean="0">
                          <a:solidFill>
                            <a:schemeClr val="tx2"/>
                          </a:solidFill>
                        </a:rPr>
                        <a:t>Discussion</a:t>
                      </a:r>
                      <a:endParaRPr lang="de-DE" b="1" dirty="0">
                        <a:solidFill>
                          <a:schemeClr val="tx2"/>
                        </a:solidFill>
                      </a:endParaRPr>
                    </a:p>
                  </a:txBody>
                  <a:tcPr marL="216000" marR="216000" marT="140400" marB="234000">
                    <a:lnR w="12700" cap="flat" cmpd="sng" algn="ctr">
                      <a:noFill/>
                      <a:prstDash val="solid"/>
                      <a:round/>
                      <a:headEnd type="none" w="med" len="med"/>
                      <a:tailEnd type="none" w="med" len="med"/>
                    </a:lnR>
                    <a:solidFill>
                      <a:srgbClr val="D9D9D9"/>
                    </a:solidFill>
                  </a:tcPr>
                </a:tc>
                <a:tc>
                  <a:txBody>
                    <a:bodyPr/>
                    <a:lstStyle/>
                    <a:p>
                      <a:pPr>
                        <a:spcBef>
                          <a:spcPts val="800"/>
                        </a:spcBef>
                        <a:buClr>
                          <a:schemeClr val="accent2"/>
                        </a:buClr>
                        <a:buSzPct val="100000"/>
                      </a:pPr>
                      <a:r>
                        <a:rPr lang="de-DE" sz="2400" dirty="0" smtClean="0">
                          <a:solidFill>
                            <a:srgbClr val="C00000"/>
                          </a:solidFill>
                          <a:latin typeface="+mn-lt"/>
                        </a:rPr>
                        <a:t>Write </a:t>
                      </a:r>
                      <a:r>
                        <a:rPr lang="de-DE" sz="2400" b="1" dirty="0" smtClean="0">
                          <a:solidFill>
                            <a:srgbClr val="C00000"/>
                          </a:solidFill>
                          <a:latin typeface="+mn-lt"/>
                        </a:rPr>
                        <a:t>after</a:t>
                      </a:r>
                      <a:r>
                        <a:rPr lang="de-DE" sz="2400" dirty="0" smtClean="0">
                          <a:solidFill>
                            <a:srgbClr val="C00000"/>
                          </a:solidFill>
                          <a:latin typeface="+mn-lt"/>
                        </a:rPr>
                        <a:t> </a:t>
                      </a:r>
                      <a:r>
                        <a:rPr lang="de-DE" sz="2400" dirty="0" err="1" smtClean="0">
                          <a:solidFill>
                            <a:srgbClr val="C00000"/>
                          </a:solidFill>
                          <a:latin typeface="+mn-lt"/>
                        </a:rPr>
                        <a:t>selecting</a:t>
                      </a:r>
                      <a:r>
                        <a:rPr lang="de-DE" sz="2400" dirty="0" smtClean="0">
                          <a:solidFill>
                            <a:srgbClr val="C00000"/>
                          </a:solidFill>
                          <a:latin typeface="+mn-lt"/>
                        </a:rPr>
                        <a:t> </a:t>
                      </a:r>
                      <a:r>
                        <a:rPr lang="de-DE" sz="2400" dirty="0" err="1" smtClean="0">
                          <a:solidFill>
                            <a:srgbClr val="C00000"/>
                          </a:solidFill>
                          <a:latin typeface="+mn-lt"/>
                        </a:rPr>
                        <a:t>your</a:t>
                      </a:r>
                      <a:r>
                        <a:rPr lang="de-DE" sz="2400" dirty="0" smtClean="0">
                          <a:solidFill>
                            <a:srgbClr val="C00000"/>
                          </a:solidFill>
                          <a:latin typeface="+mn-lt"/>
                        </a:rPr>
                        <a:t> </a:t>
                      </a:r>
                      <a:r>
                        <a:rPr lang="de-DE" sz="2400" dirty="0" err="1" smtClean="0">
                          <a:solidFill>
                            <a:srgbClr val="C00000"/>
                          </a:solidFill>
                          <a:latin typeface="+mn-lt"/>
                        </a:rPr>
                        <a:t>target</a:t>
                      </a:r>
                      <a:r>
                        <a:rPr lang="de-DE" sz="2400" dirty="0" smtClean="0">
                          <a:solidFill>
                            <a:srgbClr val="C00000"/>
                          </a:solidFill>
                          <a:latin typeface="+mn-lt"/>
                        </a:rPr>
                        <a:t> </a:t>
                      </a:r>
                      <a:r>
                        <a:rPr lang="de-DE" sz="2400" dirty="0" err="1" smtClean="0">
                          <a:solidFill>
                            <a:srgbClr val="C00000"/>
                          </a:solidFill>
                          <a:latin typeface="+mn-lt"/>
                        </a:rPr>
                        <a:t>journal</a:t>
                      </a:r>
                      <a:endParaRPr lang="de-DE" sz="2400" dirty="0" smtClean="0">
                        <a:solidFill>
                          <a:srgbClr val="C00000"/>
                        </a:solidFill>
                        <a:latin typeface="+mn-lt"/>
                      </a:endParaRPr>
                    </a:p>
                  </a:txBody>
                  <a:tcPr marL="216000" marR="216000" marT="140400" marB="234000">
                    <a:lnL w="12700" cap="flat" cmpd="sng" algn="ctr">
                      <a:noFill/>
                      <a:prstDash val="solid"/>
                      <a:round/>
                      <a:headEnd type="none" w="med" len="med"/>
                      <a:tailEnd type="none" w="med" len="med"/>
                    </a:lnL>
                    <a:lnR>
                      <a:noFill/>
                    </a:lnR>
                    <a:lnT>
                      <a:noFill/>
                    </a:lnT>
                    <a:lnB>
                      <a:noFill/>
                    </a:lnB>
                    <a:solidFill>
                      <a:schemeClr val="bg1"/>
                    </a:solidFill>
                  </a:tcPr>
                </a:tc>
              </a:tr>
            </a:tbl>
          </a:graphicData>
        </a:graphic>
      </p:graphicFrame>
      <p:graphicFrame>
        <p:nvGraphicFramePr>
          <p:cNvPr id="19" name="Tabelle 18"/>
          <p:cNvGraphicFramePr>
            <a:graphicFrameLocks noGrp="1"/>
          </p:cNvGraphicFramePr>
          <p:nvPr>
            <p:extLst>
              <p:ext uri="{D42A27DB-BD31-4B8C-83A1-F6EECF244321}">
                <p14:modId xmlns:p14="http://schemas.microsoft.com/office/powerpoint/2010/main" val="1615811365"/>
              </p:ext>
            </p:extLst>
          </p:nvPr>
        </p:nvGraphicFramePr>
        <p:xfrm>
          <a:off x="534105" y="4841108"/>
          <a:ext cx="8130118" cy="1116080"/>
        </p:xfrm>
        <a:graphic>
          <a:graphicData uri="http://schemas.openxmlformats.org/drawingml/2006/table">
            <a:tbl>
              <a:tblPr firstRow="1" bandRow="1">
                <a:tableStyleId>{2D5ABB26-0587-4C30-8999-92F81FD0307C}</a:tableStyleId>
              </a:tblPr>
              <a:tblGrid>
                <a:gridCol w="5511800"/>
                <a:gridCol w="2618318"/>
              </a:tblGrid>
              <a:tr h="805839">
                <a:tc>
                  <a:txBody>
                    <a:bodyPr/>
                    <a:lstStyle/>
                    <a:p>
                      <a:pPr marL="0" lvl="0" indent="-284162">
                        <a:lnSpc>
                          <a:spcPct val="80000"/>
                        </a:lnSpc>
                        <a:spcBef>
                          <a:spcPts val="1200"/>
                        </a:spcBef>
                        <a:buNone/>
                      </a:pPr>
                      <a:r>
                        <a:rPr lang="de-DE" b="1" dirty="0" smtClean="0">
                          <a:solidFill>
                            <a:schemeClr val="tx2"/>
                          </a:solidFill>
                        </a:rPr>
                        <a:t>Title</a:t>
                      </a:r>
                    </a:p>
                    <a:p>
                      <a:pPr marL="0" lvl="0" indent="-284162">
                        <a:lnSpc>
                          <a:spcPct val="80000"/>
                        </a:lnSpc>
                        <a:spcBef>
                          <a:spcPts val="1200"/>
                        </a:spcBef>
                        <a:buNone/>
                      </a:pPr>
                      <a:r>
                        <a:rPr lang="de-DE" b="1" dirty="0" smtClean="0">
                          <a:solidFill>
                            <a:schemeClr val="tx2"/>
                          </a:solidFill>
                        </a:rPr>
                        <a:t>Abstract</a:t>
                      </a:r>
                      <a:endParaRPr lang="de-DE" b="1" dirty="0">
                        <a:solidFill>
                          <a:schemeClr val="tx2"/>
                        </a:solidFill>
                      </a:endParaRPr>
                    </a:p>
                  </a:txBody>
                  <a:tcPr marL="216000" marR="216000" marT="140400" marB="234000">
                    <a:lnR w="12700" cap="flat" cmpd="sng" algn="ctr">
                      <a:noFill/>
                      <a:prstDash val="solid"/>
                      <a:round/>
                      <a:headEnd type="none" w="med" len="med"/>
                      <a:tailEnd type="none" w="med" len="med"/>
                    </a:lnR>
                    <a:solidFill>
                      <a:schemeClr val="bg1">
                        <a:lumMod val="85000"/>
                      </a:schemeClr>
                    </a:solidFill>
                  </a:tcPr>
                </a:tc>
                <a:tc>
                  <a:txBody>
                    <a:bodyPr/>
                    <a:lstStyle/>
                    <a:p>
                      <a:pPr>
                        <a:spcBef>
                          <a:spcPts val="800"/>
                        </a:spcBef>
                        <a:buClr>
                          <a:schemeClr val="accent2"/>
                        </a:buClr>
                        <a:buSzPct val="100000"/>
                      </a:pPr>
                      <a:endParaRPr lang="ru-RU" sz="1800" b="1" dirty="0" smtClean="0">
                        <a:solidFill>
                          <a:srgbClr val="FF5E00"/>
                        </a:solidFill>
                        <a:latin typeface="+mn-lt"/>
                      </a:endParaRPr>
                    </a:p>
                    <a:p>
                      <a:pPr>
                        <a:spcBef>
                          <a:spcPts val="800"/>
                        </a:spcBef>
                        <a:buClr>
                          <a:schemeClr val="accent2"/>
                        </a:buClr>
                        <a:buSzPct val="100000"/>
                      </a:pPr>
                      <a:r>
                        <a:rPr lang="de-DE" sz="2400" b="1" dirty="0" smtClean="0">
                          <a:solidFill>
                            <a:srgbClr val="C00000"/>
                          </a:solidFill>
                          <a:latin typeface="+mn-lt"/>
                        </a:rPr>
                        <a:t>Write last</a:t>
                      </a:r>
                    </a:p>
                  </a:txBody>
                  <a:tcPr marL="216000" marR="216000" marT="140400" marB="234000">
                    <a:lnL w="12700" cap="flat" cmpd="sng" algn="ctr">
                      <a:noFill/>
                      <a:prstDash val="solid"/>
                      <a:round/>
                      <a:headEnd type="none" w="med" len="med"/>
                      <a:tailEnd type="none" w="med" len="med"/>
                    </a:lnL>
                    <a:lnR>
                      <a:noFill/>
                    </a:lnR>
                    <a:lnT>
                      <a:noFill/>
                    </a:lnT>
                    <a:lnB>
                      <a:noFill/>
                    </a:lnB>
                    <a:solidFill>
                      <a:schemeClr val="bg1"/>
                    </a:solidFill>
                  </a:tcPr>
                </a:tc>
              </a:tr>
            </a:tbl>
          </a:graphicData>
        </a:graphic>
      </p:graphicFrame>
      <p:sp>
        <p:nvSpPr>
          <p:cNvPr id="21" name="Inhaltsplatzhalter 6"/>
          <p:cNvSpPr>
            <a:spLocks noGrp="1"/>
          </p:cNvSpPr>
          <p:nvPr>
            <p:ph idx="11"/>
          </p:nvPr>
        </p:nvSpPr>
        <p:spPr>
          <a:xfrm>
            <a:off x="395536" y="404664"/>
            <a:ext cx="8062912" cy="646331"/>
          </a:xfrm>
        </p:spPr>
        <p:txBody>
          <a:bodyPr>
            <a:normAutofit/>
          </a:bodyPr>
          <a:lstStyle/>
          <a:p>
            <a:pPr marL="0" indent="0" algn="ctr">
              <a:buNone/>
            </a:pPr>
            <a:r>
              <a:rPr lang="ru-RU" sz="3000" b="1" dirty="0">
                <a:solidFill>
                  <a:srgbClr val="C00000"/>
                </a:solidFill>
              </a:rPr>
              <a:t>Порядок написания статьи</a:t>
            </a:r>
            <a:endParaRPr lang="de-DE" sz="3000" b="1" dirty="0">
              <a:solidFill>
                <a:srgbClr val="C00000"/>
              </a:solidFill>
            </a:endParaRPr>
          </a:p>
        </p:txBody>
      </p:sp>
    </p:spTree>
    <p:extLst>
      <p:ext uri="{BB962C8B-B14F-4D97-AF65-F5344CB8AC3E}">
        <p14:creationId xmlns:p14="http://schemas.microsoft.com/office/powerpoint/2010/main" val="382967625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left)">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left)">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ru-RU" sz="3000" b="1" dirty="0">
                <a:solidFill>
                  <a:srgbClr val="C00000"/>
                </a:solidFill>
                <a:latin typeface="+mn-lt"/>
                <a:ea typeface="+mn-ea"/>
                <a:cs typeface="+mn-cs"/>
              </a:rPr>
              <a:t>Название</a:t>
            </a:r>
            <a:r>
              <a:rPr lang="de-DE" sz="3000" b="1" dirty="0">
                <a:solidFill>
                  <a:srgbClr val="C00000"/>
                </a:solidFill>
                <a:latin typeface="+mn-lt"/>
                <a:ea typeface="+mn-ea"/>
                <a:cs typeface="+mn-cs"/>
              </a:rPr>
              <a:t> </a:t>
            </a:r>
            <a:r>
              <a:rPr lang="ru-RU" sz="3000" b="1" dirty="0">
                <a:solidFill>
                  <a:srgbClr val="C00000"/>
                </a:solidFill>
                <a:latin typeface="+mn-lt"/>
                <a:ea typeface="+mn-ea"/>
                <a:cs typeface="+mn-cs"/>
              </a:rPr>
              <a:t>должно привлечь внимание читателя</a:t>
            </a:r>
            <a:endParaRPr lang="de-DE" sz="3000" b="1" dirty="0">
              <a:solidFill>
                <a:srgbClr val="C00000"/>
              </a:solidFill>
              <a:latin typeface="+mn-lt"/>
              <a:ea typeface="+mn-ea"/>
              <a:cs typeface="+mn-cs"/>
            </a:endParaRPr>
          </a:p>
        </p:txBody>
      </p:sp>
      <p:sp>
        <p:nvSpPr>
          <p:cNvPr id="15" name="Rounded Rectangle 14"/>
          <p:cNvSpPr/>
          <p:nvPr/>
        </p:nvSpPr>
        <p:spPr>
          <a:xfrm>
            <a:off x="720808" y="1904532"/>
            <a:ext cx="3563895" cy="762000"/>
          </a:xfrm>
          <a:prstGeom prst="roundRect">
            <a:avLst/>
          </a:prstGeom>
          <a:solidFill>
            <a:schemeClr val="accent1"/>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smtClean="0">
                <a:ln>
                  <a:noFill/>
                </a:ln>
                <a:solidFill>
                  <a:prstClr val="white"/>
                </a:solidFill>
                <a:effectLst/>
                <a:uLnTx/>
                <a:uFillTx/>
                <a:latin typeface="Calibri"/>
                <a:ea typeface="+mn-ea"/>
                <a:cs typeface="+mn-cs"/>
              </a:rPr>
              <a:t>Важные моменты</a:t>
            </a:r>
            <a:endParaRPr kumimoji="0" lang="en-US" sz="32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6" name="Rounded Rectangle 21"/>
          <p:cNvSpPr/>
          <p:nvPr/>
        </p:nvSpPr>
        <p:spPr>
          <a:xfrm>
            <a:off x="539552" y="2818932"/>
            <a:ext cx="3851191" cy="1600200"/>
          </a:xfrm>
          <a:prstGeom prst="roundRect">
            <a:avLst>
              <a:gd name="adj" fmla="val 9760"/>
            </a:avLst>
          </a:prstGeom>
          <a:solidFill>
            <a:sysClr val="window" lastClr="FFFFFF"/>
          </a:solidFill>
          <a:ln w="28575" cap="flat" cmpd="sng" algn="ctr">
            <a:solidFill>
              <a:schemeClr val="accent1"/>
            </a:solidFill>
            <a:prstDash val="solid"/>
          </a:ln>
          <a:effectLst>
            <a:outerShdw blurRad="40000" dist="23000" dir="5400000" rotWithShape="0">
              <a:srgbClr val="000000">
                <a:alpha val="35000"/>
              </a:srgbClr>
            </a:outerShdw>
          </a:effectLst>
        </p:spPr>
        <p:txBody>
          <a:bodyPr rtlCol="0" anchor="ctr"/>
          <a:lstStyle/>
          <a:p>
            <a:pPr marL="457200" marR="0" lvl="0" indent="-457200" algn="l" defTabSz="91440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kumimoji="0" lang="ru-RU" sz="2000" b="1" i="0" u="none" strike="noStrike" kern="0" cap="none" spc="0" normalizeH="0" baseline="0" noProof="0" dirty="0" smtClean="0">
                <a:ln>
                  <a:noFill/>
                </a:ln>
                <a:solidFill>
                  <a:schemeClr val="tx2">
                    <a:lumMod val="75000"/>
                  </a:schemeClr>
                </a:solidFill>
                <a:effectLst/>
                <a:uLnTx/>
                <a:uFillTx/>
                <a:latin typeface="Calibri"/>
                <a:ea typeface="+mn-ea"/>
                <a:cs typeface="+mn-cs"/>
              </a:rPr>
              <a:t>Краткое изложение ключевых выводов</a:t>
            </a:r>
            <a:endParaRPr kumimoji="0" lang="en-US" sz="2000" b="1" i="0" u="none" strike="noStrike" kern="0" cap="none" spc="0" normalizeH="0" baseline="0" noProof="0" dirty="0" smtClean="0">
              <a:ln>
                <a:noFill/>
              </a:ln>
              <a:solidFill>
                <a:schemeClr val="tx2">
                  <a:lumMod val="75000"/>
                </a:schemeClr>
              </a:solidFill>
              <a:effectLst/>
              <a:uLnTx/>
              <a:uFillTx/>
              <a:latin typeface="Calibri"/>
              <a:ea typeface="+mn-ea"/>
              <a:cs typeface="+mn-cs"/>
            </a:endParaRPr>
          </a:p>
          <a:p>
            <a:pPr marL="457200" marR="0" lvl="0" indent="-457200" algn="l" defTabSz="91440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kumimoji="0" lang="ru-RU" sz="2000" b="1" i="0" u="none" strike="noStrike" kern="0" cap="none" spc="0" normalizeH="0" baseline="0" noProof="0" dirty="0" smtClean="0">
                <a:ln>
                  <a:noFill/>
                </a:ln>
                <a:solidFill>
                  <a:schemeClr val="tx2">
                    <a:lumMod val="75000"/>
                  </a:schemeClr>
                </a:solidFill>
                <a:effectLst/>
                <a:uLnTx/>
                <a:uFillTx/>
                <a:latin typeface="Calibri"/>
                <a:ea typeface="+mn-ea"/>
                <a:cs typeface="+mn-cs"/>
              </a:rPr>
              <a:t>Содержит ключевые слова</a:t>
            </a:r>
            <a:endParaRPr kumimoji="0" lang="en-US" sz="2000" b="1" i="0" u="none" strike="noStrike" kern="0" cap="none" spc="0" normalizeH="0" baseline="0" noProof="0" dirty="0" smtClean="0">
              <a:ln>
                <a:noFill/>
              </a:ln>
              <a:solidFill>
                <a:schemeClr val="tx2">
                  <a:lumMod val="75000"/>
                </a:schemeClr>
              </a:solidFill>
              <a:effectLst/>
              <a:uLnTx/>
              <a:uFillTx/>
              <a:latin typeface="Calibri"/>
              <a:ea typeface="+mn-ea"/>
              <a:cs typeface="+mn-cs"/>
            </a:endParaRPr>
          </a:p>
          <a:p>
            <a:pPr marL="457200" marR="0" lvl="0" indent="-457200" algn="l" defTabSz="914400" eaLnBrk="1" fontAlgn="auto" latinLnBrk="0" hangingPunct="1">
              <a:lnSpc>
                <a:spcPct val="100000"/>
              </a:lnSpc>
              <a:spcBef>
                <a:spcPts val="0"/>
              </a:spcBef>
              <a:spcAft>
                <a:spcPts val="0"/>
              </a:spcAft>
              <a:buClr>
                <a:schemeClr val="accent1"/>
              </a:buClr>
              <a:buSzTx/>
              <a:buFont typeface="Wingdings" panose="05000000000000000000" pitchFamily="2" charset="2"/>
              <a:buChar char="ü"/>
              <a:tabLst/>
              <a:defRPr/>
            </a:pPr>
            <a:r>
              <a:rPr kumimoji="0" lang="ru-RU" sz="2000" b="1" i="0" u="none" strike="noStrike" kern="0" cap="none" spc="0" normalizeH="0" baseline="0" noProof="0" dirty="0" smtClean="0">
                <a:ln>
                  <a:noFill/>
                </a:ln>
                <a:solidFill>
                  <a:schemeClr val="tx2">
                    <a:lumMod val="75000"/>
                  </a:schemeClr>
                </a:solidFill>
                <a:effectLst/>
                <a:uLnTx/>
                <a:uFillTx/>
                <a:latin typeface="Calibri"/>
                <a:ea typeface="+mn-ea"/>
                <a:cs typeface="+mn-cs"/>
              </a:rPr>
              <a:t>Менее 20 слов</a:t>
            </a:r>
            <a:endParaRPr kumimoji="0" lang="en-US" sz="2000" b="1" i="0" u="none" strike="noStrike" kern="0" cap="none" spc="0" normalizeH="0" baseline="0" noProof="0" dirty="0" smtClean="0">
              <a:ln>
                <a:noFill/>
              </a:ln>
              <a:solidFill>
                <a:schemeClr val="tx2">
                  <a:lumMod val="75000"/>
                </a:schemeClr>
              </a:solidFill>
              <a:effectLst/>
              <a:uLnTx/>
              <a:uFillTx/>
              <a:latin typeface="Calibri"/>
              <a:ea typeface="+mn-ea"/>
              <a:cs typeface="+mn-cs"/>
            </a:endParaRPr>
          </a:p>
        </p:txBody>
      </p:sp>
      <p:sp>
        <p:nvSpPr>
          <p:cNvPr id="17" name="Rounded Rectangle 21"/>
          <p:cNvSpPr/>
          <p:nvPr/>
        </p:nvSpPr>
        <p:spPr>
          <a:xfrm>
            <a:off x="4818104" y="1904532"/>
            <a:ext cx="3563895" cy="762000"/>
          </a:xfrm>
          <a:prstGeom prst="roundRect">
            <a:avLst/>
          </a:prstGeom>
          <a:solidFill>
            <a:srgbClr val="B5002F"/>
          </a:solidFill>
          <a:ln w="9525" cap="flat" cmpd="sng" algn="ctr">
            <a:noFill/>
            <a:prstDash val="solid"/>
          </a:ln>
          <a:effectLst>
            <a:outerShdw blurRad="40000" dist="23000" dir="5400000" rotWithShape="0">
              <a:srgbClr val="000000">
                <a:alpha val="35000"/>
              </a:srgbClr>
            </a:outerShdw>
          </a:effectLst>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r>
              <a:rPr kumimoji="0" lang="ru-RU" sz="3200" b="1" i="0" u="none" strike="noStrike" kern="0" cap="none" spc="0" normalizeH="0" baseline="0" noProof="0" dirty="0" smtClean="0">
                <a:ln>
                  <a:noFill/>
                </a:ln>
                <a:solidFill>
                  <a:prstClr val="white"/>
                </a:solidFill>
                <a:effectLst/>
                <a:uLnTx/>
                <a:uFillTx/>
                <a:latin typeface="Calibri"/>
                <a:ea typeface="+mn-ea"/>
                <a:cs typeface="+mn-cs"/>
              </a:rPr>
              <a:t>Избегайте</a:t>
            </a:r>
            <a:endParaRPr kumimoji="0" lang="en-US" sz="3200" b="1" i="0" u="none" strike="noStrike" kern="0" cap="none" spc="0" normalizeH="0" baseline="0" noProof="0" dirty="0" smtClean="0">
              <a:ln>
                <a:noFill/>
              </a:ln>
              <a:solidFill>
                <a:prstClr val="white"/>
              </a:solidFill>
              <a:effectLst/>
              <a:uLnTx/>
              <a:uFillTx/>
              <a:latin typeface="Calibri"/>
              <a:ea typeface="+mn-ea"/>
              <a:cs typeface="+mn-cs"/>
            </a:endParaRPr>
          </a:p>
        </p:txBody>
      </p:sp>
      <p:sp>
        <p:nvSpPr>
          <p:cNvPr id="18" name="TextBox 17"/>
          <p:cNvSpPr txBox="1"/>
          <p:nvPr/>
        </p:nvSpPr>
        <p:spPr>
          <a:xfrm>
            <a:off x="76200" y="4995229"/>
            <a:ext cx="8991600" cy="954107"/>
          </a:xfrm>
          <a:prstGeom prst="rect">
            <a:avLst/>
          </a:prstGeom>
          <a:noFill/>
        </p:spPr>
        <p:txBody>
          <a:bodyPr wrap="square" rtlCol="0">
            <a:spAutoFit/>
          </a:bodyPr>
          <a:lstStyle/>
          <a:p>
            <a:pPr eaLnBrk="1" fontAlgn="auto" hangingPunct="1">
              <a:spcBef>
                <a:spcPts val="0"/>
              </a:spcBef>
              <a:spcAft>
                <a:spcPts val="0"/>
              </a:spcAft>
            </a:pPr>
            <a:r>
              <a:rPr lang="ru-RU" sz="2800" b="1" i="1" dirty="0">
                <a:solidFill>
                  <a:srgbClr val="C00000"/>
                </a:solidFill>
                <a:latin typeface="Calibri"/>
              </a:rPr>
              <a:t>Назван</a:t>
            </a:r>
            <a:r>
              <a:rPr lang="ru-RU" sz="2800" b="1" i="1" dirty="0" smtClean="0">
                <a:solidFill>
                  <a:srgbClr val="C00000"/>
                </a:solidFill>
                <a:latin typeface="Calibri"/>
                <a:ea typeface="+mn-ea"/>
                <a:cs typeface="+mn-cs"/>
              </a:rPr>
              <a:t>ие должно быть кратким резюме наиболее важных выводов</a:t>
            </a:r>
            <a:endParaRPr lang="en-US" sz="2800" b="1" i="1" dirty="0">
              <a:solidFill>
                <a:srgbClr val="C00000"/>
              </a:solidFill>
              <a:latin typeface="Calibri"/>
              <a:ea typeface="+mn-ea"/>
              <a:cs typeface="+mn-cs"/>
            </a:endParaRPr>
          </a:p>
        </p:txBody>
      </p:sp>
      <p:sp>
        <p:nvSpPr>
          <p:cNvPr id="19" name="Rounded Rectangle 18"/>
          <p:cNvSpPr/>
          <p:nvPr/>
        </p:nvSpPr>
        <p:spPr>
          <a:xfrm>
            <a:off x="4800090" y="2818932"/>
            <a:ext cx="3570320" cy="1600200"/>
          </a:xfrm>
          <a:prstGeom prst="roundRect">
            <a:avLst>
              <a:gd name="adj" fmla="val 8316"/>
            </a:avLst>
          </a:prstGeom>
          <a:solidFill>
            <a:srgbClr val="FFFFFF"/>
          </a:solidFill>
          <a:ln w="19050" cap="flat" cmpd="sng" algn="ctr">
            <a:solidFill>
              <a:srgbClr val="B5002F"/>
            </a:solidFill>
            <a:prstDash val="solid"/>
          </a:ln>
          <a:effectLst>
            <a:outerShdw blurRad="40000" dist="23000" dir="5400000" rotWithShape="0">
              <a:srgbClr val="000000">
                <a:alpha val="35000"/>
              </a:srgbClr>
            </a:outerShdw>
          </a:effectLst>
        </p:spPr>
        <p:txBody>
          <a:bodyPr rtlCol="0" anchor="ctr"/>
          <a:lstStyle/>
          <a:p>
            <a:pPr marL="342900" marR="0" lvl="0" indent="-342900" algn="l" defTabSz="914400" eaLnBrk="1" fontAlgn="auto" latinLnBrk="0" hangingPunct="1">
              <a:lnSpc>
                <a:spcPct val="100000"/>
              </a:lnSpc>
              <a:spcBef>
                <a:spcPts val="0"/>
              </a:spcBef>
              <a:spcAft>
                <a:spcPts val="0"/>
              </a:spcAft>
              <a:buClrTx/>
              <a:buSzPct val="100000"/>
              <a:buFontTx/>
              <a:buBlip>
                <a:blip r:embed="rId3"/>
              </a:buBlip>
              <a:tabLst/>
              <a:defRPr/>
            </a:pPr>
            <a:r>
              <a:rPr kumimoji="0" lang="ru-RU" sz="2000" b="1" i="0" u="none" strike="noStrike" kern="0" cap="none" spc="0" normalizeH="0" baseline="0" noProof="0" dirty="0" smtClean="0">
                <a:ln>
                  <a:noFill/>
                </a:ln>
                <a:solidFill>
                  <a:srgbClr val="B5002F"/>
                </a:solidFill>
                <a:effectLst/>
                <a:uLnTx/>
                <a:uFillTx/>
                <a:latin typeface="Calibri"/>
                <a:ea typeface="+mn-ea"/>
                <a:cs typeface="+mn-cs"/>
              </a:rPr>
              <a:t>Вопросы</a:t>
            </a:r>
            <a:endParaRPr kumimoji="0" lang="en-US" sz="2000" b="1" i="0" u="none" strike="noStrike" kern="0" cap="none" spc="0" normalizeH="0" baseline="0" noProof="0" dirty="0" smtClean="0">
              <a:ln>
                <a:noFill/>
              </a:ln>
              <a:solidFill>
                <a:srgbClr val="B5002F"/>
              </a:solidFill>
              <a:effectLst/>
              <a:uLnTx/>
              <a:uFillTx/>
              <a:latin typeface="Calibri"/>
              <a:ea typeface="+mn-ea"/>
              <a:cs typeface="+mn-cs"/>
            </a:endParaRPr>
          </a:p>
          <a:p>
            <a:pPr marL="342900" marR="0" lvl="0" indent="-342900" algn="l" defTabSz="914400" eaLnBrk="1" fontAlgn="auto" latinLnBrk="0" hangingPunct="1">
              <a:lnSpc>
                <a:spcPct val="100000"/>
              </a:lnSpc>
              <a:spcBef>
                <a:spcPts val="0"/>
              </a:spcBef>
              <a:spcAft>
                <a:spcPts val="0"/>
              </a:spcAft>
              <a:buClrTx/>
              <a:buSzPct val="100000"/>
              <a:buFontTx/>
              <a:buBlip>
                <a:blip r:embed="rId3"/>
              </a:buBlip>
              <a:tabLst/>
              <a:defRPr/>
            </a:pPr>
            <a:r>
              <a:rPr kumimoji="0" lang="ru-RU" sz="2000" b="1" i="0" u="none" strike="noStrike" kern="0" cap="none" spc="0" normalizeH="0" baseline="0" noProof="0" dirty="0" smtClean="0">
                <a:ln>
                  <a:noFill/>
                </a:ln>
                <a:solidFill>
                  <a:srgbClr val="B5002F"/>
                </a:solidFill>
                <a:effectLst/>
                <a:uLnTx/>
                <a:uFillTx/>
                <a:latin typeface="Calibri"/>
                <a:ea typeface="+mn-ea"/>
                <a:cs typeface="+mn-cs"/>
              </a:rPr>
              <a:t>Описание методов</a:t>
            </a:r>
            <a:endParaRPr kumimoji="0" lang="en-US" sz="2000" b="1" i="0" u="none" strike="noStrike" kern="0" cap="none" spc="0" normalizeH="0" baseline="0" noProof="0" dirty="0" smtClean="0">
              <a:ln>
                <a:noFill/>
              </a:ln>
              <a:solidFill>
                <a:srgbClr val="B5002F"/>
              </a:solidFill>
              <a:effectLst/>
              <a:uLnTx/>
              <a:uFillTx/>
              <a:latin typeface="Calibri"/>
              <a:ea typeface="+mn-ea"/>
              <a:cs typeface="+mn-cs"/>
            </a:endParaRPr>
          </a:p>
          <a:p>
            <a:pPr marL="342900" marR="0" lvl="0" indent="-342900" algn="l" defTabSz="914400" eaLnBrk="1" fontAlgn="auto" latinLnBrk="0" hangingPunct="1">
              <a:lnSpc>
                <a:spcPct val="100000"/>
              </a:lnSpc>
              <a:spcBef>
                <a:spcPts val="0"/>
              </a:spcBef>
              <a:spcAft>
                <a:spcPts val="0"/>
              </a:spcAft>
              <a:buClrTx/>
              <a:buSzPct val="100000"/>
              <a:buFontTx/>
              <a:buBlip>
                <a:blip r:embed="rId3"/>
              </a:buBlip>
              <a:tabLst/>
              <a:defRPr/>
            </a:pPr>
            <a:r>
              <a:rPr kumimoji="0" lang="ru-RU" sz="2000" b="1" i="0" u="none" strike="noStrike" kern="0" cap="none" spc="0" normalizeH="0" baseline="0" noProof="0" dirty="0" smtClean="0">
                <a:ln>
                  <a:noFill/>
                </a:ln>
                <a:solidFill>
                  <a:srgbClr val="B5002F"/>
                </a:solidFill>
                <a:effectLst/>
                <a:uLnTx/>
                <a:uFillTx/>
                <a:latin typeface="Calibri"/>
                <a:ea typeface="+mn-ea"/>
                <a:cs typeface="+mn-cs"/>
              </a:rPr>
              <a:t>Аббревиатуры</a:t>
            </a:r>
            <a:endParaRPr kumimoji="0" lang="en-US" sz="2000" b="1" i="0" u="none" strike="noStrike" kern="0" cap="none" spc="0" normalizeH="0" baseline="0" noProof="0" dirty="0" smtClean="0">
              <a:ln>
                <a:noFill/>
              </a:ln>
              <a:solidFill>
                <a:srgbClr val="B5002F"/>
              </a:solidFill>
              <a:effectLst/>
              <a:uLnTx/>
              <a:uFillTx/>
              <a:latin typeface="Calibri"/>
              <a:ea typeface="+mn-ea"/>
              <a:cs typeface="+mn-cs"/>
            </a:endParaRPr>
          </a:p>
          <a:p>
            <a:pPr marL="342900" marR="0" lvl="0" indent="-342900" algn="l" defTabSz="914400" eaLnBrk="1" fontAlgn="auto" latinLnBrk="0" hangingPunct="1">
              <a:lnSpc>
                <a:spcPct val="100000"/>
              </a:lnSpc>
              <a:spcBef>
                <a:spcPts val="0"/>
              </a:spcBef>
              <a:spcAft>
                <a:spcPts val="0"/>
              </a:spcAft>
              <a:buClrTx/>
              <a:buSzPct val="100000"/>
              <a:buFontTx/>
              <a:buBlip>
                <a:blip r:embed="rId3"/>
              </a:buBlip>
              <a:tabLst/>
              <a:defRPr/>
            </a:pPr>
            <a:r>
              <a:rPr kumimoji="0" lang="en-US" sz="2000" b="1" i="0" u="none" strike="noStrike" kern="0" cap="none" spc="0" normalizeH="0" baseline="0" noProof="0" dirty="0" smtClean="0">
                <a:ln>
                  <a:noFill/>
                </a:ln>
                <a:solidFill>
                  <a:srgbClr val="B5002F"/>
                </a:solidFill>
                <a:effectLst/>
                <a:uLnTx/>
                <a:uFillTx/>
                <a:latin typeface="Calibri"/>
                <a:ea typeface="+mn-ea"/>
                <a:cs typeface="+mn-cs"/>
              </a:rPr>
              <a:t>“</a:t>
            </a:r>
            <a:r>
              <a:rPr kumimoji="0" lang="ru-RU" sz="2000" b="1" i="0" u="none" strike="noStrike" kern="0" cap="none" spc="0" normalizeH="0" baseline="0" noProof="0" dirty="0" smtClean="0">
                <a:ln>
                  <a:noFill/>
                </a:ln>
                <a:solidFill>
                  <a:srgbClr val="B5002F"/>
                </a:solidFill>
                <a:effectLst/>
                <a:uLnTx/>
                <a:uFillTx/>
                <a:latin typeface="Calibri"/>
                <a:ea typeface="+mn-ea"/>
                <a:cs typeface="+mn-cs"/>
              </a:rPr>
              <a:t>Новый</a:t>
            </a:r>
            <a:r>
              <a:rPr kumimoji="0" lang="en-US" sz="2000" b="1" i="0" u="none" strike="noStrike" kern="0" cap="none" spc="0" normalizeH="0" baseline="0" noProof="0" dirty="0" smtClean="0">
                <a:ln>
                  <a:noFill/>
                </a:ln>
                <a:solidFill>
                  <a:srgbClr val="B5002F"/>
                </a:solidFill>
                <a:effectLst/>
                <a:uLnTx/>
                <a:uFillTx/>
                <a:latin typeface="Calibri"/>
                <a:ea typeface="+mn-ea"/>
                <a:cs typeface="+mn-cs"/>
              </a:rPr>
              <a:t>” </a:t>
            </a:r>
            <a:r>
              <a:rPr kumimoji="0" lang="ru-RU" sz="2000" b="1" i="0" u="none" strike="noStrike" kern="0" cap="none" spc="0" normalizeH="0" baseline="0" noProof="0" dirty="0" smtClean="0">
                <a:ln>
                  <a:noFill/>
                </a:ln>
                <a:solidFill>
                  <a:srgbClr val="B5002F"/>
                </a:solidFill>
                <a:effectLst/>
                <a:uLnTx/>
                <a:uFillTx/>
                <a:latin typeface="Calibri"/>
                <a:ea typeface="+mn-ea"/>
                <a:cs typeface="+mn-cs"/>
              </a:rPr>
              <a:t>или</a:t>
            </a:r>
            <a:r>
              <a:rPr kumimoji="0" lang="en-US" sz="2000" b="1" i="0" u="none" strike="noStrike" kern="0" cap="none" spc="0" normalizeH="0" baseline="0" noProof="0" dirty="0" smtClean="0">
                <a:ln>
                  <a:noFill/>
                </a:ln>
                <a:solidFill>
                  <a:srgbClr val="B5002F"/>
                </a:solidFill>
                <a:effectLst/>
                <a:uLnTx/>
                <a:uFillTx/>
                <a:latin typeface="Calibri"/>
                <a:ea typeface="+mn-ea"/>
                <a:cs typeface="+mn-cs"/>
              </a:rPr>
              <a:t> “</a:t>
            </a:r>
            <a:r>
              <a:rPr kumimoji="0" lang="ru-RU" sz="2000" b="1" i="0" u="none" strike="noStrike" kern="0" cap="none" spc="0" normalizeH="0" baseline="0" noProof="0" dirty="0" smtClean="0">
                <a:ln>
                  <a:noFill/>
                </a:ln>
                <a:solidFill>
                  <a:srgbClr val="B5002F"/>
                </a:solidFill>
                <a:effectLst/>
                <a:uLnTx/>
                <a:uFillTx/>
                <a:latin typeface="Calibri"/>
                <a:ea typeface="+mn-ea"/>
                <a:cs typeface="+mn-cs"/>
              </a:rPr>
              <a:t>ранее не существовавший</a:t>
            </a:r>
            <a:r>
              <a:rPr kumimoji="0" lang="en-US" sz="2000" b="1" i="0" u="none" strike="noStrike" kern="0" cap="none" spc="0" normalizeH="0" baseline="0" noProof="0" dirty="0" smtClean="0">
                <a:ln>
                  <a:noFill/>
                </a:ln>
                <a:solidFill>
                  <a:srgbClr val="B5002F"/>
                </a:solidFill>
                <a:effectLst/>
                <a:uLnTx/>
                <a:uFillTx/>
                <a:latin typeface="Calibri"/>
                <a:ea typeface="+mn-ea"/>
                <a:cs typeface="+mn-cs"/>
              </a:rPr>
              <a:t>”</a:t>
            </a:r>
          </a:p>
        </p:txBody>
      </p:sp>
    </p:spTree>
    <p:extLst>
      <p:ext uri="{BB962C8B-B14F-4D97-AF65-F5344CB8AC3E}">
        <p14:creationId xmlns:p14="http://schemas.microsoft.com/office/powerpoint/2010/main" val="1426385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bg/>
                                          </p:spTgt>
                                        </p:tgtEl>
                                        <p:attrNameLst>
                                          <p:attrName>style.visibility</p:attrName>
                                        </p:attrNameLst>
                                      </p:cBhvr>
                                      <p:to>
                                        <p:strVal val="visible"/>
                                      </p:to>
                                    </p:set>
                                    <p:animEffect transition="in" filter="fade">
                                      <p:cBhvr>
                                        <p:cTn id="12" dur="500"/>
                                        <p:tgtEl>
                                          <p:spTgt spid="16">
                                            <p:bg/>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fade">
                                      <p:cBhvr>
                                        <p:cTn id="15" dur="500"/>
                                        <p:tgtEl>
                                          <p:spTgt spid="16">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6">
                                            <p:txEl>
                                              <p:pRg st="1" end="1"/>
                                            </p:txEl>
                                          </p:spTgt>
                                        </p:tgtEl>
                                        <p:attrNameLst>
                                          <p:attrName>style.visibility</p:attrName>
                                        </p:attrNameLst>
                                      </p:cBhvr>
                                      <p:to>
                                        <p:strVal val="visible"/>
                                      </p:to>
                                    </p:set>
                                    <p:animEffect transition="in" filter="fade">
                                      <p:cBhvr>
                                        <p:cTn id="20" dur="500"/>
                                        <p:tgtEl>
                                          <p:spTgt spid="16">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16">
                                            <p:txEl>
                                              <p:pRg st="2" end="2"/>
                                            </p:txEl>
                                          </p:spTgt>
                                        </p:tgtEl>
                                        <p:attrNameLst>
                                          <p:attrName>style.visibility</p:attrName>
                                        </p:attrNameLst>
                                      </p:cBhvr>
                                      <p:to>
                                        <p:strVal val="visible"/>
                                      </p:to>
                                    </p:set>
                                    <p:animEffect transition="in" filter="fade">
                                      <p:cBhvr>
                                        <p:cTn id="25" dur="500"/>
                                        <p:tgtEl>
                                          <p:spTgt spid="16">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animEffect transition="in" filter="fade">
                                      <p:cBhvr>
                                        <p:cTn id="30" dur="500"/>
                                        <p:tgtEl>
                                          <p:spTgt spid="17"/>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9">
                                            <p:bg/>
                                          </p:spTgt>
                                        </p:tgtEl>
                                        <p:attrNameLst>
                                          <p:attrName>style.visibility</p:attrName>
                                        </p:attrNameLst>
                                      </p:cBhvr>
                                      <p:to>
                                        <p:strVal val="visible"/>
                                      </p:to>
                                    </p:set>
                                    <p:animEffect transition="in" filter="fade">
                                      <p:cBhvr>
                                        <p:cTn id="35" dur="500"/>
                                        <p:tgtEl>
                                          <p:spTgt spid="19">
                                            <p:bg/>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9">
                                            <p:txEl>
                                              <p:pRg st="0" end="0"/>
                                            </p:txEl>
                                          </p:spTgt>
                                        </p:tgtEl>
                                        <p:attrNameLst>
                                          <p:attrName>style.visibility</p:attrName>
                                        </p:attrNameLst>
                                      </p:cBhvr>
                                      <p:to>
                                        <p:strVal val="visible"/>
                                      </p:to>
                                    </p:set>
                                    <p:animEffect transition="in" filter="fade">
                                      <p:cBhvr>
                                        <p:cTn id="38" dur="500"/>
                                        <p:tgtEl>
                                          <p:spTgt spid="19">
                                            <p:txEl>
                                              <p:pRg st="0" end="0"/>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9">
                                            <p:txEl>
                                              <p:pRg st="1" end="1"/>
                                            </p:txEl>
                                          </p:spTgt>
                                        </p:tgtEl>
                                        <p:attrNameLst>
                                          <p:attrName>style.visibility</p:attrName>
                                        </p:attrNameLst>
                                      </p:cBhvr>
                                      <p:to>
                                        <p:strVal val="visible"/>
                                      </p:to>
                                    </p:set>
                                    <p:animEffect transition="in" filter="fade">
                                      <p:cBhvr>
                                        <p:cTn id="43" dur="500"/>
                                        <p:tgtEl>
                                          <p:spTgt spid="19">
                                            <p:txEl>
                                              <p:pRg st="1" end="1"/>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19">
                                            <p:txEl>
                                              <p:pRg st="2" end="2"/>
                                            </p:txEl>
                                          </p:spTgt>
                                        </p:tgtEl>
                                        <p:attrNameLst>
                                          <p:attrName>style.visibility</p:attrName>
                                        </p:attrNameLst>
                                      </p:cBhvr>
                                      <p:to>
                                        <p:strVal val="visible"/>
                                      </p:to>
                                    </p:set>
                                    <p:animEffect transition="in" filter="fade">
                                      <p:cBhvr>
                                        <p:cTn id="48" dur="500"/>
                                        <p:tgtEl>
                                          <p:spTgt spid="19">
                                            <p:txEl>
                                              <p:pRg st="2" end="2"/>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grpId="0" nodeType="clickEffect">
                                  <p:stCondLst>
                                    <p:cond delay="0"/>
                                  </p:stCondLst>
                                  <p:childTnLst>
                                    <p:set>
                                      <p:cBhvr>
                                        <p:cTn id="52" dur="1" fill="hold">
                                          <p:stCondLst>
                                            <p:cond delay="0"/>
                                          </p:stCondLst>
                                        </p:cTn>
                                        <p:tgtEl>
                                          <p:spTgt spid="19">
                                            <p:txEl>
                                              <p:pRg st="3" end="3"/>
                                            </p:txEl>
                                          </p:spTgt>
                                        </p:tgtEl>
                                        <p:attrNameLst>
                                          <p:attrName>style.visibility</p:attrName>
                                        </p:attrNameLst>
                                      </p:cBhvr>
                                      <p:to>
                                        <p:strVal val="visible"/>
                                      </p:to>
                                    </p:set>
                                    <p:animEffect transition="in" filter="fade">
                                      <p:cBhvr>
                                        <p:cTn id="53" dur="500"/>
                                        <p:tgtEl>
                                          <p:spTgt spid="19">
                                            <p:txEl>
                                              <p:pRg st="3" end="3"/>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build="p" animBg="1"/>
      <p:bldP spid="17" grpId="0" animBg="1"/>
      <p:bldP spid="18" grpId="0"/>
      <p:bldP spid="19" grpId="0" build="p"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ru-RU" sz="3000" b="1" dirty="0">
                <a:solidFill>
                  <a:srgbClr val="C00000"/>
                </a:solidFill>
                <a:latin typeface="+mn-lt"/>
                <a:ea typeface="+mn-ea"/>
                <a:cs typeface="+mn-cs"/>
              </a:rPr>
              <a:t>Аннотация</a:t>
            </a:r>
            <a:endParaRPr lang="de-DE" sz="3000" b="1" dirty="0">
              <a:solidFill>
                <a:srgbClr val="C00000"/>
              </a:solidFill>
              <a:latin typeface="+mn-lt"/>
              <a:ea typeface="+mn-ea"/>
              <a:cs typeface="+mn-cs"/>
            </a:endParaRPr>
          </a:p>
        </p:txBody>
      </p:sp>
      <p:sp>
        <p:nvSpPr>
          <p:cNvPr id="35" name="Rounded Rectangle 34"/>
          <p:cNvSpPr/>
          <p:nvPr/>
        </p:nvSpPr>
        <p:spPr>
          <a:xfrm>
            <a:off x="609600" y="2906914"/>
            <a:ext cx="2301766" cy="609449"/>
          </a:xfrm>
          <a:prstGeom prst="round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mj-lt"/>
              </a:rPr>
              <a:t>Цели</a:t>
            </a:r>
            <a:endParaRPr lang="en-US" sz="2400" b="1" dirty="0">
              <a:solidFill>
                <a:schemeClr val="bg1"/>
              </a:solidFill>
              <a:latin typeface="+mj-lt"/>
            </a:endParaRPr>
          </a:p>
        </p:txBody>
      </p:sp>
      <p:sp>
        <p:nvSpPr>
          <p:cNvPr id="36" name="Rounded Rectangle 35"/>
          <p:cNvSpPr/>
          <p:nvPr/>
        </p:nvSpPr>
        <p:spPr>
          <a:xfrm>
            <a:off x="609600" y="2078820"/>
            <a:ext cx="2301766" cy="684000"/>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latin typeface="+mj-lt"/>
              </a:rPr>
              <a:t>Общая информация</a:t>
            </a:r>
            <a:endParaRPr lang="en-US" sz="2400" b="1" dirty="0">
              <a:latin typeface="+mj-lt"/>
            </a:endParaRPr>
          </a:p>
        </p:txBody>
      </p:sp>
      <p:sp>
        <p:nvSpPr>
          <p:cNvPr id="43" name="Rounded Rectangle 42"/>
          <p:cNvSpPr/>
          <p:nvPr/>
        </p:nvSpPr>
        <p:spPr>
          <a:xfrm>
            <a:off x="609600" y="3644996"/>
            <a:ext cx="2301766" cy="609449"/>
          </a:xfrm>
          <a:prstGeom prst="roundRect">
            <a:avLst/>
          </a:prstGeom>
          <a:solidFill>
            <a:srgbClr val="C0000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mj-lt"/>
              </a:rPr>
              <a:t>Методы</a:t>
            </a:r>
            <a:endParaRPr lang="en-US" sz="2400" b="1" dirty="0">
              <a:solidFill>
                <a:schemeClr val="bg1"/>
              </a:solidFill>
              <a:latin typeface="+mj-lt"/>
            </a:endParaRPr>
          </a:p>
        </p:txBody>
      </p:sp>
      <p:sp>
        <p:nvSpPr>
          <p:cNvPr id="50" name="Rounded Rectangle 49"/>
          <p:cNvSpPr/>
          <p:nvPr/>
        </p:nvSpPr>
        <p:spPr>
          <a:xfrm>
            <a:off x="609600" y="4383078"/>
            <a:ext cx="2301766" cy="609449"/>
          </a:xfrm>
          <a:prstGeom prst="roundRect">
            <a:avLst/>
          </a:prstGeom>
          <a:solidFill>
            <a:srgbClr val="7030A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mj-lt"/>
              </a:rPr>
              <a:t>Результаты</a:t>
            </a:r>
            <a:endParaRPr lang="en-US" sz="2400" b="1" dirty="0">
              <a:solidFill>
                <a:schemeClr val="bg1"/>
              </a:solidFill>
              <a:latin typeface="+mj-lt"/>
            </a:endParaRPr>
          </a:p>
        </p:txBody>
      </p:sp>
      <p:sp>
        <p:nvSpPr>
          <p:cNvPr id="51" name="Rounded Rectangle 50"/>
          <p:cNvSpPr/>
          <p:nvPr/>
        </p:nvSpPr>
        <p:spPr>
          <a:xfrm>
            <a:off x="609600" y="5121160"/>
            <a:ext cx="2301766" cy="609449"/>
          </a:xfrm>
          <a:prstGeom prst="round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bg1"/>
                </a:solidFill>
                <a:latin typeface="+mj-lt"/>
              </a:rPr>
              <a:t>Заключение</a:t>
            </a:r>
            <a:endParaRPr lang="en-US" sz="2400" b="1" dirty="0">
              <a:solidFill>
                <a:schemeClr val="bg1"/>
              </a:solidFill>
              <a:latin typeface="+mj-lt"/>
            </a:endParaRPr>
          </a:p>
        </p:txBody>
      </p:sp>
      <p:sp>
        <p:nvSpPr>
          <p:cNvPr id="52" name="Rounded Rectangle 51"/>
          <p:cNvSpPr/>
          <p:nvPr/>
        </p:nvSpPr>
        <p:spPr>
          <a:xfrm>
            <a:off x="3810000" y="2168832"/>
            <a:ext cx="4953000" cy="609449"/>
          </a:xfrm>
          <a:prstGeom prst="roundRect">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Bef>
                <a:spcPts val="0"/>
              </a:spcBef>
            </a:pPr>
            <a:r>
              <a:rPr lang="ru-RU" sz="2400" b="1" dirty="0">
                <a:solidFill>
                  <a:schemeClr val="accent1"/>
                </a:solidFill>
                <a:latin typeface="+mj-lt"/>
              </a:rPr>
              <a:t>Почему проводилось</a:t>
            </a:r>
            <a:endParaRPr lang="en-US" sz="2400" b="1" dirty="0">
              <a:solidFill>
                <a:schemeClr val="accent1"/>
              </a:solidFill>
              <a:latin typeface="+mj-lt"/>
            </a:endParaRPr>
          </a:p>
          <a:p>
            <a:pPr algn="ctr">
              <a:spcBef>
                <a:spcPts val="0"/>
              </a:spcBef>
            </a:pPr>
            <a:r>
              <a:rPr lang="ru-RU" sz="2400" b="1" dirty="0" smtClean="0">
                <a:solidFill>
                  <a:schemeClr val="accent1"/>
                </a:solidFill>
                <a:latin typeface="+mj-lt"/>
              </a:rPr>
              <a:t>исследование</a:t>
            </a:r>
            <a:endParaRPr lang="en-US" sz="2400" b="1" dirty="0">
              <a:solidFill>
                <a:schemeClr val="accent1"/>
              </a:solidFill>
              <a:latin typeface="+mj-lt"/>
            </a:endParaRPr>
          </a:p>
        </p:txBody>
      </p:sp>
      <p:sp>
        <p:nvSpPr>
          <p:cNvPr id="53" name="Right Arrow 52"/>
          <p:cNvSpPr/>
          <p:nvPr/>
        </p:nvSpPr>
        <p:spPr>
          <a:xfrm>
            <a:off x="3048000" y="2359218"/>
            <a:ext cx="609600" cy="228676"/>
          </a:xfrm>
          <a:prstGeom prst="rightArrow">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4" name="Rounded Rectangle 53"/>
          <p:cNvSpPr/>
          <p:nvPr/>
        </p:nvSpPr>
        <p:spPr>
          <a:xfrm>
            <a:off x="3810000" y="2906914"/>
            <a:ext cx="4953000" cy="609449"/>
          </a:xfrm>
          <a:prstGeom prst="roundRect">
            <a:avLst/>
          </a:prstGeom>
          <a:solidFill>
            <a:srgbClr val="FFFFFF"/>
          </a:solid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7030A0"/>
                </a:solidFill>
                <a:latin typeface="+mj-lt"/>
              </a:rPr>
              <a:t>Ваша гипотеза</a:t>
            </a:r>
            <a:endParaRPr lang="en-US" sz="2400" b="1" dirty="0">
              <a:solidFill>
                <a:srgbClr val="7030A0"/>
              </a:solidFill>
              <a:latin typeface="+mj-lt"/>
            </a:endParaRPr>
          </a:p>
        </p:txBody>
      </p:sp>
      <p:sp>
        <p:nvSpPr>
          <p:cNvPr id="55" name="Right Arrow 54"/>
          <p:cNvSpPr/>
          <p:nvPr/>
        </p:nvSpPr>
        <p:spPr>
          <a:xfrm>
            <a:off x="3048000" y="3097300"/>
            <a:ext cx="609600" cy="228676"/>
          </a:xfrm>
          <a:prstGeom prst="rightArrow">
            <a:avLst/>
          </a:pr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6" name="Rounded Rectangle 55"/>
          <p:cNvSpPr/>
          <p:nvPr/>
        </p:nvSpPr>
        <p:spPr>
          <a:xfrm>
            <a:off x="3810000" y="3644996"/>
            <a:ext cx="4953000" cy="609449"/>
          </a:xfrm>
          <a:prstGeom prst="roundRect">
            <a:avLst/>
          </a:prstGeom>
          <a:solidFill>
            <a:srgbClr val="FFFFFF"/>
          </a:solidFill>
          <a:ln>
            <a:solidFill>
              <a:srgbClr val="C0000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C00000"/>
                </a:solidFill>
                <a:latin typeface="+mj-lt"/>
              </a:rPr>
              <a:t>Методы / анализ</a:t>
            </a:r>
            <a:endParaRPr lang="en-US" sz="2400" b="1" dirty="0">
              <a:solidFill>
                <a:srgbClr val="C00000"/>
              </a:solidFill>
              <a:latin typeface="+mj-lt"/>
            </a:endParaRPr>
          </a:p>
        </p:txBody>
      </p:sp>
      <p:sp>
        <p:nvSpPr>
          <p:cNvPr id="57" name="Right Arrow 56"/>
          <p:cNvSpPr/>
          <p:nvPr/>
        </p:nvSpPr>
        <p:spPr>
          <a:xfrm>
            <a:off x="3048000" y="3835382"/>
            <a:ext cx="609600" cy="228676"/>
          </a:xfrm>
          <a:prstGeom prst="rightArrow">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58" name="Rounded Rectangle 57"/>
          <p:cNvSpPr/>
          <p:nvPr/>
        </p:nvSpPr>
        <p:spPr>
          <a:xfrm>
            <a:off x="3810000" y="4383078"/>
            <a:ext cx="4953000" cy="609449"/>
          </a:xfrm>
          <a:prstGeom prst="roundRect">
            <a:avLst/>
          </a:prstGeom>
          <a:solidFill>
            <a:srgbClr val="FFFFFF"/>
          </a:solidFill>
          <a:ln>
            <a:solidFill>
              <a:srgbClr val="7030A0"/>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rgbClr val="7030A0"/>
                </a:solidFill>
                <a:latin typeface="+mj-lt"/>
              </a:rPr>
              <a:t>Наиболее важные выводы</a:t>
            </a:r>
            <a:endParaRPr lang="en-US" sz="2400" b="1" dirty="0">
              <a:solidFill>
                <a:srgbClr val="7030A0"/>
              </a:solidFill>
              <a:latin typeface="+mj-lt"/>
            </a:endParaRPr>
          </a:p>
        </p:txBody>
      </p:sp>
      <p:sp>
        <p:nvSpPr>
          <p:cNvPr id="59" name="Right Arrow 58"/>
          <p:cNvSpPr/>
          <p:nvPr/>
        </p:nvSpPr>
        <p:spPr>
          <a:xfrm>
            <a:off x="3048000" y="4573464"/>
            <a:ext cx="609600" cy="228676"/>
          </a:xfrm>
          <a:prstGeom prst="rightArrow">
            <a:avLst/>
          </a:prstGeom>
          <a:solidFill>
            <a:srgbClr val="7030A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0" name="Rounded Rectangle 59"/>
          <p:cNvSpPr/>
          <p:nvPr/>
        </p:nvSpPr>
        <p:spPr>
          <a:xfrm>
            <a:off x="3810000" y="5121159"/>
            <a:ext cx="4953000" cy="609449"/>
          </a:xfrm>
          <a:prstGeom prst="roundRect">
            <a:avLst/>
          </a:prstGeom>
          <a:solidFill>
            <a:srgbClr val="FFFFFF"/>
          </a:solidFill>
          <a:ln>
            <a:solidFill>
              <a:schemeClr val="accent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400" b="1" dirty="0" smtClean="0">
                <a:solidFill>
                  <a:schemeClr val="accent1"/>
                </a:solidFill>
                <a:latin typeface="+mj-lt"/>
              </a:rPr>
              <a:t>Заключение/выводы</a:t>
            </a:r>
            <a:endParaRPr lang="en-US" sz="2400" b="1" dirty="0">
              <a:solidFill>
                <a:schemeClr val="accent1"/>
              </a:solidFill>
              <a:latin typeface="+mj-lt"/>
            </a:endParaRPr>
          </a:p>
        </p:txBody>
      </p:sp>
      <p:sp>
        <p:nvSpPr>
          <p:cNvPr id="61" name="Right Arrow 60"/>
          <p:cNvSpPr/>
          <p:nvPr/>
        </p:nvSpPr>
        <p:spPr>
          <a:xfrm>
            <a:off x="3048000" y="5311546"/>
            <a:ext cx="609600" cy="228676"/>
          </a:xfrm>
          <a:prstGeom prst="rightArrow">
            <a:avLst/>
          </a:prstGeom>
          <a:solidFill>
            <a:schemeClr val="accent1"/>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2" name="TextBox 61"/>
          <p:cNvSpPr txBox="1"/>
          <p:nvPr/>
        </p:nvSpPr>
        <p:spPr>
          <a:xfrm>
            <a:off x="683568" y="1314021"/>
            <a:ext cx="7920880" cy="584775"/>
          </a:xfrm>
          <a:prstGeom prst="rect">
            <a:avLst/>
          </a:prstGeom>
          <a:noFill/>
        </p:spPr>
        <p:txBody>
          <a:bodyPr wrap="square" rtlCol="0">
            <a:spAutoFit/>
          </a:bodyPr>
          <a:lstStyle/>
          <a:p>
            <a:pPr algn="ctr"/>
            <a:r>
              <a:rPr lang="ru-RU" sz="3200" b="1" i="1" dirty="0" smtClean="0">
                <a:solidFill>
                  <a:srgbClr val="C00000"/>
                </a:solidFill>
                <a:latin typeface="+mj-lt"/>
              </a:rPr>
              <a:t>Краткое изложение вашей работы</a:t>
            </a:r>
            <a:endParaRPr lang="en-US" sz="3200" b="1" i="1" dirty="0">
              <a:solidFill>
                <a:srgbClr val="C00000"/>
              </a:solidFill>
              <a:latin typeface="+mj-lt"/>
            </a:endParaRPr>
          </a:p>
        </p:txBody>
      </p:sp>
    </p:spTree>
    <p:extLst>
      <p:ext uri="{BB962C8B-B14F-4D97-AF65-F5344CB8AC3E}">
        <p14:creationId xmlns:p14="http://schemas.microsoft.com/office/powerpoint/2010/main" val="3091213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Effect transition="in" filter="wipe(left)">
                                      <p:cBhvr>
                                        <p:cTn id="11" dur="500"/>
                                        <p:tgtEl>
                                          <p:spTgt spid="5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52"/>
                                        </p:tgtEl>
                                        <p:attrNameLst>
                                          <p:attrName>style.visibility</p:attrName>
                                        </p:attrNameLst>
                                      </p:cBhvr>
                                      <p:to>
                                        <p:strVal val="visible"/>
                                      </p:to>
                                    </p:set>
                                    <p:animEffect transition="in" filter="fade">
                                      <p:cBhvr>
                                        <p:cTn id="15" dur="500"/>
                                        <p:tgtEl>
                                          <p:spTgt spid="5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fade">
                                      <p:cBhvr>
                                        <p:cTn id="20" dur="500"/>
                                        <p:tgtEl>
                                          <p:spTgt spid="35"/>
                                        </p:tgtEl>
                                      </p:cBhvr>
                                    </p:animEffect>
                                  </p:childTnLst>
                                </p:cTn>
                              </p:par>
                            </p:childTnLst>
                          </p:cTn>
                        </p:par>
                        <p:par>
                          <p:cTn id="21" fill="hold">
                            <p:stCondLst>
                              <p:cond delay="500"/>
                            </p:stCondLst>
                            <p:childTnLst>
                              <p:par>
                                <p:cTn id="22" presetID="22" presetClass="entr" presetSubtype="8" fill="hold" grpId="0" nodeType="afterEffect">
                                  <p:stCondLst>
                                    <p:cond delay="0"/>
                                  </p:stCondLst>
                                  <p:childTnLst>
                                    <p:set>
                                      <p:cBhvr>
                                        <p:cTn id="23" dur="1" fill="hold">
                                          <p:stCondLst>
                                            <p:cond delay="0"/>
                                          </p:stCondLst>
                                        </p:cTn>
                                        <p:tgtEl>
                                          <p:spTgt spid="55"/>
                                        </p:tgtEl>
                                        <p:attrNameLst>
                                          <p:attrName>style.visibility</p:attrName>
                                        </p:attrNameLst>
                                      </p:cBhvr>
                                      <p:to>
                                        <p:strVal val="visible"/>
                                      </p:to>
                                    </p:set>
                                    <p:animEffect transition="in" filter="wipe(left)">
                                      <p:cBhvr>
                                        <p:cTn id="24" dur="500"/>
                                        <p:tgtEl>
                                          <p:spTgt spid="55"/>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54"/>
                                        </p:tgtEl>
                                        <p:attrNameLst>
                                          <p:attrName>style.visibility</p:attrName>
                                        </p:attrNameLst>
                                      </p:cBhvr>
                                      <p:to>
                                        <p:strVal val="visible"/>
                                      </p:to>
                                    </p:set>
                                    <p:animEffect transition="in" filter="fade">
                                      <p:cBhvr>
                                        <p:cTn id="28" dur="500"/>
                                        <p:tgtEl>
                                          <p:spTgt spid="5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animEffect transition="in" filter="fade">
                                      <p:cBhvr>
                                        <p:cTn id="33" dur="500"/>
                                        <p:tgtEl>
                                          <p:spTgt spid="43"/>
                                        </p:tgtEl>
                                      </p:cBhvr>
                                    </p:animEffect>
                                  </p:childTnLst>
                                </p:cTn>
                              </p:par>
                            </p:childTnLst>
                          </p:cTn>
                        </p:par>
                        <p:par>
                          <p:cTn id="34" fill="hold">
                            <p:stCondLst>
                              <p:cond delay="500"/>
                            </p:stCondLst>
                            <p:childTnLst>
                              <p:par>
                                <p:cTn id="35" presetID="22" presetClass="entr" presetSubtype="8"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left)">
                                      <p:cBhvr>
                                        <p:cTn id="37" dur="500"/>
                                        <p:tgtEl>
                                          <p:spTgt spid="57"/>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500"/>
                                        <p:tgtEl>
                                          <p:spTgt spid="56"/>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fade">
                                      <p:cBhvr>
                                        <p:cTn id="46" dur="500"/>
                                        <p:tgtEl>
                                          <p:spTgt spid="50"/>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wipe(left)">
                                      <p:cBhvr>
                                        <p:cTn id="50" dur="500"/>
                                        <p:tgtEl>
                                          <p:spTgt spid="59"/>
                                        </p:tgtEl>
                                      </p:cBhvr>
                                    </p:animEffect>
                                  </p:childTnLst>
                                </p:cTn>
                              </p:par>
                            </p:childTnLst>
                          </p:cTn>
                        </p:par>
                        <p:par>
                          <p:cTn id="51" fill="hold">
                            <p:stCondLst>
                              <p:cond delay="1000"/>
                            </p:stCondLst>
                            <p:childTnLst>
                              <p:par>
                                <p:cTn id="52" presetID="10" presetClass="entr" presetSubtype="0" fill="hold" grpId="0" nodeType="afterEffect">
                                  <p:stCondLst>
                                    <p:cond delay="0"/>
                                  </p:stCondLst>
                                  <p:childTnLst>
                                    <p:set>
                                      <p:cBhvr>
                                        <p:cTn id="53" dur="1" fill="hold">
                                          <p:stCondLst>
                                            <p:cond delay="0"/>
                                          </p:stCondLst>
                                        </p:cTn>
                                        <p:tgtEl>
                                          <p:spTgt spid="58"/>
                                        </p:tgtEl>
                                        <p:attrNameLst>
                                          <p:attrName>style.visibility</p:attrName>
                                        </p:attrNameLst>
                                      </p:cBhvr>
                                      <p:to>
                                        <p:strVal val="visible"/>
                                      </p:to>
                                    </p:set>
                                    <p:animEffect transition="in" filter="fade">
                                      <p:cBhvr>
                                        <p:cTn id="54" dur="500"/>
                                        <p:tgtEl>
                                          <p:spTgt spid="58"/>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visible"/>
                                      </p:to>
                                    </p:set>
                                    <p:animEffect transition="in" filter="fade">
                                      <p:cBhvr>
                                        <p:cTn id="59" dur="500"/>
                                        <p:tgtEl>
                                          <p:spTgt spid="51"/>
                                        </p:tgtEl>
                                      </p:cBhvr>
                                    </p:animEffect>
                                  </p:childTnLst>
                                </p:cTn>
                              </p:par>
                            </p:childTnLst>
                          </p:cTn>
                        </p:par>
                        <p:par>
                          <p:cTn id="60" fill="hold">
                            <p:stCondLst>
                              <p:cond delay="500"/>
                            </p:stCondLst>
                            <p:childTnLst>
                              <p:par>
                                <p:cTn id="61" presetID="22" presetClass="entr" presetSubtype="8" fill="hold" grpId="0" nodeType="afterEffect">
                                  <p:stCondLst>
                                    <p:cond delay="0"/>
                                  </p:stCondLst>
                                  <p:childTnLst>
                                    <p:set>
                                      <p:cBhvr>
                                        <p:cTn id="62" dur="1" fill="hold">
                                          <p:stCondLst>
                                            <p:cond delay="0"/>
                                          </p:stCondLst>
                                        </p:cTn>
                                        <p:tgtEl>
                                          <p:spTgt spid="61"/>
                                        </p:tgtEl>
                                        <p:attrNameLst>
                                          <p:attrName>style.visibility</p:attrName>
                                        </p:attrNameLst>
                                      </p:cBhvr>
                                      <p:to>
                                        <p:strVal val="visible"/>
                                      </p:to>
                                    </p:set>
                                    <p:animEffect transition="in" filter="wipe(left)">
                                      <p:cBhvr>
                                        <p:cTn id="63" dur="500"/>
                                        <p:tgtEl>
                                          <p:spTgt spid="61"/>
                                        </p:tgtEl>
                                      </p:cBhvr>
                                    </p:animEffect>
                                  </p:childTnLst>
                                </p:cTn>
                              </p:par>
                            </p:childTnLst>
                          </p:cTn>
                        </p:par>
                        <p:par>
                          <p:cTn id="64" fill="hold">
                            <p:stCondLst>
                              <p:cond delay="1000"/>
                            </p:stCondLst>
                            <p:childTnLst>
                              <p:par>
                                <p:cTn id="65" presetID="10" presetClass="entr" presetSubtype="0" fill="hold" grpId="0" nodeType="afterEffect">
                                  <p:stCondLst>
                                    <p:cond delay="0"/>
                                  </p:stCondLst>
                                  <p:childTnLst>
                                    <p:set>
                                      <p:cBhvr>
                                        <p:cTn id="66" dur="1" fill="hold">
                                          <p:stCondLst>
                                            <p:cond delay="0"/>
                                          </p:stCondLst>
                                        </p:cTn>
                                        <p:tgtEl>
                                          <p:spTgt spid="60"/>
                                        </p:tgtEl>
                                        <p:attrNameLst>
                                          <p:attrName>style.visibility</p:attrName>
                                        </p:attrNameLst>
                                      </p:cBhvr>
                                      <p:to>
                                        <p:strVal val="visible"/>
                                      </p:to>
                                    </p:set>
                                    <p:animEffect transition="in" filter="fade">
                                      <p:cBhvr>
                                        <p:cTn id="67"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43"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0" name="Titel 1"/>
          <p:cNvSpPr txBox="1">
            <a:spLocks/>
          </p:cNvSpPr>
          <p:nvPr/>
        </p:nvSpPr>
        <p:spPr bwMode="auto">
          <a:xfrm>
            <a:off x="251520" y="260648"/>
            <a:ext cx="8914954" cy="474711"/>
          </a:xfrm>
          <a:prstGeom prst="rect">
            <a:avLst/>
          </a:prstGeom>
          <a:noFill/>
          <a:ln>
            <a:noFill/>
          </a:ln>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noAutofit/>
          </a:bodyPr>
          <a:lst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a:lstStyle>
          <a:p>
            <a:r>
              <a:rPr lang="ru-RU" sz="3200" kern="0" dirty="0" smtClean="0">
                <a:solidFill>
                  <a:srgbClr val="C00000"/>
                </a:solidFill>
              </a:rPr>
              <a:t>Структура аннотации</a:t>
            </a:r>
            <a:endParaRPr lang="de-DE" sz="3200" kern="0" dirty="0">
              <a:solidFill>
                <a:srgbClr val="C00000"/>
              </a:solidFill>
            </a:endParaRPr>
          </a:p>
        </p:txBody>
      </p:sp>
      <p:sp>
        <p:nvSpPr>
          <p:cNvPr id="7" name="TextBox 6"/>
          <p:cNvSpPr txBox="1"/>
          <p:nvPr/>
        </p:nvSpPr>
        <p:spPr>
          <a:xfrm>
            <a:off x="1424976" y="6451667"/>
            <a:ext cx="7467600" cy="307777"/>
          </a:xfrm>
          <a:prstGeom prst="rect">
            <a:avLst/>
          </a:prstGeom>
          <a:noFill/>
        </p:spPr>
        <p:txBody>
          <a:bodyPr wrap="square" rtlCol="0">
            <a:spAutoFit/>
          </a:bodyPr>
          <a:lstStyle/>
          <a:p>
            <a:pPr algn="r" eaLnBrk="1" fontAlgn="auto" hangingPunct="1">
              <a:spcBef>
                <a:spcPts val="0"/>
              </a:spcBef>
              <a:spcAft>
                <a:spcPts val="0"/>
              </a:spcAft>
            </a:pPr>
            <a:r>
              <a:rPr lang="en-US" sz="1400" i="1" dirty="0" smtClean="0">
                <a:solidFill>
                  <a:srgbClr val="494949"/>
                </a:solidFill>
                <a:latin typeface="Calibri"/>
                <a:ea typeface="+mn-ea"/>
                <a:cs typeface="+mn-cs"/>
              </a:rPr>
              <a:t>Modified from</a:t>
            </a:r>
            <a:r>
              <a:rPr lang="en-US" sz="1400" dirty="0" smtClean="0">
                <a:solidFill>
                  <a:srgbClr val="494949"/>
                </a:solidFill>
                <a:latin typeface="Calibri"/>
                <a:ea typeface="+mn-ea"/>
                <a:cs typeface="+mn-cs"/>
              </a:rPr>
              <a:t>: </a:t>
            </a:r>
            <a:r>
              <a:rPr lang="en-US" sz="1400" dirty="0" err="1" smtClean="0">
                <a:solidFill>
                  <a:srgbClr val="494949"/>
                </a:solidFill>
                <a:latin typeface="Calibri"/>
                <a:ea typeface="+mn-ea"/>
                <a:cs typeface="+mn-cs"/>
              </a:rPr>
              <a:t>Cannegieter</a:t>
            </a:r>
            <a:r>
              <a:rPr lang="en-US" sz="1400" dirty="0" smtClean="0">
                <a:solidFill>
                  <a:srgbClr val="494949"/>
                </a:solidFill>
                <a:latin typeface="Calibri"/>
                <a:ea typeface="+mn-ea"/>
                <a:cs typeface="+mn-cs"/>
              </a:rPr>
              <a:t> et al. Blood. 2015; 125: 229‒235.</a:t>
            </a:r>
            <a:endParaRPr lang="en-US" sz="1400" dirty="0">
              <a:solidFill>
                <a:srgbClr val="494949"/>
              </a:solidFill>
              <a:latin typeface="Calibri"/>
              <a:ea typeface="+mn-ea"/>
              <a:cs typeface="+mn-cs"/>
            </a:endParaRPr>
          </a:p>
        </p:txBody>
      </p:sp>
      <p:sp>
        <p:nvSpPr>
          <p:cNvPr id="8" name="TextBox 7"/>
          <p:cNvSpPr txBox="1"/>
          <p:nvPr/>
        </p:nvSpPr>
        <p:spPr>
          <a:xfrm>
            <a:off x="374211" y="1134096"/>
            <a:ext cx="8371876" cy="5355312"/>
          </a:xfrm>
          <a:prstGeom prst="rect">
            <a:avLst/>
          </a:prstGeom>
          <a:noFill/>
          <a:ln w="12700" cmpd="sng">
            <a:noFill/>
          </a:ln>
        </p:spPr>
        <p:txBody>
          <a:bodyPr wrap="square" rtlCol="0">
            <a:spAutoFit/>
          </a:bodyPr>
          <a:lstStyle/>
          <a:p>
            <a:pPr algn="l"/>
            <a:r>
              <a:rPr lang="en-US" sz="1800" b="1" dirty="0">
                <a:solidFill>
                  <a:srgbClr val="7030A0"/>
                </a:solidFill>
              </a:rPr>
              <a:t>Numerous systemic treatment options exist for patients with mycosis </a:t>
            </a:r>
            <a:r>
              <a:rPr lang="en-US" sz="1800" b="1" dirty="0" err="1" smtClean="0">
                <a:solidFill>
                  <a:srgbClr val="7030A0"/>
                </a:solidFill>
              </a:rPr>
              <a:t>fungoides</a:t>
            </a:r>
            <a:r>
              <a:rPr lang="en-US" sz="1800" b="1" dirty="0" smtClean="0">
                <a:solidFill>
                  <a:srgbClr val="7030A0"/>
                </a:solidFill>
              </a:rPr>
              <a:t> (MF) and </a:t>
            </a:r>
            <a:r>
              <a:rPr lang="en-US" sz="1800" b="1" dirty="0" err="1">
                <a:solidFill>
                  <a:srgbClr val="7030A0"/>
                </a:solidFill>
              </a:rPr>
              <a:t>Sézary</a:t>
            </a:r>
            <a:r>
              <a:rPr lang="en-US" sz="1800" b="1" dirty="0">
                <a:solidFill>
                  <a:srgbClr val="7030A0"/>
                </a:solidFill>
              </a:rPr>
              <a:t> syndrome (SS); however, the comparative efficacy of these treatments </a:t>
            </a:r>
            <a:r>
              <a:rPr lang="en-US" sz="1800" b="1" dirty="0" smtClean="0">
                <a:solidFill>
                  <a:srgbClr val="7030A0"/>
                </a:solidFill>
              </a:rPr>
              <a:t>is unclear</a:t>
            </a:r>
            <a:r>
              <a:rPr lang="en-US" sz="1800" b="1" dirty="0">
                <a:solidFill>
                  <a:srgbClr val="7030A0"/>
                </a:solidFill>
              </a:rPr>
              <a:t>. </a:t>
            </a:r>
            <a:r>
              <a:rPr lang="en-US" sz="1800" b="1" dirty="0">
                <a:solidFill>
                  <a:schemeClr val="accent3">
                    <a:lumMod val="50000"/>
                  </a:schemeClr>
                </a:solidFill>
              </a:rPr>
              <a:t>We performed a retrospective analysis of our cutaneous lymphoma </a:t>
            </a:r>
            <a:r>
              <a:rPr lang="en-US" sz="1800" b="1" dirty="0" smtClean="0">
                <a:solidFill>
                  <a:schemeClr val="accent3">
                    <a:lumMod val="50000"/>
                  </a:schemeClr>
                </a:solidFill>
              </a:rPr>
              <a:t>database to </a:t>
            </a:r>
            <a:r>
              <a:rPr lang="en-US" sz="1800" b="1" dirty="0">
                <a:solidFill>
                  <a:schemeClr val="accent3">
                    <a:lumMod val="50000"/>
                  </a:schemeClr>
                </a:solidFill>
              </a:rPr>
              <a:t>evaluate the treatment efficacy of 198 MF/SS patients undergoing </a:t>
            </a:r>
            <a:r>
              <a:rPr lang="en-US" sz="1800" b="1" dirty="0" smtClean="0">
                <a:solidFill>
                  <a:schemeClr val="accent3">
                    <a:lumMod val="50000"/>
                  </a:schemeClr>
                </a:solidFill>
              </a:rPr>
              <a:t>systemic therapies</a:t>
            </a:r>
            <a:r>
              <a:rPr lang="en-US" sz="1800" b="1" dirty="0">
                <a:solidFill>
                  <a:schemeClr val="accent3">
                    <a:lumMod val="50000"/>
                  </a:schemeClr>
                </a:solidFill>
              </a:rPr>
              <a:t>. The primary end point was time to next treatment (TTNT). Patients </a:t>
            </a:r>
            <a:r>
              <a:rPr lang="en-US" sz="1800" b="1" dirty="0" smtClean="0">
                <a:solidFill>
                  <a:schemeClr val="accent3">
                    <a:lumMod val="50000"/>
                  </a:schemeClr>
                </a:solidFill>
              </a:rPr>
              <a:t>with advanced-stage </a:t>
            </a:r>
            <a:r>
              <a:rPr lang="en-US" sz="1800" b="1" dirty="0">
                <a:solidFill>
                  <a:schemeClr val="accent3">
                    <a:lumMod val="50000"/>
                  </a:schemeClr>
                </a:solidFill>
              </a:rPr>
              <a:t>disease made up 53%. The median follow-up time from diagnosis for </a:t>
            </a:r>
            <a:r>
              <a:rPr lang="en-US" sz="1800" b="1" dirty="0" smtClean="0">
                <a:solidFill>
                  <a:schemeClr val="accent3">
                    <a:lumMod val="50000"/>
                  </a:schemeClr>
                </a:solidFill>
              </a:rPr>
              <a:t>all alive </a:t>
            </a:r>
            <a:r>
              <a:rPr lang="en-US" sz="1800" b="1" dirty="0">
                <a:solidFill>
                  <a:schemeClr val="accent3">
                    <a:lumMod val="50000"/>
                  </a:schemeClr>
                </a:solidFill>
              </a:rPr>
              <a:t>patients was 4.9 years (range 0.3‒39.6), with a median survival of 11.4 </a:t>
            </a:r>
            <a:r>
              <a:rPr lang="en-US" sz="1800" b="1" dirty="0" smtClean="0">
                <a:solidFill>
                  <a:schemeClr val="accent3">
                    <a:lumMod val="50000"/>
                  </a:schemeClr>
                </a:solidFill>
              </a:rPr>
              <a:t>years. Patients </a:t>
            </a:r>
            <a:r>
              <a:rPr lang="en-US" sz="1800" b="1" dirty="0">
                <a:solidFill>
                  <a:schemeClr val="accent3">
                    <a:lumMod val="50000"/>
                  </a:schemeClr>
                </a:solidFill>
              </a:rPr>
              <a:t>received a median of 3 lines of therapy (range 1‒13), resulting in </a:t>
            </a:r>
            <a:r>
              <a:rPr lang="en-US" sz="1800" b="1" dirty="0" smtClean="0">
                <a:solidFill>
                  <a:schemeClr val="accent3">
                    <a:lumMod val="50000"/>
                  </a:schemeClr>
                </a:solidFill>
              </a:rPr>
              <a:t>709 treatment </a:t>
            </a:r>
            <a:r>
              <a:rPr lang="en-US" sz="1800" b="1" dirty="0">
                <a:solidFill>
                  <a:schemeClr val="accent3">
                    <a:lumMod val="50000"/>
                  </a:schemeClr>
                </a:solidFill>
              </a:rPr>
              <a:t>episodes. Twenty-eight treatment modalities were analyzed. </a:t>
            </a:r>
            <a:r>
              <a:rPr lang="en-US" sz="1800" b="1" dirty="0">
                <a:solidFill>
                  <a:schemeClr val="accent6"/>
                </a:solidFill>
              </a:rPr>
              <a:t>We found </a:t>
            </a:r>
            <a:r>
              <a:rPr lang="en-US" sz="1800" b="1" dirty="0" smtClean="0">
                <a:solidFill>
                  <a:schemeClr val="accent6"/>
                </a:solidFill>
              </a:rPr>
              <a:t>that the </a:t>
            </a:r>
            <a:r>
              <a:rPr lang="en-US" sz="1800" b="1" dirty="0">
                <a:solidFill>
                  <a:schemeClr val="accent6"/>
                </a:solidFill>
              </a:rPr>
              <a:t>median TTNT for single- or </a:t>
            </a:r>
            <a:r>
              <a:rPr lang="en-US" sz="1800" b="1" dirty="0" err="1">
                <a:solidFill>
                  <a:schemeClr val="accent6"/>
                </a:solidFill>
              </a:rPr>
              <a:t>multiagent</a:t>
            </a:r>
            <a:r>
              <a:rPr lang="en-US" sz="1800" b="1" dirty="0">
                <a:solidFill>
                  <a:schemeClr val="accent6"/>
                </a:solidFill>
              </a:rPr>
              <a:t> chemotherapy was only 3.9 months (</a:t>
            </a:r>
            <a:r>
              <a:rPr lang="en-US" sz="1800" b="1" dirty="0" smtClean="0">
                <a:solidFill>
                  <a:schemeClr val="accent6"/>
                </a:solidFill>
              </a:rPr>
              <a:t>95%confidence </a:t>
            </a:r>
            <a:r>
              <a:rPr lang="en-US" sz="1800" b="1" dirty="0">
                <a:solidFill>
                  <a:schemeClr val="accent6"/>
                </a:solidFill>
              </a:rPr>
              <a:t>interval [CI] 3.2‒5.1), with few durable remissions. α-interferon gave </a:t>
            </a:r>
            <a:r>
              <a:rPr lang="en-US" sz="1800" b="1" dirty="0" smtClean="0">
                <a:solidFill>
                  <a:schemeClr val="accent6"/>
                </a:solidFill>
              </a:rPr>
              <a:t>a median </a:t>
            </a:r>
            <a:r>
              <a:rPr lang="en-US" sz="1800" b="1" dirty="0">
                <a:solidFill>
                  <a:schemeClr val="accent6"/>
                </a:solidFill>
              </a:rPr>
              <a:t>TTNT of 8.7 months (95% CI 6.0-18.0), and histone deacetylase </a:t>
            </a:r>
            <a:r>
              <a:rPr lang="en-US" sz="1800" b="1" dirty="0" smtClean="0">
                <a:solidFill>
                  <a:schemeClr val="accent6"/>
                </a:solidFill>
              </a:rPr>
              <a:t>inhibitors (</a:t>
            </a:r>
            <a:r>
              <a:rPr lang="en-US" sz="1800" b="1" dirty="0" err="1" smtClean="0">
                <a:solidFill>
                  <a:schemeClr val="accent6"/>
                </a:solidFill>
              </a:rPr>
              <a:t>HDACi</a:t>
            </a:r>
            <a:r>
              <a:rPr lang="en-US" sz="1800" b="1" dirty="0">
                <a:solidFill>
                  <a:schemeClr val="accent6"/>
                </a:solidFill>
              </a:rPr>
              <a:t>) gave a median TTNT of 4.5 months (95% CI 4.0‒6.1). When compared </a:t>
            </a:r>
            <a:r>
              <a:rPr lang="en-US" sz="1800" b="1" dirty="0" smtClean="0">
                <a:solidFill>
                  <a:schemeClr val="accent6"/>
                </a:solidFill>
              </a:rPr>
              <a:t>directly with </a:t>
            </a:r>
            <a:r>
              <a:rPr lang="en-US" sz="1800" b="1" dirty="0">
                <a:solidFill>
                  <a:schemeClr val="accent6"/>
                </a:solidFill>
              </a:rPr>
              <a:t>chemotherapy, interferon and </a:t>
            </a:r>
            <a:r>
              <a:rPr lang="en-US" sz="1800" b="1" dirty="0" err="1">
                <a:solidFill>
                  <a:schemeClr val="accent6"/>
                </a:solidFill>
              </a:rPr>
              <a:t>HDACi</a:t>
            </a:r>
            <a:r>
              <a:rPr lang="en-US" sz="1800" b="1" dirty="0">
                <a:solidFill>
                  <a:schemeClr val="accent6"/>
                </a:solidFill>
              </a:rPr>
              <a:t> both had greater TTNT (</a:t>
            </a:r>
            <a:r>
              <a:rPr lang="en-US" sz="1800" b="1" i="1" dirty="0">
                <a:solidFill>
                  <a:schemeClr val="accent6"/>
                </a:solidFill>
              </a:rPr>
              <a:t>P </a:t>
            </a:r>
            <a:r>
              <a:rPr lang="en-US" sz="1800" b="1" dirty="0">
                <a:solidFill>
                  <a:schemeClr val="accent6"/>
                </a:solidFill>
              </a:rPr>
              <a:t>&lt; .00001 and </a:t>
            </a:r>
            <a:r>
              <a:rPr lang="en-US" sz="1800" b="1" i="1" dirty="0">
                <a:solidFill>
                  <a:schemeClr val="accent6"/>
                </a:solidFill>
              </a:rPr>
              <a:t>P </a:t>
            </a:r>
            <a:r>
              <a:rPr lang="en-US" sz="1800" b="1" dirty="0" smtClean="0">
                <a:solidFill>
                  <a:schemeClr val="accent6"/>
                </a:solidFill>
              </a:rPr>
              <a:t>=.</a:t>
            </a:r>
            <a:r>
              <a:rPr lang="en-US" sz="1800" b="1" dirty="0">
                <a:solidFill>
                  <a:schemeClr val="accent6"/>
                </a:solidFill>
              </a:rPr>
              <a:t>01, respectively). </a:t>
            </a:r>
            <a:r>
              <a:rPr lang="en-US" sz="1800" b="1" dirty="0">
                <a:solidFill>
                  <a:srgbClr val="9751CB"/>
                </a:solidFill>
              </a:rPr>
              <a:t>In conclusion, this study confirms that all chemotherapy </a:t>
            </a:r>
            <a:r>
              <a:rPr lang="en-US" sz="1800" b="1" dirty="0" smtClean="0">
                <a:solidFill>
                  <a:srgbClr val="9751CB"/>
                </a:solidFill>
              </a:rPr>
              <a:t>regimens assessed </a:t>
            </a:r>
            <a:r>
              <a:rPr lang="en-US" sz="1800" b="1" dirty="0">
                <a:solidFill>
                  <a:srgbClr val="9751CB"/>
                </a:solidFill>
              </a:rPr>
              <a:t>have very modest efficacy; we recommend their use be restricted until </a:t>
            </a:r>
            <a:r>
              <a:rPr lang="en-US" sz="1800" b="1" dirty="0" smtClean="0">
                <a:solidFill>
                  <a:srgbClr val="9751CB"/>
                </a:solidFill>
              </a:rPr>
              <a:t>other</a:t>
            </a:r>
            <a:r>
              <a:rPr lang="ru-RU" sz="1800" b="1" dirty="0" smtClean="0">
                <a:solidFill>
                  <a:srgbClr val="9751CB"/>
                </a:solidFill>
              </a:rPr>
              <a:t> </a:t>
            </a:r>
            <a:r>
              <a:rPr lang="en-US" sz="1800" b="1" dirty="0" smtClean="0">
                <a:solidFill>
                  <a:srgbClr val="9751CB"/>
                </a:solidFill>
              </a:rPr>
              <a:t>options </a:t>
            </a:r>
            <a:r>
              <a:rPr lang="en-US" sz="1800" b="1" dirty="0">
                <a:solidFill>
                  <a:srgbClr val="9751CB"/>
                </a:solidFill>
              </a:rPr>
              <a:t>are exhausted.</a:t>
            </a:r>
            <a:endParaRPr kumimoji="0" lang="en-US" sz="1500" b="1" i="0" u="none" strike="noStrike" kern="0" cap="none" spc="0" normalizeH="0" baseline="0" noProof="0" dirty="0" smtClean="0">
              <a:ln>
                <a:noFill/>
              </a:ln>
              <a:solidFill>
                <a:srgbClr val="9751CB"/>
              </a:solidFill>
              <a:effectLst/>
              <a:uLnTx/>
              <a:uFillTx/>
              <a:latin typeface="+mn-lt"/>
              <a:ea typeface="+mn-ea"/>
              <a:cs typeface="+mn-cs"/>
            </a:endParaRPr>
          </a:p>
        </p:txBody>
      </p:sp>
      <p:sp>
        <p:nvSpPr>
          <p:cNvPr id="5" name="Rounded Rectangle 31"/>
          <p:cNvSpPr/>
          <p:nvPr/>
        </p:nvSpPr>
        <p:spPr>
          <a:xfrm>
            <a:off x="374211" y="1456263"/>
            <a:ext cx="3505390" cy="525391"/>
          </a:xfrm>
          <a:prstGeom prst="roundRect">
            <a:avLst/>
          </a:prstGeom>
          <a:solidFill>
            <a:schemeClr val="bg1"/>
          </a:solidFill>
          <a:ln w="28575">
            <a:solidFill>
              <a:srgbClr val="C00000"/>
            </a:solidFill>
          </a:ln>
          <a:effectLst>
            <a:glow rad="228600">
              <a:srgbClr val="C0000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lang="ru-RU" sz="2000" b="1" i="1" u="sng" dirty="0">
                <a:solidFill>
                  <a:schemeClr val="tx1"/>
                </a:solidFill>
              </a:rPr>
              <a:t>Почему</a:t>
            </a:r>
            <a:r>
              <a:rPr lang="ru-RU" sz="2000" b="1" dirty="0">
                <a:solidFill>
                  <a:schemeClr val="tx1"/>
                </a:solidFill>
              </a:rPr>
              <a:t> ваше исследование необходимо</a:t>
            </a:r>
            <a:endParaRPr lang="en-US" sz="2000" b="1" dirty="0">
              <a:solidFill>
                <a:schemeClr val="tx1"/>
              </a:solidFill>
            </a:endParaRPr>
          </a:p>
        </p:txBody>
      </p:sp>
      <p:sp>
        <p:nvSpPr>
          <p:cNvPr id="6" name="Rounded Rectangle 32"/>
          <p:cNvSpPr/>
          <p:nvPr/>
        </p:nvSpPr>
        <p:spPr>
          <a:xfrm>
            <a:off x="4391976" y="2078820"/>
            <a:ext cx="3670817" cy="360048"/>
          </a:xfrm>
          <a:prstGeom prst="roundRect">
            <a:avLst/>
          </a:prstGeom>
          <a:solidFill>
            <a:schemeClr val="bg1"/>
          </a:solidFill>
          <a:ln w="28575">
            <a:solidFill>
              <a:schemeClr val="accent1"/>
            </a:solidFill>
          </a:ln>
          <a:effectLst>
            <a:glow rad="228600">
              <a:schemeClr val="accent1">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ru-RU" sz="2400" b="1" i="1" u="sng" dirty="0">
                <a:solidFill>
                  <a:schemeClr val="tx1"/>
                </a:solidFill>
              </a:rPr>
              <a:t>Что</a:t>
            </a:r>
            <a:r>
              <a:rPr lang="ru-RU" sz="2400" b="1" dirty="0">
                <a:solidFill>
                  <a:schemeClr val="tx1"/>
                </a:solidFill>
              </a:rPr>
              <a:t> вы сделали</a:t>
            </a:r>
            <a:endParaRPr lang="en-US" sz="2400" b="1" dirty="0">
              <a:solidFill>
                <a:schemeClr val="tx1"/>
              </a:solidFill>
            </a:endParaRPr>
          </a:p>
        </p:txBody>
      </p:sp>
      <p:sp>
        <p:nvSpPr>
          <p:cNvPr id="9" name="Rounded Rectangle 33"/>
          <p:cNvSpPr/>
          <p:nvPr/>
        </p:nvSpPr>
        <p:spPr>
          <a:xfrm>
            <a:off x="2126906" y="4140283"/>
            <a:ext cx="2625118" cy="504056"/>
          </a:xfrm>
          <a:prstGeom prst="roundRect">
            <a:avLst/>
          </a:prstGeom>
          <a:solidFill>
            <a:schemeClr val="bg1"/>
          </a:solidFill>
          <a:ln w="28575">
            <a:solidFill>
              <a:schemeClr val="accent6"/>
            </a:solidFill>
          </a:ln>
          <a:effectLst>
            <a:glow rad="228600">
              <a:schemeClr val="accent6">
                <a:satMod val="175000"/>
                <a:alpha val="40000"/>
              </a:scheme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r>
              <a:rPr lang="ru-RU" sz="2400" b="1" i="1" u="sng" dirty="0">
                <a:solidFill>
                  <a:schemeClr val="tx1"/>
                </a:solidFill>
              </a:rPr>
              <a:t>Что</a:t>
            </a:r>
            <a:r>
              <a:rPr lang="ru-RU" sz="2400" b="1" dirty="0">
                <a:solidFill>
                  <a:schemeClr val="tx1"/>
                </a:solidFill>
              </a:rPr>
              <a:t> вы узнали</a:t>
            </a:r>
            <a:endParaRPr lang="en-US" sz="2400" b="1" dirty="0">
              <a:solidFill>
                <a:schemeClr val="tx1"/>
              </a:solidFill>
            </a:endParaRPr>
          </a:p>
        </p:txBody>
      </p:sp>
      <p:sp>
        <p:nvSpPr>
          <p:cNvPr id="10" name="Rounded Rectangle 34"/>
          <p:cNvSpPr/>
          <p:nvPr/>
        </p:nvSpPr>
        <p:spPr>
          <a:xfrm>
            <a:off x="3671880" y="6224085"/>
            <a:ext cx="4605382" cy="504056"/>
          </a:xfrm>
          <a:prstGeom prst="roundRect">
            <a:avLst/>
          </a:prstGeom>
          <a:solidFill>
            <a:schemeClr val="bg1"/>
          </a:solidFill>
          <a:ln w="28575">
            <a:solidFill>
              <a:srgbClr val="7030A0"/>
            </a:solidFill>
          </a:ln>
          <a:effectLst>
            <a:glow rad="228600">
              <a:srgbClr val="7030A0">
                <a:alpha val="40000"/>
              </a:srgbClr>
            </a:glow>
            <a:outerShdw blurRad="40000" dist="23000" dir="5400000" rotWithShape="0">
              <a:srgbClr val="000000">
                <a:alpha val="35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lang="ru-RU" sz="1800" b="1" i="1" u="sng" dirty="0">
                <a:solidFill>
                  <a:schemeClr val="tx1"/>
                </a:solidFill>
              </a:rPr>
              <a:t>Какой</a:t>
            </a:r>
            <a:r>
              <a:rPr lang="ru-RU" sz="1800" b="1" dirty="0">
                <a:solidFill>
                  <a:schemeClr val="tx1"/>
                </a:solidFill>
              </a:rPr>
              <a:t> вклад внесет ваше исследование в сферу</a:t>
            </a:r>
            <a:endParaRPr lang="en-US" sz="1800" b="1" dirty="0">
              <a:solidFill>
                <a:schemeClr val="tx1"/>
              </a:solidFill>
            </a:endParaRPr>
          </a:p>
        </p:txBody>
      </p:sp>
    </p:spTree>
    <p:extLst>
      <p:ext uri="{BB962C8B-B14F-4D97-AF65-F5344CB8AC3E}">
        <p14:creationId xmlns:p14="http://schemas.microsoft.com/office/powerpoint/2010/main" val="28780002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500"/>
                                        <p:tgtEl>
                                          <p:spTgt spid="9"/>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pPr fontAlgn="base">
              <a:lnSpc>
                <a:spcPct val="90000"/>
              </a:lnSpc>
              <a:spcAft>
                <a:spcPct val="0"/>
              </a:spcAft>
            </a:pPr>
            <a:r>
              <a:rPr lang="ru-RU" sz="3200" b="1" kern="0" dirty="0">
                <a:solidFill>
                  <a:srgbClr val="C00000"/>
                </a:solidFill>
                <a:ea typeface="Calibri"/>
                <a:cs typeface="Lucida Sans"/>
              </a:rPr>
              <a:t>Улучшить читаемость текста</a:t>
            </a:r>
            <a:endParaRPr lang="de-DE" sz="3200" b="1" kern="0" dirty="0">
              <a:solidFill>
                <a:srgbClr val="C00000"/>
              </a:solidFill>
              <a:ea typeface="Calibri"/>
              <a:cs typeface="Lucida Sans"/>
            </a:endParaRPr>
          </a:p>
        </p:txBody>
      </p:sp>
      <p:sp>
        <p:nvSpPr>
          <p:cNvPr id="10" name="Rounded Rectangle 9"/>
          <p:cNvSpPr/>
          <p:nvPr/>
        </p:nvSpPr>
        <p:spPr>
          <a:xfrm>
            <a:off x="601077" y="1358724"/>
            <a:ext cx="7992888" cy="1602212"/>
          </a:xfrm>
          <a:prstGeom prst="roundRect">
            <a:avLst>
              <a:gd name="adj" fmla="val 11646"/>
            </a:avLst>
          </a:prstGeom>
          <a:solidFill>
            <a:schemeClr val="bg1"/>
          </a:solidFill>
          <a:ln w="19050">
            <a:solidFill>
              <a:schemeClr val="accent1"/>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kumimoji="1" lang="ru-RU" sz="2800" b="1" i="1" u="sng" dirty="0">
                <a:solidFill>
                  <a:schemeClr val="accent2"/>
                </a:solidFill>
              </a:rPr>
              <a:t>Используйте короткие предложения</a:t>
            </a:r>
          </a:p>
          <a:p>
            <a:pPr algn="ctr">
              <a:spcBef>
                <a:spcPts val="0"/>
              </a:spcBef>
            </a:pPr>
            <a:r>
              <a:rPr kumimoji="1" lang="ru-RU" altLang="ja-JP" sz="2400" b="1" dirty="0" smtClean="0">
                <a:solidFill>
                  <a:schemeClr val="tx2">
                    <a:lumMod val="75000"/>
                  </a:schemeClr>
                </a:solidFill>
              </a:rPr>
              <a:t>Ограничить количество слов в предложений до 15-20 слов</a:t>
            </a:r>
            <a:endParaRPr kumimoji="1" lang="en-US" altLang="ja-JP" sz="2400" b="1" dirty="0" smtClean="0">
              <a:solidFill>
                <a:schemeClr val="tx2">
                  <a:lumMod val="75000"/>
                </a:schemeClr>
              </a:solidFill>
            </a:endParaRPr>
          </a:p>
          <a:p>
            <a:pPr>
              <a:spcBef>
                <a:spcPts val="600"/>
              </a:spcBef>
            </a:pPr>
            <a:r>
              <a:rPr lang="ru-RU" sz="2800" b="1" dirty="0">
                <a:solidFill>
                  <a:schemeClr val="tx1"/>
                </a:solidFill>
              </a:rPr>
              <a:t>Одна идея в предложении</a:t>
            </a:r>
            <a:endParaRPr lang="ru-RU" sz="2800" b="1" dirty="0">
              <a:solidFill>
                <a:schemeClr val="tx1"/>
              </a:solidFill>
              <a:effectLst/>
            </a:endParaRPr>
          </a:p>
        </p:txBody>
      </p:sp>
      <p:sp>
        <p:nvSpPr>
          <p:cNvPr id="11" name="Rounded Rectangle 10"/>
          <p:cNvSpPr/>
          <p:nvPr/>
        </p:nvSpPr>
        <p:spPr>
          <a:xfrm>
            <a:off x="601077" y="3158964"/>
            <a:ext cx="7992888" cy="3330444"/>
          </a:xfrm>
          <a:prstGeom prst="roundRect">
            <a:avLst>
              <a:gd name="adj" fmla="val 6890"/>
            </a:avLst>
          </a:prstGeom>
          <a:solidFill>
            <a:schemeClr val="bg1"/>
          </a:solidFill>
          <a:ln w="19050">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a:spcBef>
                <a:spcPts val="0"/>
              </a:spcBef>
            </a:pPr>
            <a:r>
              <a:rPr kumimoji="1" lang="ru-RU" sz="2800" b="1" i="1" u="sng" dirty="0">
                <a:solidFill>
                  <a:schemeClr val="accent2"/>
                </a:solidFill>
              </a:rPr>
              <a:t>Используйте активный залог</a:t>
            </a:r>
            <a:endParaRPr kumimoji="1" lang="en-US" altLang="ja-JP" sz="2800" b="1" i="1" u="sng" dirty="0">
              <a:solidFill>
                <a:schemeClr val="accent2"/>
              </a:solidFill>
            </a:endParaRPr>
          </a:p>
          <a:p>
            <a:pPr>
              <a:spcBef>
                <a:spcPts val="0"/>
              </a:spcBef>
            </a:pPr>
            <a:r>
              <a:rPr lang="ru-RU" sz="2800" b="1" dirty="0" smtClean="0">
                <a:solidFill>
                  <a:schemeClr val="tx1"/>
                </a:solidFill>
              </a:rPr>
              <a:t>Какое предложение проще для восприятия?</a:t>
            </a:r>
          </a:p>
          <a:p>
            <a:pPr algn="l">
              <a:spcBef>
                <a:spcPts val="0"/>
              </a:spcBef>
            </a:pPr>
            <a:r>
              <a:rPr kumimoji="1" lang="ru-RU" altLang="ja-JP" sz="2400" b="1" i="1" u="sng" dirty="0" smtClean="0">
                <a:solidFill>
                  <a:srgbClr val="C00000"/>
                </a:solidFill>
              </a:rPr>
              <a:t>Пассивный залог</a:t>
            </a:r>
            <a:r>
              <a:rPr kumimoji="1" lang="en-US" altLang="ja-JP" sz="2400" b="1" i="1" u="sng" dirty="0" smtClean="0">
                <a:solidFill>
                  <a:srgbClr val="C00000"/>
                </a:solidFill>
              </a:rPr>
              <a:t>:</a:t>
            </a:r>
            <a:endParaRPr kumimoji="1" lang="en-US" altLang="ja-JP" sz="2400" b="1" i="1" dirty="0" smtClean="0">
              <a:solidFill>
                <a:srgbClr val="C00000"/>
              </a:solidFill>
            </a:endParaRPr>
          </a:p>
          <a:p>
            <a:pPr algn="l">
              <a:spcBef>
                <a:spcPts val="0"/>
              </a:spcBef>
            </a:pPr>
            <a:r>
              <a:rPr kumimoji="1" lang="en-US" altLang="ja-JP" sz="2200" dirty="0">
                <a:solidFill>
                  <a:srgbClr val="002055"/>
                </a:solidFill>
              </a:rPr>
              <a:t>The models comparing the economic growth and diversification</a:t>
            </a:r>
          </a:p>
          <a:p>
            <a:pPr algn="l">
              <a:spcBef>
                <a:spcPts val="0"/>
              </a:spcBef>
            </a:pPr>
            <a:r>
              <a:rPr kumimoji="1" lang="en-US" altLang="ja-JP" sz="2200" dirty="0">
                <a:solidFill>
                  <a:srgbClr val="002055"/>
                </a:solidFill>
              </a:rPr>
              <a:t>of the Middle East and East Asia </a:t>
            </a:r>
            <a:r>
              <a:rPr kumimoji="1" lang="en-US" altLang="ja-JP" sz="2200" b="1" u="sng" dirty="0">
                <a:solidFill>
                  <a:srgbClr val="002055"/>
                </a:solidFill>
              </a:rPr>
              <a:t>were evaluated.</a:t>
            </a:r>
            <a:endParaRPr kumimoji="1" lang="en-US" altLang="ja-JP" sz="1200" b="1" u="sng" dirty="0" smtClean="0">
              <a:solidFill>
                <a:srgbClr val="002055"/>
              </a:solidFill>
            </a:endParaRPr>
          </a:p>
          <a:p>
            <a:pPr algn="l">
              <a:spcBef>
                <a:spcPts val="0"/>
              </a:spcBef>
            </a:pPr>
            <a:r>
              <a:rPr kumimoji="1" lang="ru-RU" altLang="ja-JP" sz="2400" b="1" i="1" u="sng" dirty="0" smtClean="0">
                <a:solidFill>
                  <a:srgbClr val="C00000"/>
                </a:solidFill>
              </a:rPr>
              <a:t>Активный залог</a:t>
            </a:r>
            <a:r>
              <a:rPr kumimoji="1" lang="en-US" altLang="ja-JP" sz="2400" b="1" i="1" u="sng" dirty="0" smtClean="0">
                <a:solidFill>
                  <a:srgbClr val="C00000"/>
                </a:solidFill>
              </a:rPr>
              <a:t>:</a:t>
            </a:r>
            <a:endParaRPr kumimoji="1" lang="en-US" altLang="ja-JP" sz="2800" b="1" i="1" u="sng" dirty="0" smtClean="0">
              <a:solidFill>
                <a:srgbClr val="C00000"/>
              </a:solidFill>
            </a:endParaRPr>
          </a:p>
          <a:p>
            <a:pPr algn="just">
              <a:spcBef>
                <a:spcPts val="0"/>
              </a:spcBef>
            </a:pPr>
            <a:r>
              <a:rPr kumimoji="1" lang="en-US" altLang="ja-JP" sz="2200" b="1" u="sng" dirty="0">
                <a:solidFill>
                  <a:srgbClr val="002055"/>
                </a:solidFill>
              </a:rPr>
              <a:t>We evaluated</a:t>
            </a:r>
            <a:r>
              <a:rPr kumimoji="1" lang="en-US" altLang="ja-JP" sz="2200" dirty="0">
                <a:solidFill>
                  <a:srgbClr val="002055"/>
                </a:solidFill>
              </a:rPr>
              <a:t> the models comparing the economic growth </a:t>
            </a:r>
            <a:r>
              <a:rPr kumimoji="1" lang="en-US" altLang="ja-JP" sz="2200" dirty="0" smtClean="0">
                <a:solidFill>
                  <a:srgbClr val="002055"/>
                </a:solidFill>
              </a:rPr>
              <a:t>and</a:t>
            </a:r>
            <a:r>
              <a:rPr kumimoji="1" lang="ru-RU" altLang="ja-JP" sz="2200" dirty="0" smtClean="0">
                <a:solidFill>
                  <a:srgbClr val="002055"/>
                </a:solidFill>
              </a:rPr>
              <a:t> </a:t>
            </a:r>
            <a:r>
              <a:rPr kumimoji="1" lang="en-US" altLang="ja-JP" sz="2200" dirty="0" smtClean="0">
                <a:solidFill>
                  <a:srgbClr val="002055"/>
                </a:solidFill>
              </a:rPr>
              <a:t>diversification </a:t>
            </a:r>
            <a:r>
              <a:rPr kumimoji="1" lang="en-US" altLang="ja-JP" sz="2200" dirty="0">
                <a:solidFill>
                  <a:srgbClr val="002055"/>
                </a:solidFill>
              </a:rPr>
              <a:t>of the Middle East and East Asia</a:t>
            </a:r>
            <a:r>
              <a:rPr kumimoji="1" lang="en-US" altLang="ja-JP" sz="2200" dirty="0" smtClean="0">
                <a:solidFill>
                  <a:srgbClr val="002055"/>
                </a:solidFill>
              </a:rPr>
              <a:t>.</a:t>
            </a:r>
            <a:endParaRPr lang="en-US" altLang="ja-JP" sz="2200" dirty="0" smtClean="0">
              <a:solidFill>
                <a:srgbClr val="002055"/>
              </a:solidFill>
            </a:endParaRPr>
          </a:p>
        </p:txBody>
      </p:sp>
    </p:spTree>
    <p:extLst>
      <p:ext uri="{BB962C8B-B14F-4D97-AF65-F5344CB8AC3E}">
        <p14:creationId xmlns:p14="http://schemas.microsoft.com/office/powerpoint/2010/main" val="26351237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bg/>
                                          </p:spTgt>
                                        </p:tgtEl>
                                        <p:attrNameLst>
                                          <p:attrName>style.visibility</p:attrName>
                                        </p:attrNameLst>
                                      </p:cBhvr>
                                      <p:to>
                                        <p:strVal val="visible"/>
                                      </p:to>
                                    </p:set>
                                    <p:animEffect transition="in" filter="fade">
                                      <p:cBhvr>
                                        <p:cTn id="7" dur="500"/>
                                        <p:tgtEl>
                                          <p:spTgt spid="10">
                                            <p:bg/>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fad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1">
                                            <p:bg/>
                                          </p:spTgt>
                                        </p:tgtEl>
                                        <p:attrNameLst>
                                          <p:attrName>style.visibility</p:attrName>
                                        </p:attrNameLst>
                                      </p:cBhvr>
                                      <p:to>
                                        <p:strVal val="visible"/>
                                      </p:to>
                                    </p:set>
                                    <p:animEffect transition="in" filter="fade">
                                      <p:cBhvr>
                                        <p:cTn id="17" dur="500"/>
                                        <p:tgtEl>
                                          <p:spTgt spid="11">
                                            <p:bg/>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1">
                                            <p:txEl>
                                              <p:pRg st="1" end="1"/>
                                            </p:txEl>
                                          </p:spTgt>
                                        </p:tgtEl>
                                        <p:attrNameLst>
                                          <p:attrName>style.visibility</p:attrName>
                                        </p:attrNameLst>
                                      </p:cBhvr>
                                      <p:to>
                                        <p:strVal val="visible"/>
                                      </p:to>
                                    </p:set>
                                    <p:animEffect transition="in" filter="fade">
                                      <p:cBhvr>
                                        <p:cTn id="22" dur="500"/>
                                        <p:tgtEl>
                                          <p:spTgt spid="11">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1">
                                            <p:txEl>
                                              <p:pRg st="2" end="2"/>
                                            </p:txEl>
                                          </p:spTgt>
                                        </p:tgtEl>
                                        <p:attrNameLst>
                                          <p:attrName>style.visibility</p:attrName>
                                        </p:attrNameLst>
                                      </p:cBhvr>
                                      <p:to>
                                        <p:strVal val="visible"/>
                                      </p:to>
                                    </p:set>
                                    <p:animEffect transition="in" filter="fade">
                                      <p:cBhvr>
                                        <p:cTn id="27" dur="500"/>
                                        <p:tgtEl>
                                          <p:spTgt spid="11">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fade">
                                      <p:cBhvr>
                                        <p:cTn id="32" dur="500"/>
                                        <p:tgtEl>
                                          <p:spTgt spid="11">
                                            <p:txEl>
                                              <p:pRg st="5" end="5"/>
                                            </p:txEl>
                                          </p:spTgt>
                                        </p:tgtEl>
                                      </p:cBhvr>
                                    </p:animEffect>
                                  </p:childTnLst>
                                </p:cTn>
                              </p:par>
                            </p:childTnLst>
                          </p:cTn>
                        </p:par>
                        <p:par>
                          <p:cTn id="33" fill="hold">
                            <p:stCondLst>
                              <p:cond delay="500"/>
                            </p:stCondLst>
                            <p:childTnLst>
                              <p:par>
                                <p:cTn id="34" presetID="10" presetClass="entr" presetSubtype="0" fill="hold" grpId="0" nodeType="afterEffect">
                                  <p:stCondLst>
                                    <p:cond delay="0"/>
                                  </p:stCondLst>
                                  <p:childTnLst>
                                    <p:set>
                                      <p:cBhvr>
                                        <p:cTn id="35" dur="1" fill="hold">
                                          <p:stCondLst>
                                            <p:cond delay="0"/>
                                          </p:stCondLst>
                                        </p:cTn>
                                        <p:tgtEl>
                                          <p:spTgt spid="11">
                                            <p:txEl>
                                              <p:pRg st="6" end="6"/>
                                            </p:txEl>
                                          </p:spTgt>
                                        </p:tgtEl>
                                        <p:attrNameLst>
                                          <p:attrName>style.visibility</p:attrName>
                                        </p:attrNameLst>
                                      </p:cBhvr>
                                      <p:to>
                                        <p:strVal val="visible"/>
                                      </p:to>
                                    </p:set>
                                    <p:animEffect transition="in" filter="fade">
                                      <p:cBhvr>
                                        <p:cTn id="36" dur="500"/>
                                        <p:tgtEl>
                                          <p:spTgt spid="1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animBg="1"/>
      <p:bldP spid="11" grpId="0"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1460" y="728640"/>
            <a:ext cx="8461888" cy="304699"/>
          </a:xfrm>
        </p:spPr>
        <p:txBody>
          <a:bodyPr>
            <a:noAutofit/>
          </a:bodyPr>
          <a:lstStyle/>
          <a:p>
            <a:r>
              <a:rPr lang="ru-RU" sz="3200" b="1" kern="0" dirty="0">
                <a:solidFill>
                  <a:srgbClr val="C00000"/>
                </a:solidFill>
                <a:ea typeface="Calibri"/>
                <a:cs typeface="Lucida Sans"/>
              </a:rPr>
              <a:t>Структура предложения</a:t>
            </a:r>
            <a:endParaRPr lang="de-DE" sz="3200" b="1" kern="0" dirty="0">
              <a:solidFill>
                <a:srgbClr val="C00000"/>
              </a:solidFill>
              <a:ea typeface="Calibri"/>
              <a:cs typeface="Lucida Sans"/>
            </a:endParaRPr>
          </a:p>
        </p:txBody>
      </p:sp>
      <p:sp>
        <p:nvSpPr>
          <p:cNvPr id="6" name="Rounded Rectangle 5"/>
          <p:cNvSpPr/>
          <p:nvPr/>
        </p:nvSpPr>
        <p:spPr>
          <a:xfrm>
            <a:off x="811521" y="4743108"/>
            <a:ext cx="7416824" cy="1008112"/>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Aft>
                <a:spcPts val="600"/>
              </a:spcAft>
              <a:defRPr/>
            </a:pPr>
            <a:r>
              <a:rPr lang="ru-RU" sz="2400" b="1" i="1" dirty="0" smtClean="0">
                <a:solidFill>
                  <a:srgbClr val="FFFFFF"/>
                </a:solidFill>
                <a:latin typeface="+mj-lt"/>
                <a:cs typeface="Calibri"/>
              </a:rPr>
              <a:t>Ключевая информация располагается </a:t>
            </a:r>
            <a:r>
              <a:rPr lang="ru-RU" sz="2400" b="1" i="1" dirty="0" smtClean="0">
                <a:solidFill>
                  <a:srgbClr val="FFFF00"/>
                </a:solidFill>
                <a:latin typeface="+mj-lt"/>
                <a:cs typeface="Calibri"/>
              </a:rPr>
              <a:t>в конце предложения</a:t>
            </a:r>
            <a:r>
              <a:rPr lang="ru-RU" sz="2400" b="1" i="1" dirty="0" smtClean="0">
                <a:solidFill>
                  <a:srgbClr val="FFFFFF"/>
                </a:solidFill>
                <a:latin typeface="+mj-lt"/>
                <a:cs typeface="Calibri"/>
              </a:rPr>
              <a:t>. Читатели в больше степени обратят на нее внимание. </a:t>
            </a:r>
            <a:endParaRPr lang="en-US" sz="2400" b="1" i="1" dirty="0">
              <a:solidFill>
                <a:srgbClr val="FFFFFF"/>
              </a:solidFill>
              <a:latin typeface="+mj-lt"/>
              <a:cs typeface="Calibri"/>
            </a:endParaRPr>
          </a:p>
        </p:txBody>
      </p:sp>
      <p:sp>
        <p:nvSpPr>
          <p:cNvPr id="7" name="TextBox 6"/>
          <p:cNvSpPr txBox="1"/>
          <p:nvPr/>
        </p:nvSpPr>
        <p:spPr>
          <a:xfrm>
            <a:off x="161413" y="3139768"/>
            <a:ext cx="8821936" cy="400110"/>
          </a:xfrm>
          <a:prstGeom prst="rect">
            <a:avLst/>
          </a:prstGeom>
          <a:noFill/>
        </p:spPr>
        <p:txBody>
          <a:bodyPr wrap="square" rtlCol="0">
            <a:spAutoFit/>
          </a:bodyPr>
          <a:lstStyle/>
          <a:p>
            <a:pPr marL="457200" indent="-457200">
              <a:buFont typeface="+mj-lt"/>
              <a:buAutoNum type="arabicPeriod"/>
            </a:pPr>
            <a:r>
              <a:rPr lang="ru-RU" sz="2000" b="1" dirty="0" smtClean="0">
                <a:solidFill>
                  <a:schemeClr val="tx2">
                    <a:lumMod val="75000"/>
                  </a:schemeClr>
                </a:solidFill>
                <a:latin typeface="+mj-lt"/>
              </a:rPr>
              <a:t>Вы заслуживаете повышения заработной платы, но бюджет ограничен</a:t>
            </a:r>
            <a:endParaRPr lang="en-US" sz="2000" b="1" dirty="0" smtClean="0">
              <a:solidFill>
                <a:schemeClr val="tx2">
                  <a:lumMod val="75000"/>
                </a:schemeClr>
              </a:solidFill>
              <a:latin typeface="+mj-lt"/>
            </a:endParaRPr>
          </a:p>
        </p:txBody>
      </p:sp>
      <p:sp>
        <p:nvSpPr>
          <p:cNvPr id="8" name="Rounded Rectangle 7"/>
          <p:cNvSpPr/>
          <p:nvPr/>
        </p:nvSpPr>
        <p:spPr>
          <a:xfrm>
            <a:off x="811521" y="1718772"/>
            <a:ext cx="7416824" cy="1152128"/>
          </a:xfrm>
          <a:prstGeom prst="roundRect">
            <a:avLst/>
          </a:prstGeom>
          <a:solidFill>
            <a:schemeClr val="bg1"/>
          </a:solidFill>
          <a:ln w="19050"/>
        </p:spPr>
        <p:style>
          <a:lnRef idx="1">
            <a:schemeClr val="accent1"/>
          </a:lnRef>
          <a:fillRef idx="3">
            <a:schemeClr val="accent1"/>
          </a:fillRef>
          <a:effectRef idx="2">
            <a:schemeClr val="accent1"/>
          </a:effectRef>
          <a:fontRef idx="minor">
            <a:schemeClr val="lt1"/>
          </a:fontRef>
        </p:style>
        <p:txBody>
          <a:bodyPr rtlCol="0" anchor="ctr"/>
          <a:lstStyle/>
          <a:p>
            <a:pPr algn="ctr" fontAlgn="auto">
              <a:spcBef>
                <a:spcPts val="0"/>
              </a:spcBef>
              <a:spcAft>
                <a:spcPts val="600"/>
              </a:spcAft>
              <a:defRPr/>
            </a:pPr>
            <a:r>
              <a:rPr lang="ru-RU" sz="3200" b="1" dirty="0" smtClean="0">
                <a:solidFill>
                  <a:schemeClr val="accent1"/>
                </a:solidFill>
                <a:latin typeface="+mj-lt"/>
              </a:rPr>
              <a:t>В каком предложении говорится о том</a:t>
            </a:r>
            <a:r>
              <a:rPr lang="ru-RU" sz="3200" b="1" dirty="0" smtClean="0">
                <a:solidFill>
                  <a:schemeClr val="tx1"/>
                </a:solidFill>
                <a:latin typeface="+mj-lt"/>
              </a:rPr>
              <a:t>,</a:t>
            </a:r>
            <a:r>
              <a:rPr lang="ru-RU" sz="3200" b="1" dirty="0" smtClean="0">
                <a:solidFill>
                  <a:schemeClr val="accent1"/>
                </a:solidFill>
                <a:latin typeface="+mj-lt"/>
              </a:rPr>
              <a:t> что вы получите повышение</a:t>
            </a:r>
            <a:r>
              <a:rPr lang="en-US" sz="3200" b="1" dirty="0" smtClean="0">
                <a:solidFill>
                  <a:schemeClr val="accent1"/>
                </a:solidFill>
                <a:latin typeface="+mj-lt"/>
              </a:rPr>
              <a:t>?</a:t>
            </a:r>
            <a:endParaRPr lang="en-US" sz="3200" b="1" dirty="0">
              <a:solidFill>
                <a:schemeClr val="accent1"/>
              </a:solidFill>
              <a:latin typeface="+mj-lt"/>
            </a:endParaRPr>
          </a:p>
        </p:txBody>
      </p:sp>
      <p:sp>
        <p:nvSpPr>
          <p:cNvPr id="9" name="TextBox 8"/>
          <p:cNvSpPr txBox="1"/>
          <p:nvPr/>
        </p:nvSpPr>
        <p:spPr>
          <a:xfrm>
            <a:off x="251424" y="3951020"/>
            <a:ext cx="8641152" cy="400110"/>
          </a:xfrm>
          <a:prstGeom prst="rect">
            <a:avLst/>
          </a:prstGeom>
          <a:noFill/>
        </p:spPr>
        <p:txBody>
          <a:bodyPr wrap="square" rtlCol="0">
            <a:spAutoFit/>
          </a:bodyPr>
          <a:lstStyle/>
          <a:p>
            <a:pPr marL="514350" indent="-514350">
              <a:buFont typeface="+mj-lt"/>
              <a:buAutoNum type="arabicPeriod" startAt="2"/>
            </a:pPr>
            <a:r>
              <a:rPr lang="ru-RU" sz="2000" b="1" dirty="0" smtClean="0">
                <a:solidFill>
                  <a:schemeClr val="tx2">
                    <a:lumMod val="75000"/>
                  </a:schemeClr>
                </a:solidFill>
                <a:latin typeface="+mj-lt"/>
              </a:rPr>
              <a:t>Бюджет ограничен, </a:t>
            </a:r>
            <a:r>
              <a:rPr lang="ru-RU" sz="2000" b="1" dirty="0" smtClean="0">
                <a:solidFill>
                  <a:srgbClr val="FF0000"/>
                </a:solidFill>
                <a:latin typeface="+mj-lt"/>
              </a:rPr>
              <a:t>но вы заслуживаете повышения заработной платы</a:t>
            </a:r>
            <a:r>
              <a:rPr lang="en-US" sz="2000" b="1" dirty="0" smtClean="0">
                <a:solidFill>
                  <a:schemeClr val="tx2">
                    <a:lumMod val="75000"/>
                  </a:schemeClr>
                </a:solidFill>
                <a:latin typeface="+mj-lt"/>
              </a:rPr>
              <a:t>.</a:t>
            </a:r>
          </a:p>
        </p:txBody>
      </p:sp>
      <p:sp>
        <p:nvSpPr>
          <p:cNvPr id="13" name="TextBox 12"/>
          <p:cNvSpPr txBox="1"/>
          <p:nvPr/>
        </p:nvSpPr>
        <p:spPr>
          <a:xfrm>
            <a:off x="575733" y="6453336"/>
            <a:ext cx="7888400" cy="307777"/>
          </a:xfrm>
          <a:prstGeom prst="rect">
            <a:avLst/>
          </a:prstGeom>
          <a:noFill/>
        </p:spPr>
        <p:txBody>
          <a:bodyPr wrap="square" rtlCol="0">
            <a:spAutoFit/>
          </a:bodyPr>
          <a:lstStyle/>
          <a:p>
            <a:pPr algn="ctr"/>
            <a:r>
              <a:rPr lang="en-US" sz="1400" dirty="0"/>
              <a:t>http://writingcenter.unc.edu/handouts/flow/</a:t>
            </a:r>
          </a:p>
        </p:txBody>
      </p:sp>
      <p:sp>
        <p:nvSpPr>
          <p:cNvPr id="10" name="Rounded Rectangle 9"/>
          <p:cNvSpPr/>
          <p:nvPr/>
        </p:nvSpPr>
        <p:spPr>
          <a:xfrm>
            <a:off x="5624436" y="3588348"/>
            <a:ext cx="2368020" cy="432048"/>
          </a:xfrm>
          <a:prstGeom prst="roundRect">
            <a:avLst/>
          </a:prstGeom>
          <a:solidFill>
            <a:srgbClr val="C00000"/>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latin typeface="+mj-lt"/>
              </a:rPr>
              <a:t>Акцентируйте</a:t>
            </a:r>
            <a:endParaRPr lang="en-US" sz="2400" b="1" dirty="0">
              <a:latin typeface="+mj-lt"/>
            </a:endParaRPr>
          </a:p>
        </p:txBody>
      </p:sp>
    </p:spTree>
    <p:extLst>
      <p:ext uri="{BB962C8B-B14F-4D97-AF65-F5344CB8AC3E}">
        <p14:creationId xmlns:p14="http://schemas.microsoft.com/office/powerpoint/2010/main" val="169729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mph" presetSubtype="0" grpId="1" nodeType="clickEffect">
                                  <p:stCondLst>
                                    <p:cond delay="0"/>
                                  </p:stCondLst>
                                  <p:childTnLst>
                                    <p:set>
                                      <p:cBhvr rctx="PPT">
                                        <p:cTn id="16" dur="indefinite"/>
                                        <p:tgtEl>
                                          <p:spTgt spid="7"/>
                                        </p:tgtEl>
                                        <p:attrNameLst>
                                          <p:attrName>style.opacity</p:attrName>
                                        </p:attrNameLst>
                                      </p:cBhvr>
                                      <p:to>
                                        <p:strVal val="0.5"/>
                                      </p:to>
                                    </p:set>
                                    <p:animEffect filter="image" prLst="opacity: 0.5">
                                      <p:cBhvr rctx="IE">
                                        <p:cTn id="17" dur="indefinite"/>
                                        <p:tgtEl>
                                          <p:spTgt spid="7"/>
                                        </p:tgtEl>
                                      </p:cBhvr>
                                    </p:animEffect>
                                  </p:childTnLst>
                                </p:cTn>
                              </p:par>
                              <p:par>
                                <p:cTn id="18" presetID="24" presetClass="emph" presetSubtype="0" fill="hold" grpId="1" nodeType="withEffect">
                                  <p:stCondLst>
                                    <p:cond delay="0"/>
                                  </p:stCondLst>
                                  <p:childTnLst>
                                    <p:animClr clrSpc="hsl" dir="cw">
                                      <p:cBhvr override="childStyle">
                                        <p:cTn id="19" dur="500" fill="hold"/>
                                        <p:tgtEl>
                                          <p:spTgt spid="9"/>
                                        </p:tgtEl>
                                        <p:attrNameLst>
                                          <p:attrName>style.color</p:attrName>
                                        </p:attrNameLst>
                                      </p:cBhvr>
                                      <p:by>
                                        <p:hsl h="0" s="-12549" l="-25098"/>
                                      </p:by>
                                    </p:animClr>
                                    <p:animClr clrSpc="hsl" dir="cw">
                                      <p:cBhvr>
                                        <p:cTn id="20" dur="500" fill="hold"/>
                                        <p:tgtEl>
                                          <p:spTgt spid="9"/>
                                        </p:tgtEl>
                                        <p:attrNameLst>
                                          <p:attrName>fillcolor</p:attrName>
                                        </p:attrNameLst>
                                      </p:cBhvr>
                                      <p:by>
                                        <p:hsl h="0" s="-12549" l="-25098"/>
                                      </p:by>
                                    </p:animClr>
                                    <p:animClr clrSpc="hsl" dir="cw">
                                      <p:cBhvr>
                                        <p:cTn id="21" dur="500" fill="hold"/>
                                        <p:tgtEl>
                                          <p:spTgt spid="9"/>
                                        </p:tgtEl>
                                        <p:attrNameLst>
                                          <p:attrName>stroke.color</p:attrName>
                                        </p:attrNameLst>
                                      </p:cBhvr>
                                      <p:by>
                                        <p:hsl h="0" s="-12549" l="-25098"/>
                                      </p:by>
                                    </p:animClr>
                                    <p:set>
                                      <p:cBhvr>
                                        <p:cTn id="22" dur="500" fill="hold"/>
                                        <p:tgtEl>
                                          <p:spTgt spid="9"/>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fade">
                                      <p:cBhvr>
                                        <p:cTn id="27" dur="500"/>
                                        <p:tgtEl>
                                          <p:spTgt spid="6"/>
                                        </p:tgtEl>
                                      </p:cBhvr>
                                    </p:animEffect>
                                  </p:childTnLst>
                                </p:cTn>
                              </p:par>
                            </p:childTnLst>
                          </p:cTn>
                        </p:par>
                        <p:par>
                          <p:cTn id="28" fill="hold">
                            <p:stCondLst>
                              <p:cond delay="500"/>
                            </p:stCondLst>
                            <p:childTnLst>
                              <p:par>
                                <p:cTn id="29" presetID="10" presetClass="entr" presetSubtype="0"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7" grpId="1"/>
      <p:bldP spid="9" grpId="0"/>
      <p:bldP spid="9" grpId="1"/>
      <p:bldP spid="10"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p:cNvGrpSpPr>
          <p:nvPr/>
        </p:nvGrpSpPr>
        <p:grpSpPr bwMode="auto">
          <a:xfrm>
            <a:off x="0" y="3417888"/>
            <a:ext cx="9144000" cy="1439862"/>
            <a:chOff x="0" y="3071810"/>
            <a:chExt cx="9144032" cy="1800000"/>
          </a:xfrm>
          <a:solidFill>
            <a:schemeClr val="tx2">
              <a:lumMod val="90000"/>
              <a:lumOff val="10000"/>
            </a:schemeClr>
          </a:solidFill>
        </p:grpSpPr>
        <p:sp>
          <p:nvSpPr>
            <p:cNvPr id="3" name="Rechteck 2"/>
            <p:cNvSpPr/>
            <p:nvPr/>
          </p:nvSpPr>
          <p:spPr bwMode="auto">
            <a:xfrm>
              <a:off x="5543569" y="3071810"/>
              <a:ext cx="3600463" cy="1800000"/>
            </a:xfrm>
            <a:prstGeom prst="rect">
              <a:avLst/>
            </a:prstGeom>
            <a:grpFill/>
            <a:ln w="9525"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a:p>
          </p:txBody>
        </p:sp>
        <p:sp>
          <p:nvSpPr>
            <p:cNvPr id="4101" name="Rechteck 3"/>
            <p:cNvSpPr>
              <a:spLocks noChangeArrowheads="1"/>
            </p:cNvSpPr>
            <p:nvPr/>
          </p:nvSpPr>
          <p:spPr bwMode="auto">
            <a:xfrm>
              <a:off x="0" y="3071810"/>
              <a:ext cx="5786446" cy="1800000"/>
            </a:xfrm>
            <a:prstGeom prst="rect">
              <a:avLst/>
            </a:prstGeom>
            <a:solidFill>
              <a:srgbClr val="C00000"/>
            </a:solidFill>
            <a:ln w="9525" algn="ctr">
              <a:noFill/>
              <a:round/>
              <a:headEnd/>
              <a:tailEnd/>
            </a:ln>
          </p:spPr>
          <p:txBody>
            <a:bodyPr>
              <a:spAutoFit/>
            </a:bodyPr>
            <a:lstStyle/>
            <a:p>
              <a:pPr algn="ctr" eaLnBrk="0" hangingPunct="0">
                <a:spcBef>
                  <a:spcPct val="50000"/>
                </a:spcBef>
              </a:pPr>
              <a:endParaRPr lang="de-DE"/>
            </a:p>
          </p:txBody>
        </p:sp>
      </p:grpSp>
      <p:sp>
        <p:nvSpPr>
          <p:cNvPr id="4099" name="Textfeld 4"/>
          <p:cNvSpPr txBox="1">
            <a:spLocks noChangeArrowheads="1"/>
          </p:cNvSpPr>
          <p:nvPr/>
        </p:nvSpPr>
        <p:spPr bwMode="auto">
          <a:xfrm>
            <a:off x="453812" y="3778250"/>
            <a:ext cx="5332614" cy="707886"/>
          </a:xfrm>
          <a:prstGeom prst="rect">
            <a:avLst/>
          </a:prstGeom>
          <a:noFill/>
          <a:ln w="9525">
            <a:noFill/>
            <a:miter lim="800000"/>
            <a:headEnd/>
            <a:tailEnd/>
          </a:ln>
        </p:spPr>
        <p:txBody>
          <a:bodyPr wrap="none">
            <a:spAutoFit/>
          </a:bodyPr>
          <a:lstStyle/>
          <a:p>
            <a:r>
              <a:rPr lang="ru-RU" sz="4000" dirty="0" smtClean="0">
                <a:solidFill>
                  <a:schemeClr val="bg1"/>
                </a:solidFill>
              </a:rPr>
              <a:t>Редакционный процесс</a:t>
            </a:r>
            <a:endParaRPr lang="en-AU" sz="4000" dirty="0" smtClean="0">
              <a:solidFill>
                <a:schemeClr val="bg1"/>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26</a:t>
            </a:fld>
            <a:endParaRPr lang="ru-RU">
              <a:solidFill>
                <a:prstClr val="black">
                  <a:tint val="75000"/>
                </a:prstClr>
              </a:solidFill>
            </a:endParaRPr>
          </a:p>
        </p:txBody>
      </p:sp>
    </p:spTree>
    <p:extLst>
      <p:ext uri="{BB962C8B-B14F-4D97-AF65-F5344CB8AC3E}">
        <p14:creationId xmlns:p14="http://schemas.microsoft.com/office/powerpoint/2010/main" val="3787284090"/>
      </p:ext>
    </p:extLst>
  </p:cSld>
  <p:clrMapOvr>
    <a:masterClrMapping/>
  </p:clrMapOvr>
  <p:transition spd="slow"/>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50121" y="620688"/>
            <a:ext cx="8135937" cy="461665"/>
          </a:xfrm>
        </p:spPr>
        <p:txBody>
          <a:bodyPr/>
          <a:lstStyle/>
          <a:p>
            <a:r>
              <a:rPr lang="ru-RU" sz="3000" b="1" dirty="0">
                <a:solidFill>
                  <a:srgbClr val="C00000"/>
                </a:solidFill>
                <a:latin typeface="+mn-lt"/>
                <a:ea typeface="+mn-ea"/>
                <a:cs typeface="+mn-cs"/>
              </a:rPr>
              <a:t>Что хотят видеть редакторы</a:t>
            </a:r>
            <a:r>
              <a:rPr lang="en-US" sz="3000" b="1" dirty="0">
                <a:solidFill>
                  <a:srgbClr val="C00000"/>
                </a:solidFill>
                <a:latin typeface="+mn-lt"/>
                <a:ea typeface="+mn-ea"/>
                <a:cs typeface="+mn-cs"/>
              </a:rPr>
              <a:t>?</a:t>
            </a:r>
          </a:p>
        </p:txBody>
      </p:sp>
      <p:sp>
        <p:nvSpPr>
          <p:cNvPr id="11" name="Rectangle 10"/>
          <p:cNvSpPr/>
          <p:nvPr/>
        </p:nvSpPr>
        <p:spPr>
          <a:xfrm>
            <a:off x="3454824" y="2930541"/>
            <a:ext cx="2126543" cy="954107"/>
          </a:xfrm>
          <a:prstGeom prst="rect">
            <a:avLst/>
          </a:prstGeom>
        </p:spPr>
        <p:txBody>
          <a:bodyPr wrap="none">
            <a:spAutoFit/>
          </a:bodyPr>
          <a:lstStyle/>
          <a:p>
            <a:pPr algn="ctr"/>
            <a:r>
              <a:rPr lang="ru-RU" sz="2800" b="1" dirty="0" smtClean="0">
                <a:solidFill>
                  <a:srgbClr val="494949"/>
                </a:solidFill>
              </a:rPr>
              <a:t>Увеличение </a:t>
            </a:r>
          </a:p>
          <a:p>
            <a:pPr algn="ctr"/>
            <a:r>
              <a:rPr lang="ru-RU" sz="2800" b="1" dirty="0" smtClean="0">
                <a:solidFill>
                  <a:srgbClr val="494949"/>
                </a:solidFill>
              </a:rPr>
              <a:t>влияния</a:t>
            </a:r>
            <a:endParaRPr lang="de-DE" sz="2800" dirty="0">
              <a:solidFill>
                <a:srgbClr val="494949"/>
              </a:solidFill>
            </a:endParaRPr>
          </a:p>
        </p:txBody>
      </p:sp>
      <p:sp>
        <p:nvSpPr>
          <p:cNvPr id="12" name="Rectangle 11"/>
          <p:cNvSpPr/>
          <p:nvPr/>
        </p:nvSpPr>
        <p:spPr>
          <a:xfrm>
            <a:off x="3125418" y="1180919"/>
            <a:ext cx="2979213" cy="954107"/>
          </a:xfrm>
          <a:prstGeom prst="rect">
            <a:avLst/>
          </a:prstGeom>
        </p:spPr>
        <p:txBody>
          <a:bodyPr wrap="none">
            <a:spAutoFit/>
          </a:bodyPr>
          <a:lstStyle/>
          <a:p>
            <a:pPr algn="ctr">
              <a:spcBef>
                <a:spcPts val="0"/>
              </a:spcBef>
            </a:pPr>
            <a:r>
              <a:rPr lang="ru-RU" sz="2800" b="1" dirty="0" smtClean="0"/>
              <a:t>Высокое качество</a:t>
            </a:r>
          </a:p>
          <a:p>
            <a:pPr algn="ctr">
              <a:spcBef>
                <a:spcPts val="0"/>
              </a:spcBef>
            </a:pPr>
            <a:r>
              <a:rPr lang="ru-RU" sz="2800" b="1" dirty="0" smtClean="0"/>
              <a:t> исследования</a:t>
            </a:r>
            <a:endParaRPr lang="de-DE" sz="2800" dirty="0"/>
          </a:p>
        </p:txBody>
      </p:sp>
      <p:sp>
        <p:nvSpPr>
          <p:cNvPr id="13" name="Rounded Rectangle 12"/>
          <p:cNvSpPr/>
          <p:nvPr/>
        </p:nvSpPr>
        <p:spPr>
          <a:xfrm>
            <a:off x="5960468" y="5048748"/>
            <a:ext cx="2954933" cy="990600"/>
          </a:xfrm>
          <a:prstGeom prst="roundRect">
            <a:avLst>
              <a:gd name="adj" fmla="val 10702"/>
            </a:avLst>
          </a:prstGeom>
          <a:solidFill>
            <a:srgbClr val="512AA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bg1"/>
                </a:solidFill>
              </a:rPr>
              <a:t>Interesting to journal’s readership</a:t>
            </a:r>
          </a:p>
        </p:txBody>
      </p:sp>
      <p:sp>
        <p:nvSpPr>
          <p:cNvPr id="14" name="Rounded Rectangle 13"/>
          <p:cNvSpPr/>
          <p:nvPr/>
        </p:nvSpPr>
        <p:spPr>
          <a:xfrm>
            <a:off x="323911" y="3979127"/>
            <a:ext cx="2438400" cy="990600"/>
          </a:xfrm>
          <a:prstGeom prst="roundRect">
            <a:avLst>
              <a:gd name="adj" fmla="val 7325"/>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ja-JP" sz="2400" b="1" dirty="0" smtClean="0">
                <a:solidFill>
                  <a:schemeClr val="bg1"/>
                </a:solidFill>
              </a:rPr>
              <a:t>Original and novel research</a:t>
            </a:r>
          </a:p>
        </p:txBody>
      </p:sp>
      <p:sp>
        <p:nvSpPr>
          <p:cNvPr id="15" name="Rounded Rectangle 14"/>
          <p:cNvSpPr/>
          <p:nvPr/>
        </p:nvSpPr>
        <p:spPr>
          <a:xfrm>
            <a:off x="2813668" y="4413750"/>
            <a:ext cx="3100437" cy="990600"/>
          </a:xfrm>
          <a:prstGeom prst="roundRect">
            <a:avLst>
              <a:gd name="adj" fmla="val 107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0"/>
              </a:spcBef>
            </a:pPr>
            <a:r>
              <a:rPr lang="en-US" altLang="ja-JP" sz="2400" b="1" dirty="0" smtClean="0">
                <a:solidFill>
                  <a:schemeClr val="bg1"/>
                </a:solidFill>
              </a:rPr>
              <a:t>Well-designed study</a:t>
            </a:r>
          </a:p>
          <a:p>
            <a:pPr algn="ctr">
              <a:spcBef>
                <a:spcPts val="0"/>
              </a:spcBef>
            </a:pPr>
            <a:r>
              <a:rPr lang="en-US" altLang="ja-JP" sz="2400" b="1" dirty="0" smtClean="0">
                <a:solidFill>
                  <a:schemeClr val="bg1"/>
                </a:solidFill>
              </a:rPr>
              <a:t>Transparent reporting</a:t>
            </a:r>
          </a:p>
        </p:txBody>
      </p:sp>
      <p:sp>
        <p:nvSpPr>
          <p:cNvPr id="16" name="TextBox 15"/>
          <p:cNvSpPr txBox="1"/>
          <p:nvPr/>
        </p:nvSpPr>
        <p:spPr>
          <a:xfrm>
            <a:off x="331267" y="4980698"/>
            <a:ext cx="2448272" cy="369332"/>
          </a:xfrm>
          <a:prstGeom prst="rect">
            <a:avLst/>
          </a:prstGeom>
          <a:noFill/>
        </p:spPr>
        <p:txBody>
          <a:bodyPr wrap="square" rtlCol="0">
            <a:spAutoFit/>
          </a:bodyPr>
          <a:lstStyle/>
          <a:p>
            <a:pPr algn="ctr"/>
            <a:r>
              <a:rPr lang="en-US" b="1" i="1" smtClean="0">
                <a:solidFill>
                  <a:schemeClr val="accent2"/>
                </a:solidFill>
              </a:rPr>
              <a:t>Useful for the field</a:t>
            </a:r>
            <a:endParaRPr lang="en-US" b="1" i="1" dirty="0">
              <a:solidFill>
                <a:schemeClr val="accent2"/>
              </a:solidFill>
            </a:endParaRPr>
          </a:p>
        </p:txBody>
      </p:sp>
      <p:sp>
        <p:nvSpPr>
          <p:cNvPr id="17" name="Curved Right Arrow 16"/>
          <p:cNvSpPr/>
          <p:nvPr/>
        </p:nvSpPr>
        <p:spPr>
          <a:xfrm>
            <a:off x="2411761" y="2122793"/>
            <a:ext cx="936104" cy="1296144"/>
          </a:xfrm>
          <a:prstGeom prst="curvedRightArrow">
            <a:avLst>
              <a:gd name="adj1" fmla="val 20876"/>
              <a:gd name="adj2" fmla="val 51026"/>
              <a:gd name="adj3" fmla="val 26018"/>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8" name="Curved Right Arrow 17"/>
          <p:cNvSpPr/>
          <p:nvPr/>
        </p:nvSpPr>
        <p:spPr>
          <a:xfrm rot="10800000">
            <a:off x="5579279" y="2010930"/>
            <a:ext cx="936104" cy="1296144"/>
          </a:xfrm>
          <a:prstGeom prst="curvedRightArrow">
            <a:avLst>
              <a:gd name="adj1" fmla="val 20876"/>
              <a:gd name="adj2" fmla="val 51026"/>
              <a:gd name="adj3" fmla="val 26018"/>
            </a:avLst>
          </a:prstGeom>
          <a:solidFill>
            <a:srgbClr val="C00000"/>
          </a:solidFill>
          <a:ln>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solidFill>
                <a:schemeClr val="tx1"/>
              </a:solidFill>
            </a:endParaRPr>
          </a:p>
        </p:txBody>
      </p:sp>
      <p:sp>
        <p:nvSpPr>
          <p:cNvPr id="19" name="TextBox 18"/>
          <p:cNvSpPr txBox="1"/>
          <p:nvPr/>
        </p:nvSpPr>
        <p:spPr>
          <a:xfrm>
            <a:off x="2813668" y="5409264"/>
            <a:ext cx="3100436" cy="369332"/>
          </a:xfrm>
          <a:prstGeom prst="rect">
            <a:avLst/>
          </a:prstGeom>
          <a:noFill/>
        </p:spPr>
        <p:txBody>
          <a:bodyPr wrap="square" rtlCol="0">
            <a:spAutoFit/>
          </a:bodyPr>
          <a:lstStyle/>
          <a:p>
            <a:pPr algn="ctr"/>
            <a:r>
              <a:rPr lang="en-US" b="1" i="1" smtClean="0">
                <a:solidFill>
                  <a:schemeClr val="accent1"/>
                </a:solidFill>
              </a:rPr>
              <a:t>Well-written manuscript</a:t>
            </a:r>
            <a:endParaRPr lang="en-US" b="1" i="1" dirty="0">
              <a:solidFill>
                <a:schemeClr val="accent1"/>
              </a:solidFill>
            </a:endParaRPr>
          </a:p>
        </p:txBody>
      </p:sp>
    </p:spTree>
    <p:extLst>
      <p:ext uri="{BB962C8B-B14F-4D97-AF65-F5344CB8AC3E}">
        <p14:creationId xmlns:p14="http://schemas.microsoft.com/office/powerpoint/2010/main" val="1205258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up)">
                                      <p:cBhvr>
                                        <p:cTn id="12" dur="500"/>
                                        <p:tgtEl>
                                          <p:spTgt spid="17"/>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wipe(down)">
                                      <p:cBhvr>
                                        <p:cTn id="21" dur="500"/>
                                        <p:tgtEl>
                                          <p:spTgt spid="1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500"/>
                                        <p:tgtEl>
                                          <p:spTgt spid="14"/>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fade">
                                      <p:cBhvr>
                                        <p:cTn id="30" dur="500"/>
                                        <p:tgtEl>
                                          <p:spTgt spid="16"/>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par>
                          <p:cTn id="36" fill="hold">
                            <p:stCondLst>
                              <p:cond delay="500"/>
                            </p:stCondLst>
                            <p:childTnLst>
                              <p:par>
                                <p:cTn id="37" presetID="10" presetClass="entr" presetSubtype="0" fill="hold" grpId="0" nodeType="after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500"/>
                                        <p:tgtEl>
                                          <p:spTgt spid="19"/>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13"/>
                                        </p:tgtEl>
                                        <p:attrNameLst>
                                          <p:attrName>style.visibility</p:attrName>
                                        </p:attrNameLst>
                                      </p:cBhvr>
                                      <p:to>
                                        <p:strVal val="visible"/>
                                      </p:to>
                                    </p:set>
                                    <p:animEffect transition="in" filter="fade">
                                      <p:cBhvr>
                                        <p:cTn id="4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animBg="1"/>
      <p:bldP spid="14" grpId="0" animBg="1"/>
      <p:bldP spid="15" grpId="0" animBg="1"/>
      <p:bldP spid="16" grpId="0"/>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70618" y="476672"/>
            <a:ext cx="8135937" cy="461665"/>
          </a:xfrm>
        </p:spPr>
        <p:txBody>
          <a:bodyPr/>
          <a:lstStyle/>
          <a:p>
            <a:r>
              <a:rPr lang="ru-RU" sz="3000" b="1" dirty="0">
                <a:solidFill>
                  <a:srgbClr val="C00000"/>
                </a:solidFill>
                <a:latin typeface="+mn-lt"/>
                <a:ea typeface="+mn-ea"/>
                <a:cs typeface="+mn-cs"/>
              </a:rPr>
              <a:t>Этика научных публикаций</a:t>
            </a:r>
            <a:endParaRPr lang="en-US" sz="3000" b="1" dirty="0">
              <a:solidFill>
                <a:srgbClr val="C00000"/>
              </a:solidFill>
              <a:latin typeface="+mn-lt"/>
              <a:ea typeface="+mn-ea"/>
              <a:cs typeface="+mn-cs"/>
            </a:endParaRPr>
          </a:p>
        </p:txBody>
      </p:sp>
      <p:sp>
        <p:nvSpPr>
          <p:cNvPr id="20" name="Rounded Rectangle 19"/>
          <p:cNvSpPr/>
          <p:nvPr/>
        </p:nvSpPr>
        <p:spPr>
          <a:xfrm>
            <a:off x="2128910" y="1896616"/>
            <a:ext cx="2324100" cy="884312"/>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dirty="0" smtClean="0"/>
              <a:t>Do not plagiarize</a:t>
            </a:r>
            <a:endParaRPr lang="en-US" sz="2400" b="1" dirty="0"/>
          </a:p>
        </p:txBody>
      </p:sp>
      <p:sp>
        <p:nvSpPr>
          <p:cNvPr id="21" name="Rounded Rectangle 20"/>
          <p:cNvSpPr/>
          <p:nvPr/>
        </p:nvSpPr>
        <p:spPr>
          <a:xfrm>
            <a:off x="4625786" y="1896616"/>
            <a:ext cx="2322479" cy="884312"/>
          </a:xfrm>
          <a:prstGeom prst="roundRect">
            <a:avLst/>
          </a:prstGeom>
          <a:solidFill>
            <a:schemeClr val="accent1"/>
          </a:solidFill>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dirty="0" smtClean="0"/>
              <a:t>Do not fabricate or falsify data</a:t>
            </a:r>
            <a:endParaRPr lang="en-US" sz="2400" b="1" dirty="0"/>
          </a:p>
        </p:txBody>
      </p:sp>
      <p:sp>
        <p:nvSpPr>
          <p:cNvPr id="22" name="Rounded Rectangle 21"/>
          <p:cNvSpPr/>
          <p:nvPr/>
        </p:nvSpPr>
        <p:spPr>
          <a:xfrm>
            <a:off x="2128910" y="3068960"/>
            <a:ext cx="4819354" cy="1512168"/>
          </a:xfrm>
          <a:prstGeom prst="roundRect">
            <a:avLst>
              <a:gd name="adj" fmla="val 10027"/>
            </a:avLst>
          </a:prstGeom>
          <a:solidFill>
            <a:srgbClr val="512AAD"/>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u="sng" dirty="0" smtClean="0"/>
              <a:t>Authorship</a:t>
            </a:r>
            <a:r>
              <a:rPr lang="en-US" sz="2400" b="1" dirty="0" smtClean="0"/>
              <a:t>:</a:t>
            </a:r>
          </a:p>
          <a:p>
            <a:pPr marL="342900" indent="-342900" algn="l">
              <a:spcBef>
                <a:spcPts val="0"/>
              </a:spcBef>
              <a:buFont typeface="Wingdings" panose="05000000000000000000" pitchFamily="2" charset="2"/>
              <a:buChar char="ü"/>
            </a:pPr>
            <a:r>
              <a:rPr lang="en-US" sz="2400" b="1" dirty="0" smtClean="0"/>
              <a:t>Study design, data analysis</a:t>
            </a:r>
          </a:p>
          <a:p>
            <a:pPr marL="342900" indent="-342900" algn="l">
              <a:spcBef>
                <a:spcPts val="0"/>
              </a:spcBef>
              <a:buFont typeface="Wingdings" panose="05000000000000000000" pitchFamily="2" charset="2"/>
              <a:buChar char="ü"/>
            </a:pPr>
            <a:r>
              <a:rPr lang="en-US" sz="2400" b="1" dirty="0" smtClean="0"/>
              <a:t>Writing the manuscript</a:t>
            </a:r>
          </a:p>
          <a:p>
            <a:pPr marL="342900" indent="-342900" algn="l">
              <a:spcBef>
                <a:spcPts val="0"/>
              </a:spcBef>
              <a:buFont typeface="Wingdings" panose="05000000000000000000" pitchFamily="2" charset="2"/>
              <a:buChar char="ü"/>
            </a:pPr>
            <a:r>
              <a:rPr lang="en-US" sz="2400" b="1" dirty="0" smtClean="0"/>
              <a:t>Final approval (responsible)</a:t>
            </a:r>
          </a:p>
        </p:txBody>
      </p:sp>
      <p:sp>
        <p:nvSpPr>
          <p:cNvPr id="23" name="Rounded Rectangle 22"/>
          <p:cNvSpPr/>
          <p:nvPr/>
        </p:nvSpPr>
        <p:spPr>
          <a:xfrm>
            <a:off x="2128911" y="4798640"/>
            <a:ext cx="4819353" cy="1150640"/>
          </a:xfrm>
          <a:prstGeom prst="roundRect">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en-US" sz="2400" b="1" u="sng" dirty="0" smtClean="0"/>
              <a:t>Declare conflicts of interest</a:t>
            </a:r>
            <a:r>
              <a:rPr lang="en-US" sz="2400" b="1" dirty="0" smtClean="0"/>
              <a:t>:</a:t>
            </a:r>
          </a:p>
          <a:p>
            <a:pPr marL="342900" indent="-342900" algn="ctr">
              <a:spcBef>
                <a:spcPts val="0"/>
              </a:spcBef>
              <a:buFont typeface="Wingdings" panose="05000000000000000000" pitchFamily="2" charset="2"/>
              <a:buChar char="ü"/>
            </a:pPr>
            <a:r>
              <a:rPr lang="en-US" sz="2400" b="1" dirty="0" smtClean="0"/>
              <a:t>Financial</a:t>
            </a:r>
          </a:p>
          <a:p>
            <a:pPr marL="342900" indent="-342900" algn="ctr">
              <a:spcBef>
                <a:spcPts val="0"/>
              </a:spcBef>
              <a:buFont typeface="Wingdings" panose="05000000000000000000" pitchFamily="2" charset="2"/>
              <a:buChar char="ü"/>
            </a:pPr>
            <a:r>
              <a:rPr lang="en-US" sz="2400" b="1" dirty="0" smtClean="0"/>
              <a:t>Personal</a:t>
            </a:r>
          </a:p>
        </p:txBody>
      </p:sp>
    </p:spTree>
    <p:extLst>
      <p:ext uri="{BB962C8B-B14F-4D97-AF65-F5344CB8AC3E}">
        <p14:creationId xmlns:p14="http://schemas.microsoft.com/office/powerpoint/2010/main" val="382567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2">
                                            <p:bg/>
                                          </p:spTgt>
                                        </p:tgtEl>
                                        <p:attrNameLst>
                                          <p:attrName>style.visibility</p:attrName>
                                        </p:attrNameLst>
                                      </p:cBhvr>
                                      <p:to>
                                        <p:strVal val="visible"/>
                                      </p:to>
                                    </p:set>
                                    <p:animEffect transition="in" filter="fade">
                                      <p:cBhvr>
                                        <p:cTn id="17" dur="500"/>
                                        <p:tgtEl>
                                          <p:spTgt spid="22">
                                            <p:bg/>
                                          </p:spTgt>
                                        </p:tgtEl>
                                      </p:cBhvr>
                                    </p:animEffect>
                                  </p:childTnLst>
                                </p:cTn>
                              </p:par>
                            </p:childTnLst>
                          </p:cTn>
                        </p:par>
                        <p:par>
                          <p:cTn id="18" fill="hold">
                            <p:stCondLst>
                              <p:cond delay="500"/>
                            </p:stCondLst>
                            <p:childTnLst>
                              <p:par>
                                <p:cTn id="19" presetID="10" presetClass="entr" presetSubtype="0" fill="hold" grpId="0" nodeType="afterEffect">
                                  <p:stCondLst>
                                    <p:cond delay="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fade">
                                      <p:cBhvr>
                                        <p:cTn id="21" dur="500"/>
                                        <p:tgtEl>
                                          <p:spTgt spid="22">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22">
                                            <p:txEl>
                                              <p:pRg st="1" end="1"/>
                                            </p:txEl>
                                          </p:spTgt>
                                        </p:tgtEl>
                                        <p:attrNameLst>
                                          <p:attrName>style.visibility</p:attrName>
                                        </p:attrNameLst>
                                      </p:cBhvr>
                                      <p:to>
                                        <p:strVal val="visible"/>
                                      </p:to>
                                    </p:set>
                                    <p:animEffect transition="in" filter="fade">
                                      <p:cBhvr>
                                        <p:cTn id="26" dur="500"/>
                                        <p:tgtEl>
                                          <p:spTgt spid="2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xEl>
                                              <p:pRg st="2" end="2"/>
                                            </p:txEl>
                                          </p:spTgt>
                                        </p:tgtEl>
                                        <p:attrNameLst>
                                          <p:attrName>style.visibility</p:attrName>
                                        </p:attrNameLst>
                                      </p:cBhvr>
                                      <p:to>
                                        <p:strVal val="visible"/>
                                      </p:to>
                                    </p:set>
                                    <p:animEffect transition="in" filter="fade">
                                      <p:cBhvr>
                                        <p:cTn id="31" dur="500"/>
                                        <p:tgtEl>
                                          <p:spTgt spid="22">
                                            <p:txEl>
                                              <p:pRg st="2" end="2"/>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22">
                                            <p:txEl>
                                              <p:pRg st="3" end="3"/>
                                            </p:txEl>
                                          </p:spTgt>
                                        </p:tgtEl>
                                        <p:attrNameLst>
                                          <p:attrName>style.visibility</p:attrName>
                                        </p:attrNameLst>
                                      </p:cBhvr>
                                      <p:to>
                                        <p:strVal val="visible"/>
                                      </p:to>
                                    </p:set>
                                    <p:animEffect transition="in" filter="fade">
                                      <p:cBhvr>
                                        <p:cTn id="36" dur="500"/>
                                        <p:tgtEl>
                                          <p:spTgt spid="22">
                                            <p:txEl>
                                              <p:pRg st="3" end="3"/>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23">
                                            <p:bg/>
                                          </p:spTgt>
                                        </p:tgtEl>
                                        <p:attrNameLst>
                                          <p:attrName>style.visibility</p:attrName>
                                        </p:attrNameLst>
                                      </p:cBhvr>
                                      <p:to>
                                        <p:strVal val="visible"/>
                                      </p:to>
                                    </p:set>
                                    <p:animEffect transition="in" filter="fade">
                                      <p:cBhvr>
                                        <p:cTn id="41" dur="500"/>
                                        <p:tgtEl>
                                          <p:spTgt spid="23">
                                            <p:bg/>
                                          </p:spTgt>
                                        </p:tgtEl>
                                      </p:cBhvr>
                                    </p:animEffect>
                                  </p:childTnLst>
                                </p:cTn>
                              </p:par>
                            </p:childTnLst>
                          </p:cTn>
                        </p:par>
                        <p:par>
                          <p:cTn id="42" fill="hold">
                            <p:stCondLst>
                              <p:cond delay="500"/>
                            </p:stCondLst>
                            <p:childTnLst>
                              <p:par>
                                <p:cTn id="43" presetID="10" presetClass="entr" presetSubtype="0" fill="hold" grpId="0" nodeType="afterEffect">
                                  <p:stCondLst>
                                    <p:cond delay="0"/>
                                  </p:stCondLst>
                                  <p:childTnLst>
                                    <p:set>
                                      <p:cBhvr>
                                        <p:cTn id="44" dur="1" fill="hold">
                                          <p:stCondLst>
                                            <p:cond delay="0"/>
                                          </p:stCondLst>
                                        </p:cTn>
                                        <p:tgtEl>
                                          <p:spTgt spid="23">
                                            <p:txEl>
                                              <p:pRg st="0" end="0"/>
                                            </p:txEl>
                                          </p:spTgt>
                                        </p:tgtEl>
                                        <p:attrNameLst>
                                          <p:attrName>style.visibility</p:attrName>
                                        </p:attrNameLst>
                                      </p:cBhvr>
                                      <p:to>
                                        <p:strVal val="visible"/>
                                      </p:to>
                                    </p:set>
                                    <p:animEffect transition="in" filter="fade">
                                      <p:cBhvr>
                                        <p:cTn id="45" dur="500"/>
                                        <p:tgtEl>
                                          <p:spTgt spid="23">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23">
                                            <p:txEl>
                                              <p:pRg st="1" end="1"/>
                                            </p:txEl>
                                          </p:spTgt>
                                        </p:tgtEl>
                                        <p:attrNameLst>
                                          <p:attrName>style.visibility</p:attrName>
                                        </p:attrNameLst>
                                      </p:cBhvr>
                                      <p:to>
                                        <p:strVal val="visible"/>
                                      </p:to>
                                    </p:set>
                                    <p:animEffect transition="in" filter="fade">
                                      <p:cBhvr>
                                        <p:cTn id="50" dur="500"/>
                                        <p:tgtEl>
                                          <p:spTgt spid="23">
                                            <p:txEl>
                                              <p:pRg st="1" end="1"/>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23">
                                            <p:txEl>
                                              <p:pRg st="2" end="2"/>
                                            </p:txEl>
                                          </p:spTgt>
                                        </p:tgtEl>
                                        <p:attrNameLst>
                                          <p:attrName>style.visibility</p:attrName>
                                        </p:attrNameLst>
                                      </p:cBhvr>
                                      <p:to>
                                        <p:strVal val="visible"/>
                                      </p:to>
                                    </p:set>
                                    <p:animEffect transition="in" filter="fade">
                                      <p:cBhvr>
                                        <p:cTn id="55" dur="500"/>
                                        <p:tgtEl>
                                          <p:spTgt spid="2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build="p" animBg="1"/>
      <p:bldP spid="23" grpId="0" build="p"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l="18388" t="10001" r="21407" b="6042"/>
          <a:stretch>
            <a:fillRect/>
          </a:stretch>
        </p:blipFill>
        <p:spPr bwMode="auto">
          <a:xfrm>
            <a:off x="179388" y="981077"/>
            <a:ext cx="8856662" cy="5730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483" name="Заголовок 1"/>
          <p:cNvSpPr>
            <a:spLocks noGrp="1"/>
          </p:cNvSpPr>
          <p:nvPr>
            <p:ph type="title"/>
          </p:nvPr>
        </p:nvSpPr>
        <p:spPr>
          <a:xfrm>
            <a:off x="179388" y="260352"/>
            <a:ext cx="8489950" cy="665163"/>
          </a:xfrm>
        </p:spPr>
        <p:txBody>
          <a:bodyPr/>
          <a:lstStyle/>
          <a:p>
            <a:pPr eaLnBrk="1" hangingPunct="1"/>
            <a:r>
              <a:rPr lang="ru-RU" altLang="ru-RU" sz="3200" smtClean="0">
                <a:solidFill>
                  <a:srgbClr val="C00000"/>
                </a:solidFill>
              </a:rPr>
              <a:t>Редакционный процесс: экспертиза материала</a:t>
            </a:r>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29</a:t>
            </a:fld>
            <a:endParaRPr lang="ru-RU">
              <a:solidFill>
                <a:prstClr val="black">
                  <a:tint val="75000"/>
                </a:prstClr>
              </a:solidFill>
            </a:endParaRPr>
          </a:p>
        </p:txBody>
      </p:sp>
    </p:spTree>
    <p:extLst>
      <p:ext uri="{BB962C8B-B14F-4D97-AF65-F5344CB8AC3E}">
        <p14:creationId xmlns:p14="http://schemas.microsoft.com/office/powerpoint/2010/main" val="3264385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3717032"/>
            <a:ext cx="5950972" cy="30105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1"/>
          <p:cNvSpPr>
            <a:spLocks noGrp="1"/>
          </p:cNvSpPr>
          <p:nvPr>
            <p:ph type="title"/>
          </p:nvPr>
        </p:nvSpPr>
        <p:spPr>
          <a:xfrm>
            <a:off x="161256" y="188640"/>
            <a:ext cx="8515200" cy="776028"/>
          </a:xfrm>
        </p:spPr>
        <p:txBody>
          <a:bodyPr>
            <a:noAutofit/>
          </a:bodyPr>
          <a:lstStyle/>
          <a:p>
            <a:r>
              <a:rPr lang="ru-RU" sz="2500" b="1" dirty="0">
                <a:solidFill>
                  <a:schemeClr val="tx2"/>
                </a:solidFill>
              </a:rPr>
              <a:t>Узбекистан и Казахстан в сравнении</a:t>
            </a:r>
            <a:r>
              <a:rPr lang="en-US" sz="2500" b="1" dirty="0">
                <a:solidFill>
                  <a:schemeClr val="tx2"/>
                </a:solidFill>
              </a:rPr>
              <a:t>: </a:t>
            </a:r>
            <a:r>
              <a:rPr lang="ru-RU" sz="2500" b="1" dirty="0">
                <a:solidFill>
                  <a:schemeClr val="tx2"/>
                </a:solidFill>
              </a:rPr>
              <a:t>количество публикаций с </a:t>
            </a:r>
            <a:r>
              <a:rPr lang="ru-RU" sz="2500" b="1" dirty="0" smtClean="0">
                <a:solidFill>
                  <a:schemeClr val="tx2"/>
                </a:solidFill>
              </a:rPr>
              <a:t>2015 </a:t>
            </a:r>
            <a:r>
              <a:rPr lang="ru-RU" sz="2500" b="1" dirty="0">
                <a:solidFill>
                  <a:schemeClr val="tx2"/>
                </a:solidFill>
              </a:rPr>
              <a:t>по </a:t>
            </a:r>
            <a:r>
              <a:rPr lang="ru-RU" sz="2500" b="1" dirty="0" smtClean="0">
                <a:solidFill>
                  <a:schemeClr val="tx2"/>
                </a:solidFill>
              </a:rPr>
              <a:t>2019</a:t>
            </a:r>
            <a:endParaRPr lang="en-US" sz="2500" b="1" dirty="0">
              <a:solidFill>
                <a:schemeClr val="tx2"/>
              </a:solidFill>
            </a:endParaRPr>
          </a:p>
        </p:txBody>
      </p:sp>
      <p:sp>
        <p:nvSpPr>
          <p:cNvPr id="3" name="Rectangle 2"/>
          <p:cNvSpPr/>
          <p:nvPr/>
        </p:nvSpPr>
        <p:spPr>
          <a:xfrm>
            <a:off x="5955842" y="1195202"/>
            <a:ext cx="3148783" cy="5324535"/>
          </a:xfrm>
          <a:prstGeom prst="rect">
            <a:avLst/>
          </a:prstGeom>
          <a:solidFill>
            <a:schemeClr val="bg1"/>
          </a:solidFill>
          <a:ln w="19050">
            <a:solidFill>
              <a:srgbClr val="C00000"/>
            </a:solidFill>
          </a:ln>
        </p:spPr>
        <p:txBody>
          <a:bodyPr wrap="square">
            <a:spAutoFit/>
          </a:bodyPr>
          <a:lstStyle/>
          <a:p>
            <a:r>
              <a:rPr lang="ru-RU" sz="2000" dirty="0">
                <a:solidFill>
                  <a:srgbClr val="C00000"/>
                </a:solidFill>
              </a:rPr>
              <a:t>На сегодняший день </a:t>
            </a:r>
            <a:r>
              <a:rPr lang="ru-RU" sz="2000" b="1" dirty="0">
                <a:solidFill>
                  <a:srgbClr val="C00000"/>
                </a:solidFill>
              </a:rPr>
              <a:t>Springer Nature</a:t>
            </a:r>
            <a:r>
              <a:rPr lang="ru-RU" sz="2000" dirty="0">
                <a:solidFill>
                  <a:srgbClr val="C00000"/>
                </a:solidFill>
              </a:rPr>
              <a:t> является </a:t>
            </a:r>
            <a:r>
              <a:rPr lang="ru-RU" sz="2000" b="1" dirty="0">
                <a:solidFill>
                  <a:srgbClr val="C00000"/>
                </a:solidFill>
              </a:rPr>
              <a:t>№1 по количеству статей и книг из </a:t>
            </a:r>
            <a:r>
              <a:rPr lang="ru-RU" sz="2000" b="1" dirty="0" smtClean="0">
                <a:solidFill>
                  <a:srgbClr val="C00000"/>
                </a:solidFill>
              </a:rPr>
              <a:t>Казахстана и Узбекистана </a:t>
            </a:r>
            <a:r>
              <a:rPr lang="ru-RU" sz="2000" dirty="0">
                <a:solidFill>
                  <a:srgbClr val="C00000"/>
                </a:solidFill>
              </a:rPr>
              <a:t>и имеет наибольшее количество публикаций </a:t>
            </a:r>
            <a:r>
              <a:rPr lang="ru-RU" sz="2000" dirty="0" smtClean="0">
                <a:solidFill>
                  <a:srgbClr val="C00000"/>
                </a:solidFill>
              </a:rPr>
              <a:t>чем </a:t>
            </a:r>
            <a:r>
              <a:rPr lang="ru-RU" sz="2000" dirty="0">
                <a:solidFill>
                  <a:srgbClr val="C00000"/>
                </a:solidFill>
              </a:rPr>
              <a:t>любое другое издательство. </a:t>
            </a:r>
            <a:r>
              <a:rPr lang="ru-RU" sz="2000" b="1" dirty="0">
                <a:solidFill>
                  <a:srgbClr val="C00000"/>
                </a:solidFill>
              </a:rPr>
              <a:t>Учёные </a:t>
            </a:r>
            <a:r>
              <a:rPr lang="ru-RU" sz="2000" b="1" dirty="0" smtClean="0">
                <a:solidFill>
                  <a:srgbClr val="C00000"/>
                </a:solidFill>
              </a:rPr>
              <a:t>Казахстана </a:t>
            </a:r>
            <a:r>
              <a:rPr lang="ru-RU" sz="2000" dirty="0" smtClean="0">
                <a:solidFill>
                  <a:srgbClr val="C00000"/>
                </a:solidFill>
              </a:rPr>
              <a:t>ежегодно публикуют </a:t>
            </a:r>
            <a:r>
              <a:rPr lang="ru-RU" sz="2000" b="1" dirty="0" smtClean="0">
                <a:solidFill>
                  <a:srgbClr val="C00000"/>
                </a:solidFill>
              </a:rPr>
              <a:t>более 800 публикаций</a:t>
            </a:r>
          </a:p>
          <a:p>
            <a:r>
              <a:rPr lang="ru-RU" sz="2000" b="1" dirty="0" smtClean="0">
                <a:solidFill>
                  <a:srgbClr val="C00000"/>
                </a:solidFill>
              </a:rPr>
              <a:t>Ученые Узбекистана </a:t>
            </a:r>
            <a:r>
              <a:rPr lang="ru-RU" sz="2000" b="1" dirty="0">
                <a:solidFill>
                  <a:srgbClr val="C00000"/>
                </a:solidFill>
              </a:rPr>
              <a:t>ежегодно</a:t>
            </a:r>
            <a:r>
              <a:rPr lang="ru-RU" sz="2000" dirty="0">
                <a:solidFill>
                  <a:srgbClr val="C00000"/>
                </a:solidFill>
              </a:rPr>
              <a:t> публикуют </a:t>
            </a:r>
            <a:r>
              <a:rPr lang="ru-RU" sz="2000" dirty="0" smtClean="0">
                <a:solidFill>
                  <a:srgbClr val="C00000"/>
                </a:solidFill>
              </a:rPr>
              <a:t>более </a:t>
            </a:r>
            <a:r>
              <a:rPr lang="ru-RU" sz="2000" b="1" dirty="0" smtClean="0">
                <a:solidFill>
                  <a:srgbClr val="C00000"/>
                </a:solidFill>
              </a:rPr>
              <a:t>260 </a:t>
            </a:r>
            <a:r>
              <a:rPr lang="ru-RU" sz="2000" b="1" dirty="0">
                <a:solidFill>
                  <a:srgbClr val="C00000"/>
                </a:solidFill>
              </a:rPr>
              <a:t>публикаций </a:t>
            </a:r>
            <a:r>
              <a:rPr lang="ru-RU" sz="2000" dirty="0">
                <a:solidFill>
                  <a:srgbClr val="C00000"/>
                </a:solidFill>
              </a:rPr>
              <a:t>в издательстве Springer Nature, по различным направлениям наук. </a:t>
            </a:r>
            <a:endParaRPr lang="en-US" sz="2000" dirty="0">
              <a:solidFill>
                <a:srgbClr val="C00000"/>
              </a:solidFill>
            </a:endParaRPr>
          </a:p>
        </p:txBody>
      </p:sp>
      <p:sp>
        <p:nvSpPr>
          <p:cNvPr id="6" name="Rectangle 5"/>
          <p:cNvSpPr/>
          <p:nvPr/>
        </p:nvSpPr>
        <p:spPr>
          <a:xfrm>
            <a:off x="850741" y="6409359"/>
            <a:ext cx="4464496" cy="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prstClr val="black"/>
                </a:solidFill>
              </a:rPr>
              <a:t>2015                2016             2017              2018              2019</a:t>
            </a:r>
            <a:endParaRPr lang="en-US" sz="1400" dirty="0">
              <a:solidFill>
                <a:prstClr val="black"/>
              </a:solidFill>
            </a:endParaRPr>
          </a:p>
        </p:txBody>
      </p:sp>
      <p:pic>
        <p:nvPicPr>
          <p:cNvPr id="102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009469"/>
            <a:ext cx="5843469" cy="2674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Rectangle 11"/>
          <p:cNvSpPr/>
          <p:nvPr/>
        </p:nvSpPr>
        <p:spPr>
          <a:xfrm>
            <a:off x="840497" y="3462468"/>
            <a:ext cx="4464496" cy="166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1400" dirty="0" smtClean="0">
                <a:solidFill>
                  <a:prstClr val="black"/>
                </a:solidFill>
              </a:rPr>
              <a:t>2015                2016             2017              2018              2019</a:t>
            </a:r>
            <a:endParaRPr lang="en-US" sz="1400" dirty="0">
              <a:solidFill>
                <a:prstClr val="black"/>
              </a:solidFill>
            </a:endParaRPr>
          </a:p>
        </p:txBody>
      </p:sp>
    </p:spTree>
    <p:extLst>
      <p:ext uri="{BB962C8B-B14F-4D97-AF65-F5344CB8AC3E}">
        <p14:creationId xmlns:p14="http://schemas.microsoft.com/office/powerpoint/2010/main" val="559843669"/>
      </p:ext>
    </p:extLst>
  </p:cSld>
  <p:clrMapOvr>
    <a:masterClrMapping/>
  </p:clrMapOvr>
  <p:transition spd="slow"/>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5217342" y="500042"/>
            <a:ext cx="3926658" cy="2549922"/>
          </a:xfrm>
          <a:prstGeom prst="rect">
            <a:avLst/>
          </a:prstGeom>
          <a:noFill/>
          <a:ln>
            <a:noFill/>
          </a:ln>
          <a:effectLst/>
          <a:scene3d>
            <a:camera prst="orthographicFront">
              <a:rot lat="21002306" lon="10800000" rev="21547173"/>
            </a:camera>
            <a:lightRig rig="threePt" dir="t"/>
          </a:scene3d>
        </p:spPr>
      </p:pic>
      <p:pic>
        <p:nvPicPr>
          <p:cNvPr id="2150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59113" y="2565402"/>
            <a:ext cx="3122612"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TextBox 4"/>
          <p:cNvSpPr txBox="1"/>
          <p:nvPr/>
        </p:nvSpPr>
        <p:spPr>
          <a:xfrm>
            <a:off x="1" y="1"/>
            <a:ext cx="8964613" cy="538609"/>
          </a:xfrm>
          <a:prstGeom prst="rect">
            <a:avLst/>
          </a:prstGeom>
          <a:noFill/>
        </p:spPr>
        <p:txBody>
          <a:bodyPr>
            <a:spAutoFit/>
          </a:bodyPr>
          <a:lstStyle/>
          <a:p>
            <a:pPr algn="ctr">
              <a:defRPr/>
            </a:pPr>
            <a:r>
              <a:rPr lang="ru-RU" sz="2900" dirty="0">
                <a:solidFill>
                  <a:srgbClr val="C00000"/>
                </a:solidFill>
                <a:effectLst>
                  <a:outerShdw blurRad="63500" dist="38100" dir="5400000" algn="t" rotWithShape="0">
                    <a:prstClr val="black">
                      <a:alpha val="25000"/>
                    </a:prstClr>
                  </a:outerShdw>
                </a:effectLst>
                <a:latin typeface="+mn-lt"/>
                <a:ea typeface="+mj-ea"/>
                <a:cs typeface="+mj-cs"/>
              </a:rPr>
              <a:t>Шаг 1. Отбор редактором по первичным признакам</a:t>
            </a:r>
          </a:p>
        </p:txBody>
      </p:sp>
      <p:pic>
        <p:nvPicPr>
          <p:cNvPr id="512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879" y="655240"/>
            <a:ext cx="3938689" cy="2557735"/>
          </a:xfrm>
          <a:prstGeom prst="rect">
            <a:avLst/>
          </a:prstGeom>
          <a:noFill/>
          <a:ln>
            <a:noFill/>
          </a:ln>
          <a:effectLst/>
          <a:scene3d>
            <a:camera prst="orthographicFront">
              <a:rot lat="21002306" lon="10800000" rev="21547173"/>
            </a:camera>
            <a:lightRig rig="threePt" dir="t"/>
          </a:scene3d>
        </p:spPr>
      </p:pic>
      <p:sp>
        <p:nvSpPr>
          <p:cNvPr id="8" name="TextBox 7"/>
          <p:cNvSpPr txBox="1"/>
          <p:nvPr/>
        </p:nvSpPr>
        <p:spPr>
          <a:xfrm>
            <a:off x="460375" y="949326"/>
            <a:ext cx="2876550" cy="969496"/>
          </a:xfrm>
          <a:prstGeom prst="rect">
            <a:avLst/>
          </a:prstGeom>
          <a:noFill/>
        </p:spPr>
        <p:txBody>
          <a:bodyPr>
            <a:spAutoFit/>
          </a:bodyPr>
          <a:lstStyle/>
          <a:p>
            <a:pPr>
              <a:defRPr/>
            </a:pPr>
            <a:r>
              <a:rPr lang="ru-RU" sz="1900" b="1" dirty="0">
                <a:solidFill>
                  <a:srgbClr val="990000"/>
                </a:solidFill>
                <a:latin typeface="+mj-lt"/>
                <a:cs typeface="+mn-cs"/>
              </a:rPr>
              <a:t>Направление статьи: </a:t>
            </a:r>
            <a:r>
              <a:rPr lang="ru-RU" sz="1900" dirty="0">
                <a:solidFill>
                  <a:srgbClr val="990000"/>
                </a:solidFill>
                <a:latin typeface="+mj-lt"/>
                <a:cs typeface="+mn-cs"/>
              </a:rPr>
              <a:t>соответствует ли статья тематике издания?</a:t>
            </a:r>
          </a:p>
        </p:txBody>
      </p:sp>
      <p:sp>
        <p:nvSpPr>
          <p:cNvPr id="12" name="TextBox 11"/>
          <p:cNvSpPr txBox="1"/>
          <p:nvPr/>
        </p:nvSpPr>
        <p:spPr>
          <a:xfrm>
            <a:off x="6181726" y="939802"/>
            <a:ext cx="2876550" cy="968375"/>
          </a:xfrm>
          <a:prstGeom prst="rect">
            <a:avLst/>
          </a:prstGeom>
          <a:noFill/>
        </p:spPr>
        <p:txBody>
          <a:bodyPr>
            <a:spAutoFit/>
          </a:bodyPr>
          <a:lstStyle/>
          <a:p>
            <a:pPr>
              <a:defRPr/>
            </a:pPr>
            <a:r>
              <a:rPr lang="ru-RU" sz="1900" b="1" dirty="0">
                <a:solidFill>
                  <a:srgbClr val="990000"/>
                </a:solidFill>
                <a:latin typeface="+mj-lt"/>
                <a:cs typeface="+mn-cs"/>
              </a:rPr>
              <a:t>Формат статьи: </a:t>
            </a:r>
            <a:r>
              <a:rPr lang="ru-RU" sz="1900" dirty="0">
                <a:solidFill>
                  <a:srgbClr val="990000"/>
                </a:solidFill>
                <a:latin typeface="+mj-lt"/>
                <a:cs typeface="+mn-cs"/>
              </a:rPr>
              <a:t>полная статья, обзор, труд конференции?</a:t>
            </a:r>
          </a:p>
        </p:txBody>
      </p:sp>
      <p:pic>
        <p:nvPicPr>
          <p:cNvPr id="21513"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76" y="3563940"/>
            <a:ext cx="3760788"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TextBox 13"/>
          <p:cNvSpPr txBox="1"/>
          <p:nvPr/>
        </p:nvSpPr>
        <p:spPr>
          <a:xfrm>
            <a:off x="460375" y="4611688"/>
            <a:ext cx="2876550" cy="677108"/>
          </a:xfrm>
          <a:prstGeom prst="rect">
            <a:avLst/>
          </a:prstGeom>
          <a:noFill/>
        </p:spPr>
        <p:txBody>
          <a:bodyPr>
            <a:spAutoFit/>
          </a:bodyPr>
          <a:lstStyle/>
          <a:p>
            <a:pPr>
              <a:defRPr/>
            </a:pPr>
            <a:r>
              <a:rPr lang="ru-RU" sz="1900" b="1" dirty="0">
                <a:solidFill>
                  <a:srgbClr val="990000"/>
                </a:solidFill>
                <a:latin typeface="+mj-lt"/>
                <a:cs typeface="+mn-cs"/>
              </a:rPr>
              <a:t>Передача статьи в родственный журнал?</a:t>
            </a:r>
            <a:endParaRPr lang="ru-RU" sz="1900" dirty="0">
              <a:solidFill>
                <a:srgbClr val="990000"/>
              </a:solidFill>
              <a:latin typeface="+mj-lt"/>
              <a:cs typeface="+mn-cs"/>
            </a:endParaRPr>
          </a:p>
        </p:txBody>
      </p:sp>
      <p:pic>
        <p:nvPicPr>
          <p:cNvPr id="21515"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476875" y="3521075"/>
            <a:ext cx="3581400" cy="2609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TextBox 15"/>
          <p:cNvSpPr txBox="1"/>
          <p:nvPr/>
        </p:nvSpPr>
        <p:spPr>
          <a:xfrm>
            <a:off x="6434139" y="4760913"/>
            <a:ext cx="2735262" cy="671512"/>
          </a:xfrm>
          <a:prstGeom prst="rect">
            <a:avLst/>
          </a:prstGeom>
          <a:noFill/>
        </p:spPr>
        <p:txBody>
          <a:bodyPr>
            <a:spAutoFit/>
          </a:bodyPr>
          <a:lstStyle/>
          <a:p>
            <a:pPr>
              <a:defRPr/>
            </a:pPr>
            <a:r>
              <a:rPr lang="ru-RU" sz="1900" b="1" dirty="0">
                <a:solidFill>
                  <a:srgbClr val="990000"/>
                </a:solidFill>
                <a:latin typeface="+mj-lt"/>
                <a:cs typeface="+mn-cs"/>
              </a:rPr>
              <a:t>Изменение формата статьи?</a:t>
            </a:r>
            <a:endParaRPr lang="ru-RU" sz="1900" dirty="0">
              <a:solidFill>
                <a:srgbClr val="990000"/>
              </a:solidFill>
              <a:latin typeface="+mj-lt"/>
              <a:cs typeface="+mn-cs"/>
            </a:endParaRPr>
          </a:p>
        </p:txBody>
      </p:sp>
      <p:sp>
        <p:nvSpPr>
          <p:cNvPr id="9" name="TextBox 8"/>
          <p:cNvSpPr txBox="1"/>
          <p:nvPr/>
        </p:nvSpPr>
        <p:spPr>
          <a:xfrm>
            <a:off x="111125" y="6073777"/>
            <a:ext cx="8694738" cy="384721"/>
          </a:xfrm>
          <a:prstGeom prst="rect">
            <a:avLst/>
          </a:prstGeom>
          <a:noFill/>
        </p:spPr>
        <p:txBody>
          <a:bodyPr>
            <a:spAutoFit/>
          </a:bodyPr>
          <a:lstStyle/>
          <a:p>
            <a:pPr>
              <a:defRPr/>
            </a:pPr>
            <a:r>
              <a:rPr lang="ru-RU" sz="1900" b="1" dirty="0">
                <a:solidFill>
                  <a:schemeClr val="accent1">
                    <a:lumMod val="10000"/>
                  </a:schemeClr>
                </a:solidFill>
                <a:latin typeface="+mj-lt"/>
                <a:cs typeface="+mn-cs"/>
              </a:rPr>
              <a:t>Необходимо быть твердо уверенным в направлении выбранного журнала</a:t>
            </a:r>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30</a:t>
            </a:fld>
            <a:endParaRPr lang="ru-RU">
              <a:solidFill>
                <a:prstClr val="black">
                  <a:tint val="75000"/>
                </a:prstClr>
              </a:solidFill>
            </a:endParaRPr>
          </a:p>
        </p:txBody>
      </p:sp>
    </p:spTree>
    <p:extLst>
      <p:ext uri="{BB962C8B-B14F-4D97-AF65-F5344CB8AC3E}">
        <p14:creationId xmlns:p14="http://schemas.microsoft.com/office/powerpoint/2010/main" val="40159239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C41B1B54-2497-4B7F-8D51-576AA037D618}" type="slidenum">
              <a:rPr lang="ru-RU" altLang="ru-RU" sz="1400" smtClean="0"/>
              <a:pPr eaLnBrk="1" hangingPunct="1">
                <a:spcBef>
                  <a:spcPct val="0"/>
                </a:spcBef>
                <a:buFontTx/>
                <a:buNone/>
              </a:pPr>
              <a:t>31</a:t>
            </a:fld>
            <a:endParaRPr lang="ru-RU" altLang="ru-RU" sz="1400" smtClean="0"/>
          </a:p>
        </p:txBody>
      </p:sp>
      <p:sp>
        <p:nvSpPr>
          <p:cNvPr id="5" name="TextBox 4"/>
          <p:cNvSpPr txBox="1"/>
          <p:nvPr/>
        </p:nvSpPr>
        <p:spPr>
          <a:xfrm>
            <a:off x="-180975" y="115888"/>
            <a:ext cx="9145588" cy="539750"/>
          </a:xfrm>
          <a:prstGeom prst="rect">
            <a:avLst/>
          </a:prstGeom>
          <a:noFill/>
        </p:spPr>
        <p:txBody>
          <a:bodyPr>
            <a:spAutoFit/>
          </a:bodyPr>
          <a:lstStyle/>
          <a:p>
            <a:pPr algn="ctr">
              <a:defRPr/>
            </a:pPr>
            <a:r>
              <a:rPr lang="ru-RU" sz="2900" dirty="0">
                <a:solidFill>
                  <a:srgbClr val="C00000"/>
                </a:solidFill>
                <a:effectLst>
                  <a:outerShdw blurRad="63500" dist="38100" dir="5400000" algn="t" rotWithShape="0">
                    <a:prstClr val="black">
                      <a:alpha val="25000"/>
                    </a:prstClr>
                  </a:outerShdw>
                </a:effectLst>
                <a:latin typeface="+mn-lt"/>
                <a:ea typeface="+mj-ea"/>
                <a:cs typeface="+mj-cs"/>
              </a:rPr>
              <a:t>Шаг 2. Углубленный анализ статьи редактором</a:t>
            </a:r>
          </a:p>
        </p:txBody>
      </p:sp>
      <p:pic>
        <p:nvPicPr>
          <p:cNvPr id="2253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11488" y="2428875"/>
            <a:ext cx="3121025" cy="200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Скругленная прямоугольная выноска 5"/>
          <p:cNvSpPr/>
          <p:nvPr/>
        </p:nvSpPr>
        <p:spPr>
          <a:xfrm>
            <a:off x="179389" y="2241552"/>
            <a:ext cx="2509837" cy="968375"/>
          </a:xfrm>
          <a:prstGeom prst="wedgeRoundRectCallout">
            <a:avLst>
              <a:gd name="adj1" fmla="val 57312"/>
              <a:gd name="adj2" fmla="val 125992"/>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9" name="TextBox 8"/>
          <p:cNvSpPr txBox="1"/>
          <p:nvPr/>
        </p:nvSpPr>
        <p:spPr>
          <a:xfrm>
            <a:off x="119064" y="2387602"/>
            <a:ext cx="2876550" cy="676275"/>
          </a:xfrm>
          <a:prstGeom prst="rect">
            <a:avLst/>
          </a:prstGeom>
          <a:noFill/>
        </p:spPr>
        <p:txBody>
          <a:bodyPr>
            <a:spAutoFit/>
          </a:bodyPr>
          <a:lstStyle/>
          <a:p>
            <a:pPr algn="ctr">
              <a:defRPr/>
            </a:pPr>
            <a:r>
              <a:rPr lang="ru-RU" sz="1900" b="1" dirty="0">
                <a:solidFill>
                  <a:srgbClr val="990000"/>
                </a:solidFill>
                <a:latin typeface="+mj-lt"/>
                <a:cs typeface="+mn-cs"/>
              </a:rPr>
              <a:t>Новизна: </a:t>
            </a:r>
          </a:p>
          <a:p>
            <a:pPr algn="ctr">
              <a:defRPr/>
            </a:pPr>
            <a:r>
              <a:rPr lang="ru-RU" sz="1900" dirty="0">
                <a:solidFill>
                  <a:srgbClr val="990000"/>
                </a:solidFill>
                <a:latin typeface="+mj-lt"/>
                <a:cs typeface="+mn-cs"/>
              </a:rPr>
              <a:t>достаточна ли?</a:t>
            </a:r>
          </a:p>
        </p:txBody>
      </p:sp>
      <p:pic>
        <p:nvPicPr>
          <p:cNvPr id="2253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6264" y="763590"/>
            <a:ext cx="2725737"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1557339" y="782639"/>
            <a:ext cx="3024187" cy="677108"/>
          </a:xfrm>
          <a:prstGeom prst="rect">
            <a:avLst/>
          </a:prstGeom>
          <a:noFill/>
        </p:spPr>
        <p:txBody>
          <a:bodyPr>
            <a:spAutoFit/>
          </a:bodyPr>
          <a:lstStyle/>
          <a:p>
            <a:pPr algn="ctr">
              <a:defRPr/>
            </a:pPr>
            <a:r>
              <a:rPr lang="ru-RU" sz="1900" b="1" dirty="0">
                <a:solidFill>
                  <a:srgbClr val="990000"/>
                </a:solidFill>
                <a:latin typeface="+mj-lt"/>
                <a:cs typeface="+mn-cs"/>
              </a:rPr>
              <a:t>Отличие от предыдущих исследований?</a:t>
            </a:r>
            <a:endParaRPr lang="ru-RU" sz="1900" dirty="0">
              <a:solidFill>
                <a:srgbClr val="990000"/>
              </a:solidFill>
              <a:latin typeface="+mj-lt"/>
              <a:cs typeface="+mn-cs"/>
            </a:endParaRPr>
          </a:p>
        </p:txBody>
      </p:sp>
      <p:sp>
        <p:nvSpPr>
          <p:cNvPr id="13" name="Скругленная прямоугольная выноска 12"/>
          <p:cNvSpPr/>
          <p:nvPr/>
        </p:nvSpPr>
        <p:spPr>
          <a:xfrm>
            <a:off x="4932364" y="768352"/>
            <a:ext cx="2909887" cy="968375"/>
          </a:xfrm>
          <a:prstGeom prst="wedgeRoundRectCallout">
            <a:avLst>
              <a:gd name="adj1" fmla="val -58089"/>
              <a:gd name="adj2" fmla="val 130708"/>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4" name="TextBox 13"/>
          <p:cNvSpPr txBox="1"/>
          <p:nvPr/>
        </p:nvSpPr>
        <p:spPr>
          <a:xfrm>
            <a:off x="4818064" y="782640"/>
            <a:ext cx="3024187" cy="922337"/>
          </a:xfrm>
          <a:prstGeom prst="rect">
            <a:avLst/>
          </a:prstGeom>
          <a:noFill/>
        </p:spPr>
        <p:txBody>
          <a:bodyPr>
            <a:spAutoFit/>
          </a:bodyPr>
          <a:lstStyle/>
          <a:p>
            <a:pPr algn="ctr">
              <a:defRPr/>
            </a:pPr>
            <a:r>
              <a:rPr lang="ru-RU" b="1" dirty="0">
                <a:solidFill>
                  <a:srgbClr val="990000"/>
                </a:solidFill>
                <a:latin typeface="+mj-lt"/>
                <a:cs typeface="+mn-cs"/>
              </a:rPr>
              <a:t>Интересна ли статья для исследователей в данном направлении?</a:t>
            </a:r>
          </a:p>
        </p:txBody>
      </p:sp>
      <p:sp>
        <p:nvSpPr>
          <p:cNvPr id="15" name="Скругленная прямоугольная выноска 14"/>
          <p:cNvSpPr/>
          <p:nvPr/>
        </p:nvSpPr>
        <p:spPr>
          <a:xfrm>
            <a:off x="6232526" y="2205038"/>
            <a:ext cx="2911475" cy="887412"/>
          </a:xfrm>
          <a:prstGeom prst="wedgeRoundRectCallout">
            <a:avLst>
              <a:gd name="adj1" fmla="val -58089"/>
              <a:gd name="adj2" fmla="val 130708"/>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ru-RU"/>
          </a:p>
        </p:txBody>
      </p:sp>
      <p:sp>
        <p:nvSpPr>
          <p:cNvPr id="17" name="TextBox 16"/>
          <p:cNvSpPr txBox="1"/>
          <p:nvPr/>
        </p:nvSpPr>
        <p:spPr>
          <a:xfrm>
            <a:off x="6197600" y="2141540"/>
            <a:ext cx="3024188" cy="646331"/>
          </a:xfrm>
          <a:prstGeom prst="rect">
            <a:avLst/>
          </a:prstGeom>
          <a:noFill/>
        </p:spPr>
        <p:txBody>
          <a:bodyPr>
            <a:spAutoFit/>
          </a:bodyPr>
          <a:lstStyle/>
          <a:p>
            <a:pPr algn="ctr">
              <a:defRPr/>
            </a:pPr>
            <a:r>
              <a:rPr lang="ru-RU" b="1" dirty="0">
                <a:solidFill>
                  <a:srgbClr val="990000"/>
                </a:solidFill>
                <a:latin typeface="+mj-lt"/>
                <a:cs typeface="+mn-cs"/>
              </a:rPr>
              <a:t>Интересна ли статья для остальных читателей?</a:t>
            </a:r>
            <a:endParaRPr lang="ru-RU" dirty="0">
              <a:solidFill>
                <a:srgbClr val="990000"/>
              </a:solidFill>
              <a:latin typeface="+mj-lt"/>
              <a:cs typeface="+mn-cs"/>
            </a:endParaRPr>
          </a:p>
        </p:txBody>
      </p:sp>
      <p:sp>
        <p:nvSpPr>
          <p:cNvPr id="7" name="TextBox 6"/>
          <p:cNvSpPr txBox="1"/>
          <p:nvPr/>
        </p:nvSpPr>
        <p:spPr>
          <a:xfrm>
            <a:off x="830264" y="5308602"/>
            <a:ext cx="7975600" cy="676275"/>
          </a:xfrm>
          <a:prstGeom prst="rect">
            <a:avLst/>
          </a:prstGeom>
          <a:noFill/>
        </p:spPr>
        <p:txBody>
          <a:bodyPr>
            <a:spAutoFit/>
          </a:bodyPr>
          <a:lstStyle/>
          <a:p>
            <a:pPr algn="just">
              <a:defRPr/>
            </a:pPr>
            <a:r>
              <a:rPr lang="ru-RU" sz="1900" b="1" dirty="0">
                <a:solidFill>
                  <a:schemeClr val="accent2">
                    <a:lumMod val="75000"/>
                  </a:schemeClr>
                </a:solidFill>
                <a:latin typeface="+mj-lt"/>
                <a:cs typeface="+mn-cs"/>
              </a:rPr>
              <a:t>Количество публикуемых стаей по всему миру растёт с каждым годом, конкуренция за место в журналах огромная.</a:t>
            </a:r>
          </a:p>
        </p:txBody>
      </p:sp>
    </p:spTree>
    <p:extLst>
      <p:ext uri="{BB962C8B-B14F-4D97-AF65-F5344CB8AC3E}">
        <p14:creationId xmlns:p14="http://schemas.microsoft.com/office/powerpoint/2010/main" val="234300058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50825" y="2"/>
            <a:ext cx="8642350" cy="1020763"/>
          </a:xfrm>
        </p:spPr>
        <p:txBody>
          <a:bodyPr/>
          <a:lstStyle/>
          <a:p>
            <a:pPr eaLnBrk="1" fontAlgn="auto" hangingPunct="1">
              <a:spcAft>
                <a:spcPts val="0"/>
              </a:spcAft>
              <a:defRPr/>
            </a:pPr>
            <a:r>
              <a:rPr lang="ru-RU" sz="2900" dirty="0" smtClean="0">
                <a:solidFill>
                  <a:srgbClr val="C00000"/>
                </a:solidFill>
                <a:ea typeface="+mn-ea"/>
                <a:cs typeface="+mn-cs"/>
              </a:rPr>
              <a:t>Шаг 2. Углубленный </a:t>
            </a:r>
            <a:r>
              <a:rPr lang="ru-RU" sz="2900" dirty="0">
                <a:solidFill>
                  <a:srgbClr val="C00000"/>
                </a:solidFill>
                <a:ea typeface="+mn-ea"/>
                <a:cs typeface="+mn-cs"/>
              </a:rPr>
              <a:t>анализ статьи </a:t>
            </a:r>
            <a:r>
              <a:rPr lang="ru-RU" sz="2900" dirty="0" smtClean="0">
                <a:solidFill>
                  <a:srgbClr val="C00000"/>
                </a:solidFill>
                <a:ea typeface="+mn-ea"/>
                <a:cs typeface="+mn-cs"/>
              </a:rPr>
              <a:t>редактором. На что редактор обращает внимания?</a:t>
            </a:r>
            <a:endParaRPr lang="ru-RU" dirty="0"/>
          </a:p>
        </p:txBody>
      </p:sp>
      <p:sp>
        <p:nvSpPr>
          <p:cNvPr id="23555" name="Объект 2"/>
          <p:cNvSpPr>
            <a:spLocks noGrp="1"/>
          </p:cNvSpPr>
          <p:nvPr>
            <p:ph idx="1"/>
          </p:nvPr>
        </p:nvSpPr>
        <p:spPr>
          <a:xfrm>
            <a:off x="762001" y="1436693"/>
            <a:ext cx="7605346" cy="276999"/>
          </a:xfrm>
        </p:spPr>
        <p:txBody>
          <a:bodyPr>
            <a:normAutofit fontScale="47500" lnSpcReduction="20000"/>
          </a:bodyPr>
          <a:lstStyle/>
          <a:p>
            <a:pPr eaLnBrk="1" hangingPunct="1"/>
            <a:endParaRPr lang="ru-RU" altLang="ru-RU" smtClean="0"/>
          </a:p>
        </p:txBody>
      </p:sp>
      <p:sp>
        <p:nvSpPr>
          <p:cNvPr id="23556"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96FDF476-A757-467A-AE2D-6014FE123130}" type="slidenum">
              <a:rPr lang="ru-RU" altLang="ru-RU" sz="1400" smtClean="0"/>
              <a:pPr eaLnBrk="1" hangingPunct="1">
                <a:spcBef>
                  <a:spcPct val="0"/>
                </a:spcBef>
                <a:buFontTx/>
                <a:buNone/>
              </a:pPr>
              <a:t>32</a:t>
            </a:fld>
            <a:endParaRPr lang="ru-RU" altLang="ru-RU" sz="1400" smtClean="0"/>
          </a:p>
        </p:txBody>
      </p:sp>
      <p:pic>
        <p:nvPicPr>
          <p:cNvPr id="23557" name="Picture 2"/>
          <p:cNvPicPr>
            <a:picLocks noChangeAspect="1" noChangeArrowheads="1"/>
          </p:cNvPicPr>
          <p:nvPr/>
        </p:nvPicPr>
        <p:blipFill>
          <a:blip r:embed="rId2">
            <a:extLst>
              <a:ext uri="{28A0092B-C50C-407E-A947-70E740481C1C}">
                <a14:useLocalDpi xmlns:a14="http://schemas.microsoft.com/office/drawing/2010/main" val="0"/>
              </a:ext>
            </a:extLst>
          </a:blip>
          <a:srcRect l="11946" t="13959" r="9926" b="6250"/>
          <a:stretch>
            <a:fillRect/>
          </a:stretch>
        </p:blipFill>
        <p:spPr bwMode="auto">
          <a:xfrm>
            <a:off x="0" y="1020763"/>
            <a:ext cx="9144000" cy="5837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355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76601" y="3357563"/>
            <a:ext cx="3167063" cy="265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80354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 descr="компьютер"/>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7625" y="2516188"/>
            <a:ext cx="3976688" cy="333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Заголовок 1"/>
          <p:cNvSpPr>
            <a:spLocks noGrp="1"/>
          </p:cNvSpPr>
          <p:nvPr>
            <p:ph type="title"/>
          </p:nvPr>
        </p:nvSpPr>
        <p:spPr>
          <a:xfrm>
            <a:off x="611189" y="260350"/>
            <a:ext cx="8004175" cy="765175"/>
          </a:xfrm>
        </p:spPr>
        <p:txBody>
          <a:bodyPr/>
          <a:lstStyle/>
          <a:p>
            <a:pPr eaLnBrk="1" hangingPunct="1"/>
            <a:r>
              <a:rPr lang="ru-RU" altLang="ru-RU" sz="2900" smtClean="0">
                <a:solidFill>
                  <a:srgbClr val="C00000"/>
                </a:solidFill>
              </a:rPr>
              <a:t>Шаг 3. Подбор рецензентов</a:t>
            </a:r>
            <a:endParaRPr lang="ru-RU" altLang="ru-RU" smtClean="0"/>
          </a:p>
        </p:txBody>
      </p:sp>
      <p:sp>
        <p:nvSpPr>
          <p:cNvPr id="5" name="Объект 4"/>
          <p:cNvSpPr>
            <a:spLocks noGrp="1"/>
          </p:cNvSpPr>
          <p:nvPr>
            <p:ph idx="1"/>
          </p:nvPr>
        </p:nvSpPr>
        <p:spPr>
          <a:xfrm>
            <a:off x="115889" y="2057400"/>
            <a:ext cx="3240087" cy="792163"/>
          </a:xfrm>
          <a:prstGeom prst="wedgeRoundRectCallout">
            <a:avLst>
              <a:gd name="adj1" fmla="val 57312"/>
              <a:gd name="adj2" fmla="val 125992"/>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spcCol="0" rtlCol="0" fromWordArt="0" anchor="ctr" forceAA="0">
            <a:noAutofit/>
          </a:bodyPr>
          <a:lstStyle/>
          <a:p>
            <a:pPr marL="0" indent="0" eaLnBrk="1" fontAlgn="auto" hangingPunct="1">
              <a:spcAft>
                <a:spcPts val="0"/>
              </a:spcAft>
              <a:buFont typeface="Arial" pitchFamily="34" charset="0"/>
              <a:buNone/>
              <a:defRPr/>
            </a:pPr>
            <a:r>
              <a:rPr lang="ru-RU" sz="1900" b="1" dirty="0">
                <a:solidFill>
                  <a:srgbClr val="990000"/>
                </a:solidFill>
                <a:latin typeface="+mj-lt"/>
              </a:rPr>
              <a:t>Рекомендации автора статьи</a:t>
            </a:r>
          </a:p>
        </p:txBody>
      </p:sp>
      <p:sp>
        <p:nvSpPr>
          <p:cNvPr id="24581" name="Номер слайда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ct val="0"/>
              </a:spcBef>
              <a:buFontTx/>
              <a:buNone/>
            </a:pPr>
            <a:fld id="{D6D4E16C-79B2-4DED-BDAB-96430D8635A2}" type="slidenum">
              <a:rPr lang="ru-RU" altLang="ru-RU" sz="1400" smtClean="0"/>
              <a:pPr eaLnBrk="1" hangingPunct="1">
                <a:spcBef>
                  <a:spcPct val="0"/>
                </a:spcBef>
                <a:buFontTx/>
                <a:buNone/>
              </a:pPr>
              <a:t>33</a:t>
            </a:fld>
            <a:endParaRPr lang="ru-RU" altLang="ru-RU" sz="1400" smtClean="0"/>
          </a:p>
        </p:txBody>
      </p:sp>
      <p:sp>
        <p:nvSpPr>
          <p:cNvPr id="7" name="Объект 4"/>
          <p:cNvSpPr txBox="1">
            <a:spLocks/>
          </p:cNvSpPr>
          <p:nvPr/>
        </p:nvSpPr>
        <p:spPr>
          <a:xfrm>
            <a:off x="5656264" y="1989138"/>
            <a:ext cx="3455987" cy="792162"/>
          </a:xfrm>
          <a:prstGeom prst="wedgeRoundRectCallout">
            <a:avLst>
              <a:gd name="adj1" fmla="val -63942"/>
              <a:gd name="adj2" fmla="val 145232"/>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buFontTx/>
              <a:buNone/>
              <a:defRPr/>
            </a:pPr>
            <a:r>
              <a:rPr lang="ru-RU" altLang="ru-RU" sz="1900" b="1" smtClean="0">
                <a:solidFill>
                  <a:srgbClr val="990000"/>
                </a:solidFill>
              </a:rPr>
              <a:t>База данных экспертов-рецензентов</a:t>
            </a:r>
          </a:p>
        </p:txBody>
      </p:sp>
      <p:sp>
        <p:nvSpPr>
          <p:cNvPr id="8" name="Объект 4"/>
          <p:cNvSpPr txBox="1">
            <a:spLocks/>
          </p:cNvSpPr>
          <p:nvPr/>
        </p:nvSpPr>
        <p:spPr>
          <a:xfrm>
            <a:off x="-9524" y="3789363"/>
            <a:ext cx="3490913" cy="792162"/>
          </a:xfrm>
          <a:prstGeom prst="wedgeRoundRectCallout">
            <a:avLst>
              <a:gd name="adj1" fmla="val 57312"/>
              <a:gd name="adj2" fmla="val 125992"/>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buFontTx/>
              <a:buNone/>
              <a:defRPr/>
            </a:pPr>
            <a:r>
              <a:rPr lang="ru-RU" altLang="ru-RU" sz="1900" b="1" smtClean="0">
                <a:solidFill>
                  <a:srgbClr val="990000"/>
                </a:solidFill>
              </a:rPr>
              <a:t>Рекомендации экспертов-рецензентов</a:t>
            </a:r>
          </a:p>
        </p:txBody>
      </p:sp>
      <p:sp>
        <p:nvSpPr>
          <p:cNvPr id="9" name="Объект 4"/>
          <p:cNvSpPr txBox="1">
            <a:spLocks/>
          </p:cNvSpPr>
          <p:nvPr/>
        </p:nvSpPr>
        <p:spPr>
          <a:xfrm>
            <a:off x="5656264" y="3729038"/>
            <a:ext cx="3608387" cy="792162"/>
          </a:xfrm>
          <a:prstGeom prst="wedgeRoundRectCallout">
            <a:avLst>
              <a:gd name="adj1" fmla="val -63942"/>
              <a:gd name="adj2" fmla="val 145232"/>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buFontTx/>
              <a:buNone/>
              <a:defRPr/>
            </a:pPr>
            <a:r>
              <a:rPr lang="ru-RU" altLang="ru-RU" sz="1900" b="1" smtClean="0">
                <a:solidFill>
                  <a:srgbClr val="990000"/>
                </a:solidFill>
              </a:rPr>
              <a:t>Личные научные связи редактора</a:t>
            </a:r>
          </a:p>
        </p:txBody>
      </p:sp>
      <p:sp>
        <p:nvSpPr>
          <p:cNvPr id="11" name="Объект 4"/>
          <p:cNvSpPr txBox="1">
            <a:spLocks/>
          </p:cNvSpPr>
          <p:nvPr/>
        </p:nvSpPr>
        <p:spPr>
          <a:xfrm>
            <a:off x="2771775" y="1052513"/>
            <a:ext cx="3608388" cy="792162"/>
          </a:xfrm>
          <a:prstGeom prst="wedgeRoundRectCallout">
            <a:avLst>
              <a:gd name="adj1" fmla="val 247"/>
              <a:gd name="adj2" fmla="val 118295"/>
              <a:gd name="adj3" fmla="val 16667"/>
            </a:avLst>
          </a:prstGeom>
          <a:solidFill>
            <a:schemeClr val="tx2">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eaLnBrk="0" hangingPunct="0">
              <a:spcBef>
                <a:spcPct val="20000"/>
              </a:spcBef>
              <a:buChar char="•"/>
              <a:defRPr sz="3200">
                <a:solidFill>
                  <a:schemeClr val="tx1"/>
                </a:solidFill>
                <a:latin typeface="Arial" pitchFamily="34" charset="0"/>
                <a:cs typeface="Arial" pitchFamily="34" charset="0"/>
              </a:defRPr>
            </a:lvl1pPr>
            <a:lvl2pPr marL="742950" indent="-285750" eaLnBrk="0" hangingPunct="0">
              <a:spcBef>
                <a:spcPct val="20000"/>
              </a:spcBef>
              <a:buChar char="–"/>
              <a:defRPr sz="2800">
                <a:solidFill>
                  <a:schemeClr val="tx1"/>
                </a:solidFill>
                <a:latin typeface="Arial" pitchFamily="34" charset="0"/>
                <a:cs typeface="Arial" pitchFamily="34" charset="0"/>
              </a:defRPr>
            </a:lvl2pPr>
            <a:lvl3pPr marL="1143000" indent="-228600" eaLnBrk="0" hangingPunct="0">
              <a:spcBef>
                <a:spcPct val="20000"/>
              </a:spcBef>
              <a:buChar char="•"/>
              <a:defRPr sz="2400">
                <a:solidFill>
                  <a:schemeClr val="tx1"/>
                </a:solidFill>
                <a:latin typeface="Arial" pitchFamily="34" charset="0"/>
                <a:cs typeface="Arial" pitchFamily="34" charset="0"/>
              </a:defRPr>
            </a:lvl3pPr>
            <a:lvl4pPr marL="1600200" indent="-228600" eaLnBrk="0" hangingPunct="0">
              <a:spcBef>
                <a:spcPct val="20000"/>
              </a:spcBef>
              <a:buChar char="–"/>
              <a:defRPr sz="2000">
                <a:solidFill>
                  <a:schemeClr val="tx1"/>
                </a:solidFill>
                <a:latin typeface="Arial" pitchFamily="34" charset="0"/>
                <a:cs typeface="Arial" pitchFamily="34" charset="0"/>
              </a:defRPr>
            </a:lvl4pPr>
            <a:lvl5pPr marL="2057400" indent="-228600" eaLnBrk="0" hangingPunct="0">
              <a:spcBef>
                <a:spcPct val="20000"/>
              </a:spcBef>
              <a:buChar char="»"/>
              <a:defRPr sz="2000">
                <a:solidFill>
                  <a:schemeClr val="tx1"/>
                </a:solidFill>
                <a:latin typeface="Arial" pitchFamily="34" charset="0"/>
                <a:cs typeface="Arial" pitchFamily="34" charset="0"/>
              </a:defRPr>
            </a:lvl5pPr>
            <a:lvl6pPr marL="2514600" indent="-228600" eaLnBrk="0" fontAlgn="base" hangingPunct="0">
              <a:spcBef>
                <a:spcPct val="20000"/>
              </a:spcBef>
              <a:spcAft>
                <a:spcPct val="0"/>
              </a:spcAft>
              <a:buChar char="»"/>
              <a:defRPr sz="2000">
                <a:solidFill>
                  <a:schemeClr val="tx1"/>
                </a:solidFill>
                <a:latin typeface="Arial" pitchFamily="34" charset="0"/>
                <a:cs typeface="Arial" pitchFamily="34" charset="0"/>
              </a:defRPr>
            </a:lvl6pPr>
            <a:lvl7pPr marL="2971800" indent="-228600" eaLnBrk="0" fontAlgn="base" hangingPunct="0">
              <a:spcBef>
                <a:spcPct val="20000"/>
              </a:spcBef>
              <a:spcAft>
                <a:spcPct val="0"/>
              </a:spcAft>
              <a:buChar char="»"/>
              <a:defRPr sz="2000">
                <a:solidFill>
                  <a:schemeClr val="tx1"/>
                </a:solidFill>
                <a:latin typeface="Arial" pitchFamily="34" charset="0"/>
                <a:cs typeface="Arial" pitchFamily="34" charset="0"/>
              </a:defRPr>
            </a:lvl7pPr>
            <a:lvl8pPr marL="3429000" indent="-228600" eaLnBrk="0" fontAlgn="base" hangingPunct="0">
              <a:spcBef>
                <a:spcPct val="20000"/>
              </a:spcBef>
              <a:spcAft>
                <a:spcPct val="0"/>
              </a:spcAft>
              <a:buChar char="»"/>
              <a:defRPr sz="2000">
                <a:solidFill>
                  <a:schemeClr val="tx1"/>
                </a:solidFill>
                <a:latin typeface="Arial" pitchFamily="34" charset="0"/>
                <a:cs typeface="Arial" pitchFamily="34" charset="0"/>
              </a:defRPr>
            </a:lvl8pPr>
            <a:lvl9pPr marL="3886200" indent="-228600" eaLnBrk="0" fontAlgn="base" hangingPunct="0">
              <a:spcBef>
                <a:spcPct val="20000"/>
              </a:spcBef>
              <a:spcAft>
                <a:spcPct val="0"/>
              </a:spcAft>
              <a:buChar char="»"/>
              <a:defRPr sz="2000">
                <a:solidFill>
                  <a:schemeClr val="tx1"/>
                </a:solidFill>
                <a:latin typeface="Arial" pitchFamily="34" charset="0"/>
                <a:cs typeface="Arial" pitchFamily="34" charset="0"/>
              </a:defRPr>
            </a:lvl9pPr>
          </a:lstStyle>
          <a:p>
            <a:pPr eaLnBrk="1" hangingPunct="1">
              <a:buFontTx/>
              <a:buNone/>
              <a:defRPr/>
            </a:pPr>
            <a:r>
              <a:rPr lang="ru-RU" altLang="ru-RU" sz="1900" b="1" smtClean="0">
                <a:solidFill>
                  <a:srgbClr val="990000"/>
                </a:solidFill>
              </a:rPr>
              <a:t>Рекомендации редакционного совета издания</a:t>
            </a:r>
          </a:p>
        </p:txBody>
      </p:sp>
    </p:spTree>
    <p:extLst>
      <p:ext uri="{BB962C8B-B14F-4D97-AF65-F5344CB8AC3E}">
        <p14:creationId xmlns:p14="http://schemas.microsoft.com/office/powerpoint/2010/main" val="177800466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34</a:t>
            </a:fld>
            <a:endParaRPr lang="ru-RU">
              <a:solidFill>
                <a:prstClr val="black">
                  <a:tint val="75000"/>
                </a:prstClr>
              </a:solidFill>
            </a:endParaRPr>
          </a:p>
        </p:txBody>
      </p:sp>
    </p:spTree>
    <p:extLst>
      <p:ext uri="{BB962C8B-B14F-4D97-AF65-F5344CB8AC3E}">
        <p14:creationId xmlns:p14="http://schemas.microsoft.com/office/powerpoint/2010/main" val="4214458433"/>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251424" y="728640"/>
            <a:ext cx="8731924" cy="304699"/>
          </a:xfrm>
        </p:spPr>
        <p:txBody>
          <a:bodyPr>
            <a:noAutofit/>
          </a:bodyPr>
          <a:lstStyle/>
          <a:p>
            <a:pPr algn="ctr"/>
            <a:r>
              <a:rPr lang="ru-RU" sz="2800" b="1" dirty="0" smtClean="0">
                <a:solidFill>
                  <a:srgbClr val="C00000"/>
                </a:solidFill>
              </a:rPr>
              <a:t>Сопроводительное письмо</a:t>
            </a:r>
            <a:r>
              <a:rPr lang="de-DE" sz="2800" b="1" dirty="0" smtClean="0">
                <a:solidFill>
                  <a:srgbClr val="C00000"/>
                </a:solidFill>
              </a:rPr>
              <a:t> – </a:t>
            </a:r>
            <a:r>
              <a:rPr lang="ru-RU" sz="2800" b="1" dirty="0">
                <a:solidFill>
                  <a:srgbClr val="C00000"/>
                </a:solidFill>
              </a:rPr>
              <a:t>э</a:t>
            </a:r>
            <a:r>
              <a:rPr lang="ru-RU" sz="2800" b="1" dirty="0" smtClean="0">
                <a:solidFill>
                  <a:srgbClr val="C00000"/>
                </a:solidFill>
              </a:rPr>
              <a:t>то первое впечатление редакторов журналов о вас</a:t>
            </a:r>
            <a:endParaRPr lang="de-DE" sz="2800" b="1" dirty="0">
              <a:solidFill>
                <a:srgbClr val="C00000"/>
              </a:solidFill>
            </a:endParaRPr>
          </a:p>
        </p:txBody>
      </p:sp>
      <p:sp>
        <p:nvSpPr>
          <p:cNvPr id="3" name="Rounded Rectangle 2"/>
          <p:cNvSpPr/>
          <p:nvPr/>
        </p:nvSpPr>
        <p:spPr bwMode="auto">
          <a:xfrm>
            <a:off x="431448" y="1898796"/>
            <a:ext cx="3150420" cy="108740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000" b="1" i="0" u="none" strike="noStrike" cap="none" normalizeH="0" baseline="0" dirty="0" smtClean="0">
                <a:ln>
                  <a:noFill/>
                </a:ln>
                <a:solidFill>
                  <a:schemeClr val="bg1"/>
                </a:solidFill>
                <a:effectLst/>
                <a:latin typeface="+mj-lt"/>
              </a:rPr>
              <a:t>Важность и актуальность исследования</a:t>
            </a:r>
            <a:endParaRPr kumimoji="0" lang="en-US" sz="2000" b="1" i="0" u="none" strike="noStrike" cap="none" normalizeH="0" baseline="0" dirty="0">
              <a:ln>
                <a:noFill/>
              </a:ln>
              <a:solidFill>
                <a:schemeClr val="bg1"/>
              </a:solidFill>
              <a:effectLst/>
              <a:latin typeface="+mj-lt"/>
            </a:endParaRPr>
          </a:p>
        </p:txBody>
      </p:sp>
      <p:sp>
        <p:nvSpPr>
          <p:cNvPr id="6" name="Rounded Rectangle 5"/>
          <p:cNvSpPr/>
          <p:nvPr/>
        </p:nvSpPr>
        <p:spPr bwMode="auto">
          <a:xfrm>
            <a:off x="3734268" y="1898796"/>
            <a:ext cx="4888272" cy="1087406"/>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lang="ru-RU" sz="2800" b="1" i="1" dirty="0" smtClean="0">
                <a:solidFill>
                  <a:srgbClr val="C00000"/>
                </a:solidFill>
                <a:latin typeface="+mj-lt"/>
              </a:rPr>
              <a:t>Подходит </a:t>
            </a:r>
            <a:r>
              <a:rPr lang="ru-RU" sz="2800" i="1" dirty="0" smtClean="0">
                <a:solidFill>
                  <a:schemeClr val="tx1"/>
                </a:solidFill>
                <a:latin typeface="+mj-lt"/>
              </a:rPr>
              <a:t>для публикации в их журнале</a:t>
            </a:r>
            <a:endParaRPr kumimoji="0" lang="en-US" sz="2800" i="0" u="none" strike="noStrike" cap="none" normalizeH="0" baseline="0" dirty="0">
              <a:ln>
                <a:noFill/>
              </a:ln>
              <a:solidFill>
                <a:schemeClr val="tx1"/>
              </a:solidFill>
              <a:effectLst/>
              <a:latin typeface="+mj-lt"/>
            </a:endParaRPr>
          </a:p>
        </p:txBody>
      </p:sp>
      <p:sp>
        <p:nvSpPr>
          <p:cNvPr id="4" name="TextBox 3"/>
          <p:cNvSpPr txBox="1"/>
          <p:nvPr/>
        </p:nvSpPr>
        <p:spPr>
          <a:xfrm>
            <a:off x="701484" y="3969072"/>
            <a:ext cx="7561008" cy="990132"/>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200" b="1" i="1" dirty="0" smtClean="0">
                <a:solidFill>
                  <a:srgbClr val="C00000"/>
                </a:solidFill>
                <a:latin typeface="+mn-lt"/>
              </a:rPr>
              <a:t>Интересно для читателей</a:t>
            </a:r>
            <a:r>
              <a:rPr lang="en-US" sz="3200" b="1" i="1" dirty="0" smtClean="0">
                <a:solidFill>
                  <a:srgbClr val="C00000"/>
                </a:solidFill>
                <a:latin typeface="+mn-lt"/>
              </a:rPr>
              <a:t>?</a:t>
            </a:r>
          </a:p>
          <a:p>
            <a:pPr>
              <a:lnSpc>
                <a:spcPts val="2200"/>
              </a:lnSpc>
              <a:spcBef>
                <a:spcPts val="900"/>
              </a:spcBef>
              <a:buClr>
                <a:schemeClr val="accent2"/>
              </a:buClr>
              <a:buSzPct val="100000"/>
            </a:pPr>
            <a:endParaRPr lang="en-US" sz="3200" b="1" i="1" dirty="0" smtClean="0">
              <a:solidFill>
                <a:srgbClr val="C00000"/>
              </a:solidFill>
              <a:latin typeface="+mn-lt"/>
            </a:endParaRPr>
          </a:p>
          <a:p>
            <a:pPr>
              <a:lnSpc>
                <a:spcPts val="2200"/>
              </a:lnSpc>
              <a:spcBef>
                <a:spcPts val="900"/>
              </a:spcBef>
              <a:buClr>
                <a:schemeClr val="accent2"/>
              </a:buClr>
              <a:buSzPct val="100000"/>
            </a:pPr>
            <a:endParaRPr lang="en-US" sz="3200" b="1" i="1" dirty="0" smtClean="0">
              <a:solidFill>
                <a:srgbClr val="C00000"/>
              </a:solidFill>
              <a:latin typeface="+mn-lt"/>
            </a:endParaRPr>
          </a:p>
          <a:p>
            <a:pPr>
              <a:lnSpc>
                <a:spcPts val="2200"/>
              </a:lnSpc>
              <a:spcBef>
                <a:spcPts val="900"/>
              </a:spcBef>
              <a:buClr>
                <a:schemeClr val="accent2"/>
              </a:buClr>
              <a:buSzPct val="100000"/>
            </a:pPr>
            <a:endParaRPr lang="en-US" sz="3200" b="1" i="1" dirty="0">
              <a:solidFill>
                <a:srgbClr val="C00000"/>
              </a:solidFill>
              <a:latin typeface="+mn-lt"/>
            </a:endParaRPr>
          </a:p>
        </p:txBody>
      </p:sp>
    </p:spTree>
    <p:extLst>
      <p:ext uri="{BB962C8B-B14F-4D97-AF65-F5344CB8AC3E}">
        <p14:creationId xmlns:p14="http://schemas.microsoft.com/office/powerpoint/2010/main" val="1202930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fade">
                                      <p:cBhvr>
                                        <p:cTn id="16"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92851" y="332656"/>
            <a:ext cx="8461888" cy="700683"/>
          </a:xfrm>
        </p:spPr>
        <p:txBody>
          <a:bodyPr>
            <a:noAutofit/>
          </a:bodyPr>
          <a:lstStyle/>
          <a:p>
            <a:r>
              <a:rPr lang="ru-RU" sz="2800" b="1" dirty="0">
                <a:solidFill>
                  <a:srgbClr val="C00000"/>
                </a:solidFill>
              </a:rPr>
              <a:t>Обязательно необходимо написать впечатляющее сопроводительное письмо</a:t>
            </a:r>
            <a:endParaRPr lang="de-DE" sz="2800" b="1" dirty="0">
              <a:solidFill>
                <a:srgbClr val="C00000"/>
              </a:solidFill>
            </a:endParaRPr>
          </a:p>
        </p:txBody>
      </p:sp>
      <p:sp>
        <p:nvSpPr>
          <p:cNvPr id="66" name="Rounded Rectangle 65"/>
          <p:cNvSpPr/>
          <p:nvPr/>
        </p:nvSpPr>
        <p:spPr>
          <a:xfrm>
            <a:off x="127061" y="2595967"/>
            <a:ext cx="8879090" cy="971814"/>
          </a:xfrm>
          <a:prstGeom prst="roundRect">
            <a:avLst>
              <a:gd name="adj" fmla="val 8556"/>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7" name="Rounded Rectangle 66"/>
          <p:cNvSpPr/>
          <p:nvPr/>
        </p:nvSpPr>
        <p:spPr>
          <a:xfrm>
            <a:off x="127061" y="3662664"/>
            <a:ext cx="8879090" cy="1075288"/>
          </a:xfrm>
          <a:prstGeom prst="roundRect">
            <a:avLst>
              <a:gd name="adj" fmla="val 7707"/>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8" name="Rounded Rectangle 67"/>
          <p:cNvSpPr/>
          <p:nvPr/>
        </p:nvSpPr>
        <p:spPr>
          <a:xfrm>
            <a:off x="127061" y="4832820"/>
            <a:ext cx="8879090" cy="921383"/>
          </a:xfrm>
          <a:prstGeom prst="roundRect">
            <a:avLst>
              <a:gd name="adj" fmla="val 10013"/>
            </a:avLst>
          </a:prstGeom>
          <a:solidFill>
            <a:schemeClr val="accent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mj-lt"/>
            </a:endParaRPr>
          </a:p>
        </p:txBody>
      </p:sp>
      <p:sp>
        <p:nvSpPr>
          <p:cNvPr id="69" name="Rectangle 1"/>
          <p:cNvSpPr>
            <a:spLocks noChangeArrowheads="1"/>
          </p:cNvSpPr>
          <p:nvPr/>
        </p:nvSpPr>
        <p:spPr bwMode="auto">
          <a:xfrm>
            <a:off x="194610" y="1436955"/>
            <a:ext cx="7315540" cy="4299639"/>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just" defTabSz="914400" rtl="0" eaLnBrk="0" fontAlgn="base" latinLnBrk="0" hangingPunct="0">
              <a:lnSpc>
                <a:spcPct val="120000"/>
              </a:lnSpc>
              <a:spcBef>
                <a:spcPts val="0"/>
              </a:spcBef>
              <a:spcAft>
                <a:spcPct val="0"/>
              </a:spcAft>
              <a:buClrTx/>
              <a:buSzTx/>
              <a:buFontTx/>
              <a:buNone/>
              <a:tabLst/>
            </a:pPr>
            <a:r>
              <a:rPr kumimoji="0" lang="en-US" sz="1100" b="0" i="0" u="none" strike="noStrike" cap="none" normalizeH="0" baseline="0" dirty="0" smtClean="0">
                <a:ln>
                  <a:noFill/>
                </a:ln>
                <a:solidFill>
                  <a:schemeClr val="tx1"/>
                </a:solidFill>
                <a:effectLst/>
                <a:latin typeface="+mj-lt"/>
                <a:ea typeface="ＭＳ 明朝" pitchFamily="17" charset="-128"/>
                <a:cs typeface="Times New Roman" pitchFamily="18" charset="0"/>
              </a:rPr>
              <a:t>Dear Dr Lippman,</a:t>
            </a:r>
          </a:p>
          <a:p>
            <a:pPr marL="0" marR="0" lvl="0" indent="0" algn="just" defTabSz="914400" rtl="0" eaLnBrk="0" fontAlgn="base" latinLnBrk="0" hangingPunct="0">
              <a:lnSpc>
                <a:spcPct val="120000"/>
              </a:lnSpc>
              <a:spcBef>
                <a:spcPts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ndParaRPr>
          </a:p>
          <a:p>
            <a:pPr lvl="0" algn="just" eaLnBrk="0" fontAlgn="base" hangingPunct="0">
              <a:lnSpc>
                <a:spcPct val="120000"/>
              </a:lnSpc>
              <a:spcBef>
                <a:spcPts val="0"/>
              </a:spcBef>
              <a:spcAft>
                <a:spcPct val="0"/>
              </a:spcAft>
            </a:pPr>
            <a:r>
              <a:rPr lang="en-NZ" sz="1100" dirty="0">
                <a:latin typeface="+mj-lt"/>
              </a:rPr>
              <a:t>Please find enclosed our manuscript entitled “Evaluation of the Glasgow prognostic score in patients undergoing curative resection for breast cancer liver metastases,” which we would like to submit for publication as </a:t>
            </a:r>
            <a:r>
              <a:rPr lang="en-NZ" sz="1100" dirty="0" smtClean="0">
                <a:latin typeface="+mj-lt"/>
              </a:rPr>
              <a:t>an Original Article in </a:t>
            </a:r>
            <a:r>
              <a:rPr lang="en-NZ" sz="1100" dirty="0">
                <a:latin typeface="+mj-lt"/>
              </a:rPr>
              <a:t>the </a:t>
            </a:r>
            <a:r>
              <a:rPr lang="en-NZ" sz="1100" i="1" dirty="0" smtClean="0">
                <a:latin typeface="+mj-lt"/>
              </a:rPr>
              <a:t>Breast Cancer Research and Treatment</a:t>
            </a:r>
            <a:r>
              <a:rPr lang="en-NZ" sz="1100" dirty="0" smtClean="0">
                <a:latin typeface="+mj-lt"/>
              </a:rPr>
              <a:t>.</a:t>
            </a:r>
            <a:r>
              <a:rPr kumimoji="0" lang="en-US" sz="1100" b="0" i="0" u="none" strike="noStrike" cap="none" normalizeH="0" baseline="0" dirty="0" smtClean="0">
                <a:ln>
                  <a:noFill/>
                </a:ln>
                <a:solidFill>
                  <a:schemeClr val="tx1"/>
                </a:solidFill>
                <a:effectLst/>
                <a:latin typeface="+mj-lt"/>
                <a:ea typeface="ＭＳ 明朝" pitchFamily="17" charset="-128"/>
                <a:cs typeface="Times New Roman" pitchFamily="18" charset="0"/>
              </a:rPr>
              <a:t> </a:t>
            </a:r>
          </a:p>
          <a:p>
            <a:pPr lvl="0" algn="just" eaLnBrk="0" fontAlgn="base" hangingPunct="0">
              <a:lnSpc>
                <a:spcPct val="120000"/>
              </a:lnSpc>
              <a:spcBef>
                <a:spcPts val="0"/>
              </a:spcBef>
              <a:spcAft>
                <a:spcPct val="0"/>
              </a:spcAft>
            </a:pPr>
            <a:endParaRPr kumimoji="0" lang="en-US" sz="1100" b="0" i="0" u="none" strike="noStrike" cap="none" normalizeH="0" baseline="0" dirty="0" smtClean="0">
              <a:ln>
                <a:noFill/>
              </a:ln>
              <a:solidFill>
                <a:schemeClr val="tx1"/>
              </a:solidFill>
              <a:effectLst/>
              <a:latin typeface="+mj-lt"/>
              <a:ea typeface="ＭＳ 明朝" pitchFamily="17" charset="-128"/>
              <a:cs typeface="Times New Roman" pitchFamily="18" charset="0"/>
            </a:endParaRPr>
          </a:p>
          <a:p>
            <a:pPr algn="just">
              <a:spcBef>
                <a:spcPts val="0"/>
              </a:spcBef>
            </a:pPr>
            <a:r>
              <a:rPr lang="en-NZ" sz="1100" dirty="0" smtClean="0">
                <a:solidFill>
                  <a:schemeClr val="bg1"/>
                </a:solidFill>
                <a:latin typeface="+mj-lt"/>
              </a:rPr>
              <a:t>The </a:t>
            </a:r>
            <a:r>
              <a:rPr lang="en-NZ" sz="1100" dirty="0">
                <a:solidFill>
                  <a:schemeClr val="bg1"/>
                </a:solidFill>
                <a:latin typeface="+mj-lt"/>
              </a:rPr>
              <a:t>Glasgow prognostic score (GPS) is of value for a variety of </a:t>
            </a:r>
            <a:r>
              <a:rPr lang="en-NZ" sz="1100" dirty="0" smtClean="0">
                <a:solidFill>
                  <a:schemeClr val="bg1"/>
                </a:solidFill>
                <a:latin typeface="+mj-lt"/>
              </a:rPr>
              <a:t>tumours</a:t>
            </a:r>
            <a:r>
              <a:rPr lang="en-NZ" sz="1100" dirty="0">
                <a:solidFill>
                  <a:schemeClr val="bg1"/>
                </a:solidFill>
                <a:latin typeface="+mj-lt"/>
              </a:rPr>
              <a:t>. Several studies have investigated the prognostic value of the GPS in patients with metastatic breast cancer, but few studies have performed such an investigation for patients undergoing liver resection for liver metastases. Furthermore, there are currently no studies that have examined the prognostic value of the modified GPS (mGPS) in these patients. The present study evaluated the mGPS in terms of its prognostic value for postoperative death in patients undergoing liver resection for breast cancer liver metastases.</a:t>
            </a:r>
            <a:endParaRPr lang="en-US" sz="1100" dirty="0">
              <a:solidFill>
                <a:schemeClr val="bg1"/>
              </a:solidFill>
              <a:latin typeface="+mj-lt"/>
            </a:endParaRPr>
          </a:p>
          <a:p>
            <a:pPr marL="0" marR="0" lvl="0" indent="0" algn="just" defTabSz="914400" rtl="0" eaLnBrk="0" fontAlgn="base" latinLnBrk="0" hangingPunct="0">
              <a:lnSpc>
                <a:spcPct val="120000"/>
              </a:lnSpc>
              <a:spcBef>
                <a:spcPts val="0"/>
              </a:spcBef>
              <a:spcAft>
                <a:spcPct val="0"/>
              </a:spcAft>
              <a:buClrTx/>
              <a:buSzTx/>
              <a:buFontTx/>
              <a:buNone/>
              <a:tabLst/>
            </a:pPr>
            <a:endParaRPr kumimoji="0" lang="en-US" sz="1100" b="0" i="0" u="none" strike="noStrike" cap="none" normalizeH="0" baseline="0" dirty="0" smtClean="0">
              <a:ln>
                <a:noFill/>
              </a:ln>
              <a:solidFill>
                <a:schemeClr val="tx1"/>
              </a:solidFill>
              <a:effectLst/>
              <a:latin typeface="+mj-lt"/>
            </a:endParaRPr>
          </a:p>
          <a:p>
            <a:pPr algn="just">
              <a:spcBef>
                <a:spcPts val="0"/>
              </a:spcBef>
            </a:pPr>
            <a:r>
              <a:rPr lang="en-NZ" sz="1100" dirty="0">
                <a:solidFill>
                  <a:schemeClr val="bg1"/>
                </a:solidFill>
                <a:latin typeface="+mj-lt"/>
              </a:rPr>
              <a:t>A total of 318 patients with breast cancer liver metastases who underwent hepatectomy over a 15-year period were included in this study. The mGPS was calculated based on the levels of C-reactive protein and albumin, and the disease-free survival and cancer-specific survival rates were evaluated in relation to the mGPS. Prognostic significance was retrospectively analyzed by univariate and multivariate analyses. Overall, the results showed a significant association between cancer-specific survival and the mGPS and carcinoembryonic antigen level, and a higher mGPS was associated with increased aggressiveness of liver recurrence and poorer survival in these patients</a:t>
            </a:r>
            <a:r>
              <a:rPr lang="en-NZ" sz="1100" dirty="0" smtClean="0">
                <a:solidFill>
                  <a:schemeClr val="bg1"/>
                </a:solidFill>
                <a:latin typeface="+mj-lt"/>
              </a:rPr>
              <a:t>.</a:t>
            </a:r>
          </a:p>
          <a:p>
            <a:pPr algn="just">
              <a:spcBef>
                <a:spcPts val="0"/>
              </a:spcBef>
            </a:pPr>
            <a:endParaRPr lang="en-US" sz="1100" dirty="0">
              <a:solidFill>
                <a:schemeClr val="bg1"/>
              </a:solidFill>
              <a:latin typeface="+mj-lt"/>
            </a:endParaRPr>
          </a:p>
          <a:p>
            <a:pPr algn="just">
              <a:spcBef>
                <a:spcPts val="0"/>
              </a:spcBef>
            </a:pPr>
            <a:r>
              <a:rPr lang="en-NZ" sz="1100" dirty="0" smtClean="0">
                <a:solidFill>
                  <a:schemeClr val="bg1"/>
                </a:solidFill>
                <a:latin typeface="+mj-lt"/>
              </a:rPr>
              <a:t>This </a:t>
            </a:r>
            <a:r>
              <a:rPr lang="en-NZ" sz="1100" dirty="0">
                <a:solidFill>
                  <a:schemeClr val="bg1"/>
                </a:solidFill>
                <a:latin typeface="+mj-lt"/>
              </a:rPr>
              <a:t>study is the first to demonstrate that the preoperative mGPS, a simple clinical tool, is a useful prognostic factor for postoperative survival in patients undergoing curative resection for breast cancer liver metastases. This information is immediately clinically applicable for oncologists treating such patients. As a premier journal covering the broad field of cancer, we believe that the </a:t>
            </a:r>
            <a:r>
              <a:rPr lang="en-NZ" altLang="ja-JP" sz="1100" i="1" dirty="0">
                <a:solidFill>
                  <a:schemeClr val="bg1"/>
                </a:solidFill>
                <a:latin typeface="+mj-lt"/>
              </a:rPr>
              <a:t>Breast Cancer Research and Treatment </a:t>
            </a:r>
            <a:r>
              <a:rPr lang="en-NZ" sz="1100" dirty="0" smtClean="0">
                <a:solidFill>
                  <a:schemeClr val="bg1"/>
                </a:solidFill>
                <a:latin typeface="+mj-lt"/>
              </a:rPr>
              <a:t>is </a:t>
            </a:r>
            <a:r>
              <a:rPr lang="en-NZ" sz="1100" dirty="0">
                <a:solidFill>
                  <a:schemeClr val="bg1"/>
                </a:solidFill>
                <a:latin typeface="+mj-lt"/>
              </a:rPr>
              <a:t>the perfect platform from which to share our results with the international medical community</a:t>
            </a:r>
            <a:r>
              <a:rPr lang="en-NZ" sz="1100" dirty="0" smtClean="0">
                <a:solidFill>
                  <a:schemeClr val="bg1"/>
                </a:solidFill>
                <a:latin typeface="+mj-lt"/>
              </a:rPr>
              <a:t>.</a:t>
            </a:r>
            <a:endParaRPr lang="en-US" sz="1100" dirty="0">
              <a:solidFill>
                <a:schemeClr val="bg1"/>
              </a:solidFill>
              <a:latin typeface="+mj-lt"/>
            </a:endParaRPr>
          </a:p>
        </p:txBody>
      </p:sp>
      <p:sp>
        <p:nvSpPr>
          <p:cNvPr id="70" name="正方形/長方形 5"/>
          <p:cNvSpPr/>
          <p:nvPr/>
        </p:nvSpPr>
        <p:spPr>
          <a:xfrm>
            <a:off x="234363" y="2045678"/>
            <a:ext cx="7239051" cy="100013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1" name="正方形/長方形 6"/>
          <p:cNvSpPr/>
          <p:nvPr/>
        </p:nvSpPr>
        <p:spPr>
          <a:xfrm>
            <a:off x="234363" y="3241259"/>
            <a:ext cx="7239051" cy="114300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mj-lt"/>
            </a:endParaRPr>
          </a:p>
        </p:txBody>
      </p:sp>
      <p:sp>
        <p:nvSpPr>
          <p:cNvPr id="72" name="テキスト ボックス 8"/>
          <p:cNvSpPr txBox="1"/>
          <p:nvPr/>
        </p:nvSpPr>
        <p:spPr>
          <a:xfrm>
            <a:off x="7543800" y="2601972"/>
            <a:ext cx="1428728" cy="954107"/>
          </a:xfrm>
          <a:prstGeom prst="rect">
            <a:avLst/>
          </a:prstGeom>
          <a:noFill/>
        </p:spPr>
        <p:txBody>
          <a:bodyPr wrap="square" rtlCol="0">
            <a:spAutoFit/>
          </a:bodyPr>
          <a:lstStyle/>
          <a:p>
            <a:r>
              <a:rPr lang="ru-RU" sz="1400" b="1" dirty="0" smtClean="0">
                <a:solidFill>
                  <a:schemeClr val="bg2"/>
                </a:solidFill>
                <a:latin typeface="+mj-lt"/>
              </a:rPr>
              <a:t>Дать информацию об исследовании</a:t>
            </a:r>
            <a:endParaRPr lang="en-US" sz="1400" b="1" dirty="0">
              <a:solidFill>
                <a:schemeClr val="bg2"/>
              </a:solidFill>
              <a:latin typeface="+mj-lt"/>
            </a:endParaRPr>
          </a:p>
        </p:txBody>
      </p:sp>
      <p:sp>
        <p:nvSpPr>
          <p:cNvPr id="73" name="テキスト ボックス 9"/>
          <p:cNvSpPr txBox="1"/>
          <p:nvPr/>
        </p:nvSpPr>
        <p:spPr>
          <a:xfrm>
            <a:off x="7528961" y="3799022"/>
            <a:ext cx="1468233" cy="830997"/>
          </a:xfrm>
          <a:prstGeom prst="rect">
            <a:avLst/>
          </a:prstGeom>
          <a:noFill/>
        </p:spPr>
        <p:txBody>
          <a:bodyPr wrap="square" rtlCol="0">
            <a:spAutoFit/>
          </a:bodyPr>
          <a:lstStyle/>
          <a:p>
            <a:r>
              <a:rPr lang="ru-RU" b="1" dirty="0" smtClean="0">
                <a:solidFill>
                  <a:schemeClr val="bg2"/>
                </a:solidFill>
                <a:latin typeface="+mj-lt"/>
              </a:rPr>
              <a:t>Описать ч</a:t>
            </a:r>
            <a:r>
              <a:rPr lang="ru-RU" sz="1600" b="1" dirty="0" smtClean="0">
                <a:solidFill>
                  <a:schemeClr val="bg2"/>
                </a:solidFill>
                <a:latin typeface="+mj-lt"/>
              </a:rPr>
              <a:t>то было сделано и результаты</a:t>
            </a:r>
            <a:endParaRPr lang="en-US" sz="1600" b="1" dirty="0">
              <a:solidFill>
                <a:schemeClr val="bg2"/>
              </a:solidFill>
              <a:latin typeface="+mj-lt"/>
            </a:endParaRPr>
          </a:p>
        </p:txBody>
      </p:sp>
      <p:sp>
        <p:nvSpPr>
          <p:cNvPr id="74" name="テキスト ボックス 11"/>
          <p:cNvSpPr txBox="1"/>
          <p:nvPr/>
        </p:nvSpPr>
        <p:spPr>
          <a:xfrm>
            <a:off x="7510150" y="5008875"/>
            <a:ext cx="1566293" cy="784830"/>
          </a:xfrm>
          <a:prstGeom prst="rect">
            <a:avLst/>
          </a:prstGeom>
          <a:noFill/>
        </p:spPr>
        <p:txBody>
          <a:bodyPr wrap="square" rtlCol="0">
            <a:spAutoFit/>
          </a:bodyPr>
          <a:lstStyle/>
          <a:p>
            <a:r>
              <a:rPr lang="ru-RU" sz="1500" b="1" dirty="0" smtClean="0">
                <a:solidFill>
                  <a:schemeClr val="bg2"/>
                </a:solidFill>
                <a:latin typeface="+mj-lt"/>
              </a:rPr>
              <a:t>Описать интерес для читателей журнала</a:t>
            </a:r>
            <a:endParaRPr lang="en-US" sz="1500" b="1" dirty="0">
              <a:solidFill>
                <a:schemeClr val="bg2"/>
              </a:solidFill>
              <a:latin typeface="+mj-lt"/>
            </a:endParaRPr>
          </a:p>
        </p:txBody>
      </p:sp>
      <p:sp>
        <p:nvSpPr>
          <p:cNvPr id="76" name="角丸四角形 16"/>
          <p:cNvSpPr/>
          <p:nvPr/>
        </p:nvSpPr>
        <p:spPr>
          <a:xfrm>
            <a:off x="5835392" y="2082789"/>
            <a:ext cx="981896" cy="178888"/>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j-lt"/>
            </a:endParaRPr>
          </a:p>
        </p:txBody>
      </p:sp>
      <p:sp>
        <p:nvSpPr>
          <p:cNvPr id="77" name="角丸四角形 19"/>
          <p:cNvSpPr/>
          <p:nvPr/>
        </p:nvSpPr>
        <p:spPr>
          <a:xfrm>
            <a:off x="457200" y="1475529"/>
            <a:ext cx="802432" cy="198036"/>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j-lt"/>
            </a:endParaRPr>
          </a:p>
        </p:txBody>
      </p:sp>
      <p:sp>
        <p:nvSpPr>
          <p:cNvPr id="78" name="角丸四角形 12"/>
          <p:cNvSpPr/>
          <p:nvPr/>
        </p:nvSpPr>
        <p:spPr>
          <a:xfrm>
            <a:off x="1905000" y="1268760"/>
            <a:ext cx="1600200" cy="463853"/>
          </a:xfrm>
          <a:prstGeom prst="round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ru-RU" altLang="ja-JP" dirty="0" smtClean="0">
                <a:latin typeface="+mj-lt"/>
              </a:rPr>
              <a:t>Имя редактора</a:t>
            </a:r>
            <a:endParaRPr kumimoji="1" lang="ja-JP" altLang="en-US" dirty="0">
              <a:latin typeface="+mj-lt"/>
            </a:endParaRPr>
          </a:p>
        </p:txBody>
      </p:sp>
      <p:sp>
        <p:nvSpPr>
          <p:cNvPr id="79" name="角丸四角形 20"/>
          <p:cNvSpPr/>
          <p:nvPr/>
        </p:nvSpPr>
        <p:spPr>
          <a:xfrm>
            <a:off x="5768486" y="1268759"/>
            <a:ext cx="1792352" cy="578705"/>
          </a:xfrm>
          <a:prstGeom prst="round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ru-RU" altLang="ja-JP" dirty="0" smtClean="0">
                <a:latin typeface="+mj-lt"/>
              </a:rPr>
              <a:t>Название работы</a:t>
            </a:r>
            <a:endParaRPr kumimoji="1" lang="ja-JP" altLang="en-US" dirty="0">
              <a:latin typeface="+mj-lt"/>
            </a:endParaRPr>
          </a:p>
        </p:txBody>
      </p:sp>
      <p:sp>
        <p:nvSpPr>
          <p:cNvPr id="80" name="角丸四角形 21"/>
          <p:cNvSpPr/>
          <p:nvPr/>
        </p:nvSpPr>
        <p:spPr>
          <a:xfrm>
            <a:off x="7236296" y="2161179"/>
            <a:ext cx="1792352" cy="316132"/>
          </a:xfrm>
          <a:prstGeom prst="roundRect">
            <a:avLst/>
          </a:prstGeom>
          <a:solidFill>
            <a:srgbClr val="FF660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kumimoji="1" lang="ru-RU" altLang="ja-JP" dirty="0" smtClean="0">
                <a:latin typeface="+mj-lt"/>
              </a:rPr>
              <a:t>Тип статьи</a:t>
            </a:r>
            <a:endParaRPr kumimoji="1" lang="ja-JP" altLang="en-US" dirty="0">
              <a:latin typeface="+mj-lt"/>
            </a:endParaRPr>
          </a:p>
        </p:txBody>
      </p:sp>
      <p:cxnSp>
        <p:nvCxnSpPr>
          <p:cNvPr id="81" name="直線矢印コネクタ 15"/>
          <p:cNvCxnSpPr>
            <a:stCxn id="77" idx="3"/>
          </p:cNvCxnSpPr>
          <p:nvPr/>
        </p:nvCxnSpPr>
        <p:spPr>
          <a:xfrm>
            <a:off x="1259632" y="1574547"/>
            <a:ext cx="579926" cy="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82" name="直線矢印コネクタ 23"/>
          <p:cNvCxnSpPr>
            <a:stCxn id="88" idx="0"/>
          </p:cNvCxnSpPr>
          <p:nvPr/>
        </p:nvCxnSpPr>
        <p:spPr>
          <a:xfrm flipV="1">
            <a:off x="5228219" y="1592865"/>
            <a:ext cx="486781" cy="254600"/>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cxnSp>
        <p:nvCxnSpPr>
          <p:cNvPr id="83" name="直線矢印コネクタ 25"/>
          <p:cNvCxnSpPr>
            <a:stCxn id="76" idx="3"/>
          </p:cNvCxnSpPr>
          <p:nvPr/>
        </p:nvCxnSpPr>
        <p:spPr>
          <a:xfrm>
            <a:off x="6817288" y="2172233"/>
            <a:ext cx="425785" cy="169314"/>
          </a:xfrm>
          <a:prstGeom prst="straightConnector1">
            <a:avLst/>
          </a:prstGeom>
          <a:ln>
            <a:solidFill>
              <a:srgbClr val="FF6600"/>
            </a:solidFill>
            <a:tailEnd type="arrow"/>
          </a:ln>
        </p:spPr>
        <p:style>
          <a:lnRef idx="2">
            <a:schemeClr val="accent1"/>
          </a:lnRef>
          <a:fillRef idx="0">
            <a:schemeClr val="accent1"/>
          </a:fillRef>
          <a:effectRef idx="1">
            <a:schemeClr val="accent1"/>
          </a:effectRef>
          <a:fontRef idx="minor">
            <a:schemeClr val="tx1"/>
          </a:fontRef>
        </p:style>
      </p:cxnSp>
      <p:grpSp>
        <p:nvGrpSpPr>
          <p:cNvPr id="87" name="Group 86"/>
          <p:cNvGrpSpPr/>
          <p:nvPr/>
        </p:nvGrpSpPr>
        <p:grpSpPr>
          <a:xfrm>
            <a:off x="152400" y="1847465"/>
            <a:ext cx="7408438" cy="437137"/>
            <a:chOff x="152400" y="1995714"/>
            <a:chExt cx="7408438" cy="437137"/>
          </a:xfrm>
        </p:grpSpPr>
        <p:sp>
          <p:nvSpPr>
            <p:cNvPr id="88" name="角丸四角形 7"/>
            <p:cNvSpPr/>
            <p:nvPr/>
          </p:nvSpPr>
          <p:spPr>
            <a:xfrm>
              <a:off x="2895599" y="1995714"/>
              <a:ext cx="4665239" cy="230136"/>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j-lt"/>
              </a:endParaRPr>
            </a:p>
          </p:txBody>
        </p:sp>
        <p:sp>
          <p:nvSpPr>
            <p:cNvPr id="89" name="角丸四角形 16"/>
            <p:cNvSpPr/>
            <p:nvPr/>
          </p:nvSpPr>
          <p:spPr>
            <a:xfrm>
              <a:off x="152400" y="2234815"/>
              <a:ext cx="2667000" cy="198036"/>
            </a:xfrm>
            <a:prstGeom prst="roundRect">
              <a:avLst/>
            </a:prstGeom>
            <a:noFill/>
            <a:ln w="28575">
              <a:solidFill>
                <a:srgbClr val="FF66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latin typeface="+mj-lt"/>
              </a:endParaRPr>
            </a:p>
          </p:txBody>
        </p:sp>
      </p:grpSp>
    </p:spTree>
    <p:extLst>
      <p:ext uri="{BB962C8B-B14F-4D97-AF65-F5344CB8AC3E}">
        <p14:creationId xmlns:p14="http://schemas.microsoft.com/office/powerpoint/2010/main" val="7728594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fade">
                                      <p:cBhvr>
                                        <p:cTn id="7" dur="500"/>
                                        <p:tgtEl>
                                          <p:spTgt spid="7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81"/>
                                        </p:tgtEl>
                                        <p:attrNameLst>
                                          <p:attrName>style.visibility</p:attrName>
                                        </p:attrNameLst>
                                      </p:cBhvr>
                                      <p:to>
                                        <p:strVal val="visible"/>
                                      </p:to>
                                    </p:set>
                                    <p:animEffect transition="in" filter="wipe(left)">
                                      <p:cBhvr>
                                        <p:cTn id="11" dur="500"/>
                                        <p:tgtEl>
                                          <p:spTgt spid="81"/>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78"/>
                                        </p:tgtEl>
                                        <p:attrNameLst>
                                          <p:attrName>style.visibility</p:attrName>
                                        </p:attrNameLst>
                                      </p:cBhvr>
                                      <p:to>
                                        <p:strVal val="visible"/>
                                      </p:to>
                                    </p:set>
                                    <p:animEffect transition="in" filter="fade">
                                      <p:cBhvr>
                                        <p:cTn id="15" dur="500"/>
                                        <p:tgtEl>
                                          <p:spTgt spid="78"/>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87"/>
                                        </p:tgtEl>
                                        <p:attrNameLst>
                                          <p:attrName>style.visibility</p:attrName>
                                        </p:attrNameLst>
                                      </p:cBhvr>
                                      <p:to>
                                        <p:strVal val="visible"/>
                                      </p:to>
                                    </p:set>
                                    <p:animEffect transition="in" filter="fade">
                                      <p:cBhvr>
                                        <p:cTn id="20" dur="500"/>
                                        <p:tgtEl>
                                          <p:spTgt spid="87"/>
                                        </p:tgtEl>
                                      </p:cBhvr>
                                    </p:animEffect>
                                  </p:childTnLst>
                                </p:cTn>
                              </p:par>
                            </p:childTnLst>
                          </p:cTn>
                        </p:par>
                        <p:par>
                          <p:cTn id="21" fill="hold">
                            <p:stCondLst>
                              <p:cond delay="500"/>
                            </p:stCondLst>
                            <p:childTnLst>
                              <p:par>
                                <p:cTn id="22" presetID="22" presetClass="entr" presetSubtype="4" fill="hold" nodeType="afterEffect">
                                  <p:stCondLst>
                                    <p:cond delay="0"/>
                                  </p:stCondLst>
                                  <p:childTnLst>
                                    <p:set>
                                      <p:cBhvr>
                                        <p:cTn id="23" dur="1" fill="hold">
                                          <p:stCondLst>
                                            <p:cond delay="0"/>
                                          </p:stCondLst>
                                        </p:cTn>
                                        <p:tgtEl>
                                          <p:spTgt spid="82"/>
                                        </p:tgtEl>
                                        <p:attrNameLst>
                                          <p:attrName>style.visibility</p:attrName>
                                        </p:attrNameLst>
                                      </p:cBhvr>
                                      <p:to>
                                        <p:strVal val="visible"/>
                                      </p:to>
                                    </p:set>
                                    <p:animEffect transition="in" filter="wipe(down)">
                                      <p:cBhvr>
                                        <p:cTn id="24" dur="500"/>
                                        <p:tgtEl>
                                          <p:spTgt spid="82"/>
                                        </p:tgtEl>
                                      </p:cBhvr>
                                    </p:animEffect>
                                  </p:childTnLst>
                                </p:cTn>
                              </p:par>
                            </p:childTnLst>
                          </p:cTn>
                        </p:par>
                        <p:par>
                          <p:cTn id="25" fill="hold">
                            <p:stCondLst>
                              <p:cond delay="1000"/>
                            </p:stCondLst>
                            <p:childTnLst>
                              <p:par>
                                <p:cTn id="26" presetID="10" presetClass="entr" presetSubtype="0" fill="hold" grpId="0" nodeType="afterEffect">
                                  <p:stCondLst>
                                    <p:cond delay="0"/>
                                  </p:stCondLst>
                                  <p:childTnLst>
                                    <p:set>
                                      <p:cBhvr>
                                        <p:cTn id="27" dur="1" fill="hold">
                                          <p:stCondLst>
                                            <p:cond delay="0"/>
                                          </p:stCondLst>
                                        </p:cTn>
                                        <p:tgtEl>
                                          <p:spTgt spid="79"/>
                                        </p:tgtEl>
                                        <p:attrNameLst>
                                          <p:attrName>style.visibility</p:attrName>
                                        </p:attrNameLst>
                                      </p:cBhvr>
                                      <p:to>
                                        <p:strVal val="visible"/>
                                      </p:to>
                                    </p:set>
                                    <p:animEffect transition="in" filter="fade">
                                      <p:cBhvr>
                                        <p:cTn id="28" dur="500"/>
                                        <p:tgtEl>
                                          <p:spTgt spid="79"/>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500"/>
                                        <p:tgtEl>
                                          <p:spTgt spid="76"/>
                                        </p:tgtEl>
                                      </p:cBhvr>
                                    </p:animEffect>
                                  </p:childTnLst>
                                </p:cTn>
                              </p:par>
                            </p:childTnLst>
                          </p:cTn>
                        </p:par>
                        <p:par>
                          <p:cTn id="34" fill="hold">
                            <p:stCondLst>
                              <p:cond delay="500"/>
                            </p:stCondLst>
                            <p:childTnLst>
                              <p:par>
                                <p:cTn id="35" presetID="22" presetClass="entr" presetSubtype="8" fill="hold" nodeType="afterEffect">
                                  <p:stCondLst>
                                    <p:cond delay="0"/>
                                  </p:stCondLst>
                                  <p:childTnLst>
                                    <p:set>
                                      <p:cBhvr>
                                        <p:cTn id="36" dur="1" fill="hold">
                                          <p:stCondLst>
                                            <p:cond delay="0"/>
                                          </p:stCondLst>
                                        </p:cTn>
                                        <p:tgtEl>
                                          <p:spTgt spid="83"/>
                                        </p:tgtEl>
                                        <p:attrNameLst>
                                          <p:attrName>style.visibility</p:attrName>
                                        </p:attrNameLst>
                                      </p:cBhvr>
                                      <p:to>
                                        <p:strVal val="visible"/>
                                      </p:to>
                                    </p:set>
                                    <p:animEffect transition="in" filter="wipe(left)">
                                      <p:cBhvr>
                                        <p:cTn id="37" dur="500"/>
                                        <p:tgtEl>
                                          <p:spTgt spid="83"/>
                                        </p:tgtEl>
                                      </p:cBhvr>
                                    </p:animEffect>
                                  </p:childTnLst>
                                </p:cTn>
                              </p:par>
                            </p:childTnLst>
                          </p:cTn>
                        </p:par>
                        <p:par>
                          <p:cTn id="38" fill="hold">
                            <p:stCondLst>
                              <p:cond delay="1000"/>
                            </p:stCondLst>
                            <p:childTnLst>
                              <p:par>
                                <p:cTn id="39" presetID="10" presetClass="entr" presetSubtype="0" fill="hold" grpId="0" nodeType="afterEffect">
                                  <p:stCondLst>
                                    <p:cond delay="0"/>
                                  </p:stCondLst>
                                  <p:childTnLst>
                                    <p:set>
                                      <p:cBhvr>
                                        <p:cTn id="40" dur="1" fill="hold">
                                          <p:stCondLst>
                                            <p:cond delay="0"/>
                                          </p:stCondLst>
                                        </p:cTn>
                                        <p:tgtEl>
                                          <p:spTgt spid="80"/>
                                        </p:tgtEl>
                                        <p:attrNameLst>
                                          <p:attrName>style.visibility</p:attrName>
                                        </p:attrNameLst>
                                      </p:cBhvr>
                                      <p:to>
                                        <p:strVal val="visible"/>
                                      </p:to>
                                    </p:set>
                                    <p:animEffect transition="in" filter="fade">
                                      <p:cBhvr>
                                        <p:cTn id="41" dur="500"/>
                                        <p:tgtEl>
                                          <p:spTgt spid="80"/>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grpId="0" nodeType="clickEffect">
                                  <p:stCondLst>
                                    <p:cond delay="0"/>
                                  </p:stCondLst>
                                  <p:childTnLst>
                                    <p:set>
                                      <p:cBhvr>
                                        <p:cTn id="45" dur="1" fill="hold">
                                          <p:stCondLst>
                                            <p:cond delay="0"/>
                                          </p:stCondLst>
                                        </p:cTn>
                                        <p:tgtEl>
                                          <p:spTgt spid="66"/>
                                        </p:tgtEl>
                                        <p:attrNameLst>
                                          <p:attrName>style.visibility</p:attrName>
                                        </p:attrNameLst>
                                      </p:cBhvr>
                                      <p:to>
                                        <p:strVal val="visible"/>
                                      </p:to>
                                    </p:set>
                                    <p:animEffect transition="in" filter="fade">
                                      <p:cBhvr>
                                        <p:cTn id="46" dur="500"/>
                                        <p:tgtEl>
                                          <p:spTgt spid="66"/>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72"/>
                                        </p:tgtEl>
                                        <p:attrNameLst>
                                          <p:attrName>style.visibility</p:attrName>
                                        </p:attrNameLst>
                                      </p:cBhvr>
                                      <p:to>
                                        <p:strVal val="visible"/>
                                      </p:to>
                                    </p:set>
                                    <p:animEffect transition="in" filter="fade">
                                      <p:cBhvr>
                                        <p:cTn id="49" dur="500"/>
                                        <p:tgtEl>
                                          <p:spTgt spid="72"/>
                                        </p:tgtEl>
                                      </p:cBhvr>
                                    </p:animEffec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67"/>
                                        </p:tgtEl>
                                        <p:attrNameLst>
                                          <p:attrName>style.visibility</p:attrName>
                                        </p:attrNameLst>
                                      </p:cBhvr>
                                      <p:to>
                                        <p:strVal val="visible"/>
                                      </p:to>
                                    </p:set>
                                    <p:animEffect transition="in" filter="fade">
                                      <p:cBhvr>
                                        <p:cTn id="54" dur="500"/>
                                        <p:tgtEl>
                                          <p:spTgt spid="67"/>
                                        </p:tgtEl>
                                      </p:cBhvr>
                                    </p:animEffect>
                                  </p:childTnLst>
                                </p:cTn>
                              </p:par>
                              <p:par>
                                <p:cTn id="55" presetID="10" presetClass="entr" presetSubtype="0" fill="hold" grpId="0" nodeType="withEffect">
                                  <p:stCondLst>
                                    <p:cond delay="0"/>
                                  </p:stCondLst>
                                  <p:childTnLst>
                                    <p:set>
                                      <p:cBhvr>
                                        <p:cTn id="56" dur="1" fill="hold">
                                          <p:stCondLst>
                                            <p:cond delay="0"/>
                                          </p:stCondLst>
                                        </p:cTn>
                                        <p:tgtEl>
                                          <p:spTgt spid="73"/>
                                        </p:tgtEl>
                                        <p:attrNameLst>
                                          <p:attrName>style.visibility</p:attrName>
                                        </p:attrNameLst>
                                      </p:cBhvr>
                                      <p:to>
                                        <p:strVal val="visible"/>
                                      </p:to>
                                    </p:set>
                                    <p:animEffect transition="in" filter="fade">
                                      <p:cBhvr>
                                        <p:cTn id="57" dur="500"/>
                                        <p:tgtEl>
                                          <p:spTgt spid="73"/>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68"/>
                                        </p:tgtEl>
                                        <p:attrNameLst>
                                          <p:attrName>style.visibility</p:attrName>
                                        </p:attrNameLst>
                                      </p:cBhvr>
                                      <p:to>
                                        <p:strVal val="visible"/>
                                      </p:to>
                                    </p:set>
                                    <p:animEffect transition="in" filter="fade">
                                      <p:cBhvr>
                                        <p:cTn id="62" dur="500"/>
                                        <p:tgtEl>
                                          <p:spTgt spid="68"/>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74"/>
                                        </p:tgtEl>
                                        <p:attrNameLst>
                                          <p:attrName>style.visibility</p:attrName>
                                        </p:attrNameLst>
                                      </p:cBhvr>
                                      <p:to>
                                        <p:strVal val="visible"/>
                                      </p:to>
                                    </p:set>
                                    <p:animEffect transition="in" filter="fade">
                                      <p:cBhvr>
                                        <p:cTn id="65" dur="500"/>
                                        <p:tgtEl>
                                          <p:spTgt spid="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7" grpId="0" animBg="1"/>
      <p:bldP spid="68" grpId="0" animBg="1"/>
      <p:bldP spid="72" grpId="0"/>
      <p:bldP spid="73" grpId="0"/>
      <p:bldP spid="74" grpId="0"/>
      <p:bldP spid="76" grpId="0" animBg="1"/>
      <p:bldP spid="77" grpId="0" animBg="1"/>
      <p:bldP spid="78" grpId="0" animBg="1"/>
      <p:bldP spid="79" grpId="0" animBg="1"/>
      <p:bldP spid="8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p:cNvSpPr txBox="1">
            <a:spLocks/>
          </p:cNvSpPr>
          <p:nvPr/>
        </p:nvSpPr>
        <p:spPr>
          <a:xfrm>
            <a:off x="251424" y="804056"/>
            <a:ext cx="8155238" cy="304699"/>
          </a:xfrm>
          <a:prstGeom prst="rect">
            <a:avLst/>
          </a:prstGeom>
        </p:spPr>
        <p:txBody>
          <a:bodyPr>
            <a:noAutofit/>
          </a:bodyPr>
          <a:lst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a:lstStyle>
          <a:p>
            <a:pPr algn="ctr"/>
            <a:r>
              <a:rPr lang="ru-RU" sz="2800" dirty="0">
                <a:solidFill>
                  <a:srgbClr val="C00000"/>
                </a:solidFill>
                <a:ea typeface="+mj-ea"/>
                <a:cs typeface="+mj-cs"/>
              </a:rPr>
              <a:t>Экспертная оценка</a:t>
            </a:r>
            <a:endParaRPr lang="de-DE" sz="2800" dirty="0">
              <a:solidFill>
                <a:srgbClr val="C00000"/>
              </a:solidFill>
              <a:ea typeface="+mj-ea"/>
              <a:cs typeface="+mj-cs"/>
            </a:endParaRPr>
          </a:p>
        </p:txBody>
      </p:sp>
      <p:sp>
        <p:nvSpPr>
          <p:cNvPr id="2" name="Rounded Rectangle 1"/>
          <p:cNvSpPr/>
          <p:nvPr/>
        </p:nvSpPr>
        <p:spPr bwMode="auto">
          <a:xfrm>
            <a:off x="2321700" y="1633710"/>
            <a:ext cx="4770636" cy="1080144"/>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i="0" u="none" strike="noStrike" cap="none" normalizeH="0" baseline="0" dirty="0" smtClean="0">
                <a:ln>
                  <a:noFill/>
                </a:ln>
                <a:solidFill>
                  <a:schemeClr val="bg1"/>
                </a:solidFill>
                <a:effectLst/>
                <a:latin typeface="+mj-lt"/>
              </a:rPr>
              <a:t>Убедить редактора журнала, </a:t>
            </a:r>
            <a:r>
              <a:rPr kumimoji="0" lang="ru-RU" sz="2800" i="0" u="none" strike="noStrike" cap="none" normalizeH="0" dirty="0" smtClean="0">
                <a:ln>
                  <a:noFill/>
                </a:ln>
                <a:solidFill>
                  <a:schemeClr val="bg1"/>
                </a:solidFill>
                <a:effectLst/>
                <a:latin typeface="+mj-lt"/>
              </a:rPr>
              <a:t>что работа подходит</a:t>
            </a:r>
            <a:endParaRPr kumimoji="0" lang="en-US" sz="2800" i="0" u="none" strike="noStrike" cap="none" normalizeH="0" baseline="0" dirty="0">
              <a:ln>
                <a:noFill/>
              </a:ln>
              <a:solidFill>
                <a:schemeClr val="bg1"/>
              </a:solidFill>
              <a:effectLst/>
              <a:latin typeface="+mj-lt"/>
            </a:endParaRPr>
          </a:p>
        </p:txBody>
      </p:sp>
      <p:sp>
        <p:nvSpPr>
          <p:cNvPr id="6" name="Rounded Rectangle 5"/>
          <p:cNvSpPr/>
          <p:nvPr/>
        </p:nvSpPr>
        <p:spPr bwMode="auto">
          <a:xfrm>
            <a:off x="2321700" y="3338988"/>
            <a:ext cx="4770636" cy="1080144"/>
          </a:xfrm>
          <a:prstGeom prst="roundRect">
            <a:avLst/>
          </a:prstGeom>
          <a:ln>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3200" b="1" i="0" u="none" strike="noStrike" cap="none" normalizeH="0" baseline="0" dirty="0" smtClean="0">
                <a:ln>
                  <a:noFill/>
                </a:ln>
                <a:solidFill>
                  <a:schemeClr val="tx2">
                    <a:lumMod val="75000"/>
                  </a:schemeClr>
                </a:solidFill>
                <a:effectLst/>
                <a:latin typeface="+mj-lt"/>
              </a:rPr>
              <a:t>Экспертная оценка и исправления</a:t>
            </a:r>
            <a:endParaRPr kumimoji="0" lang="en-US" sz="3200" b="1" i="0" u="none" strike="noStrike" cap="none" normalizeH="0" baseline="0" dirty="0">
              <a:ln>
                <a:noFill/>
              </a:ln>
              <a:solidFill>
                <a:schemeClr val="tx2">
                  <a:lumMod val="75000"/>
                </a:schemeClr>
              </a:solidFill>
              <a:effectLst/>
              <a:latin typeface="+mj-lt"/>
            </a:endParaRPr>
          </a:p>
        </p:txBody>
      </p:sp>
      <p:sp>
        <p:nvSpPr>
          <p:cNvPr id="3" name="TextBox 2"/>
          <p:cNvSpPr txBox="1"/>
          <p:nvPr/>
        </p:nvSpPr>
        <p:spPr>
          <a:xfrm>
            <a:off x="1421580" y="4968168"/>
            <a:ext cx="6570876" cy="1260168"/>
          </a:xfrm>
          <a:prstGeom prst="rect">
            <a:avLst/>
          </a:prstGeom>
          <a:noFill/>
        </p:spPr>
        <p:txBody>
          <a:bodyPr wrap="square" lIns="0" tIns="0" rIns="0" bIns="0" rtlCol="0">
            <a:noAutofit/>
          </a:bodyPr>
          <a:lstStyle/>
          <a:p>
            <a:pPr>
              <a:spcBef>
                <a:spcPts val="900"/>
              </a:spcBef>
              <a:buClr>
                <a:schemeClr val="accent2"/>
              </a:buClr>
              <a:buSzPct val="100000"/>
            </a:pPr>
            <a:r>
              <a:rPr lang="ru-RU" sz="3200" b="1" i="1" dirty="0" smtClean="0">
                <a:solidFill>
                  <a:srgbClr val="C00000"/>
                </a:solidFill>
                <a:latin typeface="+mn-lt"/>
              </a:rPr>
              <a:t>Эффективное информирование редактора журнала об исправлениях</a:t>
            </a:r>
            <a:endParaRPr lang="en-US" sz="3200" b="1" i="1" dirty="0" smtClean="0">
              <a:solidFill>
                <a:srgbClr val="C00000"/>
              </a:solidFill>
              <a:latin typeface="+mn-lt"/>
            </a:endParaRPr>
          </a:p>
        </p:txBody>
      </p:sp>
      <p:cxnSp>
        <p:nvCxnSpPr>
          <p:cNvPr id="7" name="Straight Arrow Connector 6"/>
          <p:cNvCxnSpPr>
            <a:stCxn id="2" idx="2"/>
          </p:cNvCxnSpPr>
          <p:nvPr/>
        </p:nvCxnSpPr>
        <p:spPr bwMode="auto">
          <a:xfrm>
            <a:off x="4707018" y="2713854"/>
            <a:ext cx="0" cy="535122"/>
          </a:xfrm>
          <a:prstGeom prst="straightConnector1">
            <a:avLst/>
          </a:prstGeom>
          <a:solidFill>
            <a:srgbClr val="D1DDE9"/>
          </a:solidFill>
          <a:ln w="57150" cap="flat" cmpd="sng" algn="ctr">
            <a:solidFill>
              <a:schemeClr val="accent1"/>
            </a:solidFill>
            <a:prstDash val="solid"/>
            <a:round/>
            <a:headEnd type="none" w="med" len="med"/>
            <a:tailEnd type="arrow" w="med" len="med"/>
          </a:ln>
          <a:effectLst/>
        </p:spPr>
      </p:cxnSp>
      <p:cxnSp>
        <p:nvCxnSpPr>
          <p:cNvPr id="9" name="Straight Arrow Connector 8"/>
          <p:cNvCxnSpPr>
            <a:stCxn id="6" idx="2"/>
            <a:endCxn id="3" idx="0"/>
          </p:cNvCxnSpPr>
          <p:nvPr/>
        </p:nvCxnSpPr>
        <p:spPr bwMode="auto">
          <a:xfrm>
            <a:off x="4707018" y="4419132"/>
            <a:ext cx="0" cy="549036"/>
          </a:xfrm>
          <a:prstGeom prst="straightConnector1">
            <a:avLst/>
          </a:prstGeom>
          <a:solidFill>
            <a:srgbClr val="D1DDE9"/>
          </a:solidFill>
          <a:ln w="57150" cap="flat" cmpd="sng" algn="ctr">
            <a:solidFill>
              <a:schemeClr val="accent1"/>
            </a:solidFill>
            <a:prstDash val="solid"/>
            <a:round/>
            <a:headEnd type="none" w="med" len="med"/>
            <a:tailEnd type="arrow" w="med" len="med"/>
          </a:ln>
          <a:effectLst/>
        </p:spPr>
      </p:cxnSp>
      <p:sp>
        <p:nvSpPr>
          <p:cNvPr id="5" name="Slide Number Placeholder 4"/>
          <p:cNvSpPr>
            <a:spLocks noGrp="1"/>
          </p:cNvSpPr>
          <p:nvPr>
            <p:ph type="sldNum" sz="quarter" idx="12"/>
          </p:nvPr>
        </p:nvSpPr>
        <p:spPr/>
        <p:txBody>
          <a:bodyPr/>
          <a:lstStyle/>
          <a:p>
            <a:fld id="{8774B9BC-77F5-46EF-8679-65FCFE689864}" type="slidenum">
              <a:rPr lang="ru-RU" smtClean="0">
                <a:solidFill>
                  <a:prstClr val="black">
                    <a:tint val="75000"/>
                  </a:prstClr>
                </a:solidFill>
              </a:rPr>
              <a:pPr/>
              <a:t>37</a:t>
            </a:fld>
            <a:endParaRPr lang="ru-RU">
              <a:solidFill>
                <a:prstClr val="black">
                  <a:tint val="75000"/>
                </a:prstClr>
              </a:solidFill>
            </a:endParaRPr>
          </a:p>
        </p:txBody>
      </p:sp>
    </p:spTree>
    <p:extLst>
      <p:ext uri="{BB962C8B-B14F-4D97-AF65-F5344CB8AC3E}">
        <p14:creationId xmlns:p14="http://schemas.microsoft.com/office/powerpoint/2010/main" val="2432166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500"/>
                                        <p:tgtEl>
                                          <p:spTgt spid="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up)">
                                      <p:cBhvr>
                                        <p:cTn id="16" dur="500"/>
                                        <p:tgtEl>
                                          <p:spTgt spid="9"/>
                                        </p:tgtEl>
                                      </p:cBhvr>
                                    </p:animEffect>
                                  </p:childTnLst>
                                </p:cTn>
                              </p:par>
                            </p:childTnLst>
                          </p:cTn>
                        </p:par>
                        <p:par>
                          <p:cTn id="17" fill="hold">
                            <p:stCondLst>
                              <p:cond delay="500"/>
                            </p:stCondLst>
                            <p:childTnLst>
                              <p:par>
                                <p:cTn id="18" presetID="10" presetClass="entr" presetSubtype="0"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20700" y="804056"/>
            <a:ext cx="8155238" cy="304699"/>
          </a:xfrm>
        </p:spPr>
        <p:txBody>
          <a:bodyPr>
            <a:noAutofit/>
          </a:bodyPr>
          <a:lstStyle/>
          <a:p>
            <a:r>
              <a:rPr lang="ru-RU" sz="2800" b="1" dirty="0">
                <a:solidFill>
                  <a:srgbClr val="C00000"/>
                </a:solidFill>
              </a:rPr>
              <a:t>Ответное письмо</a:t>
            </a:r>
            <a:endParaRPr lang="de-DE" sz="2800" b="1" dirty="0">
              <a:solidFill>
                <a:srgbClr val="C00000"/>
              </a:solidFill>
            </a:endParaRPr>
          </a:p>
        </p:txBody>
      </p:sp>
      <p:sp>
        <p:nvSpPr>
          <p:cNvPr id="29" name="TextBox 28"/>
          <p:cNvSpPr txBox="1"/>
          <p:nvPr/>
        </p:nvSpPr>
        <p:spPr>
          <a:xfrm>
            <a:off x="923663" y="1948123"/>
            <a:ext cx="7349312" cy="1200329"/>
          </a:xfrm>
          <a:prstGeom prst="rect">
            <a:avLst/>
          </a:prstGeom>
          <a:noFill/>
        </p:spPr>
        <p:txBody>
          <a:bodyPr wrap="square" rtlCol="0">
            <a:spAutoFit/>
          </a:bodyPr>
          <a:lstStyle/>
          <a:p>
            <a:pPr algn="ctr">
              <a:spcBef>
                <a:spcPts val="0"/>
              </a:spcBef>
            </a:pPr>
            <a:r>
              <a:rPr kumimoji="1" lang="ru-RU" altLang="ja-JP" sz="3600" dirty="0" smtClean="0">
                <a:solidFill>
                  <a:srgbClr val="C00000"/>
                </a:solidFill>
                <a:latin typeface="+mj-lt"/>
              </a:rPr>
              <a:t>Отвечать на комментарии </a:t>
            </a:r>
            <a:r>
              <a:rPr kumimoji="1" lang="ru-RU" altLang="ja-JP" sz="3600" b="1" dirty="0" smtClean="0">
                <a:solidFill>
                  <a:srgbClr val="C00000"/>
                </a:solidFill>
                <a:latin typeface="+mj-lt"/>
              </a:rPr>
              <a:t>каждого</a:t>
            </a:r>
            <a:r>
              <a:rPr kumimoji="1" lang="ru-RU" altLang="ja-JP" sz="3600" dirty="0" smtClean="0">
                <a:solidFill>
                  <a:srgbClr val="C00000"/>
                </a:solidFill>
                <a:latin typeface="+mj-lt"/>
              </a:rPr>
              <a:t> рецензента</a:t>
            </a:r>
            <a:endParaRPr kumimoji="1" lang="ja-JP" altLang="en-US" sz="3600" dirty="0">
              <a:solidFill>
                <a:srgbClr val="C00000"/>
              </a:solidFill>
              <a:latin typeface="+mj-lt"/>
            </a:endParaRPr>
          </a:p>
        </p:txBody>
      </p:sp>
      <p:sp>
        <p:nvSpPr>
          <p:cNvPr id="14" name="TextBox 13"/>
          <p:cNvSpPr txBox="1"/>
          <p:nvPr/>
        </p:nvSpPr>
        <p:spPr>
          <a:xfrm>
            <a:off x="4266116" y="4422832"/>
            <a:ext cx="2431503" cy="461665"/>
          </a:xfrm>
          <a:prstGeom prst="rect">
            <a:avLst/>
          </a:prstGeom>
          <a:solidFill>
            <a:schemeClr val="bg1"/>
          </a:solidFill>
        </p:spPr>
        <p:txBody>
          <a:bodyPr wrap="square" rtlCol="0">
            <a:spAutoFit/>
          </a:bodyPr>
          <a:lstStyle/>
          <a:p>
            <a:pPr algn="l"/>
            <a:r>
              <a:rPr lang="en-US" sz="2400" b="1" dirty="0" smtClean="0">
                <a:solidFill>
                  <a:schemeClr val="tx1">
                    <a:lumMod val="50000"/>
                  </a:schemeClr>
                </a:solidFill>
                <a:latin typeface="+mj-lt"/>
              </a:rPr>
              <a:t>Highlight the text</a:t>
            </a:r>
            <a:endParaRPr lang="en-US" sz="2400" b="1" dirty="0">
              <a:solidFill>
                <a:schemeClr val="tx1">
                  <a:lumMod val="50000"/>
                </a:schemeClr>
              </a:solidFill>
              <a:latin typeface="+mj-lt"/>
            </a:endParaRPr>
          </a:p>
        </p:txBody>
      </p:sp>
      <p:sp>
        <p:nvSpPr>
          <p:cNvPr id="15" name="Rounded Rectangle 14"/>
          <p:cNvSpPr/>
          <p:nvPr/>
        </p:nvSpPr>
        <p:spPr>
          <a:xfrm>
            <a:off x="701484" y="3910000"/>
            <a:ext cx="2286000" cy="914400"/>
          </a:xfrm>
          <a:prstGeom prst="round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i="1" dirty="0" smtClean="0">
                <a:solidFill>
                  <a:srgbClr val="FFFF00"/>
                </a:solidFill>
              </a:rPr>
              <a:t>Легко </a:t>
            </a:r>
            <a:r>
              <a:rPr lang="ru-RU" sz="2400" b="1" i="1" dirty="0" smtClean="0">
                <a:solidFill>
                  <a:schemeClr val="bg1"/>
                </a:solidFill>
              </a:rPr>
              <a:t>увидеть изменения</a:t>
            </a:r>
            <a:endParaRPr lang="en-US" sz="2400" b="1" dirty="0">
              <a:solidFill>
                <a:schemeClr val="bg1"/>
              </a:solidFill>
            </a:endParaRPr>
          </a:p>
        </p:txBody>
      </p:sp>
      <p:sp>
        <p:nvSpPr>
          <p:cNvPr id="16" name="TextBox 15"/>
          <p:cNvSpPr txBox="1"/>
          <p:nvPr/>
        </p:nvSpPr>
        <p:spPr>
          <a:xfrm>
            <a:off x="4206684" y="3429000"/>
            <a:ext cx="4379912" cy="400110"/>
          </a:xfrm>
          <a:prstGeom prst="rect">
            <a:avLst/>
          </a:prstGeom>
          <a:noFill/>
        </p:spPr>
        <p:txBody>
          <a:bodyPr wrap="square" rtlCol="0">
            <a:spAutoFit/>
          </a:bodyPr>
          <a:lstStyle/>
          <a:p>
            <a:pPr algn="l"/>
            <a:r>
              <a:rPr lang="ru-RU" sz="2000" b="1" dirty="0" smtClean="0">
                <a:solidFill>
                  <a:schemeClr val="tx1">
                    <a:lumMod val="50000"/>
                  </a:schemeClr>
                </a:solidFill>
                <a:latin typeface="+mj-lt"/>
              </a:rPr>
              <a:t>Указывать строку и номер страницы</a:t>
            </a:r>
            <a:endParaRPr lang="en-US" sz="2000" b="1" dirty="0">
              <a:solidFill>
                <a:schemeClr val="tx1">
                  <a:lumMod val="50000"/>
                </a:schemeClr>
              </a:solidFill>
              <a:latin typeface="+mj-lt"/>
            </a:endParaRPr>
          </a:p>
        </p:txBody>
      </p:sp>
      <p:sp>
        <p:nvSpPr>
          <p:cNvPr id="17" name="TextBox 16"/>
          <p:cNvSpPr txBox="1"/>
          <p:nvPr/>
        </p:nvSpPr>
        <p:spPr>
          <a:xfrm>
            <a:off x="4206684" y="3912176"/>
            <a:ext cx="4595880" cy="400110"/>
          </a:xfrm>
          <a:prstGeom prst="rect">
            <a:avLst/>
          </a:prstGeom>
          <a:noFill/>
        </p:spPr>
        <p:txBody>
          <a:bodyPr wrap="square" rtlCol="0">
            <a:spAutoFit/>
          </a:bodyPr>
          <a:lstStyle/>
          <a:p>
            <a:pPr algn="l"/>
            <a:r>
              <a:rPr lang="ru-RU" sz="2000" b="1" dirty="0" smtClean="0">
                <a:solidFill>
                  <a:srgbClr val="C00000"/>
                </a:solidFill>
                <a:latin typeface="+mj-lt"/>
              </a:rPr>
              <a:t>Использовать разные цвета шрифта</a:t>
            </a:r>
            <a:endParaRPr lang="en-US" sz="2000" b="1" dirty="0">
              <a:solidFill>
                <a:srgbClr val="C00000"/>
              </a:solidFill>
              <a:latin typeface="+mj-lt"/>
            </a:endParaRPr>
          </a:p>
        </p:txBody>
      </p:sp>
      <p:sp>
        <p:nvSpPr>
          <p:cNvPr id="18" name="TextBox 17"/>
          <p:cNvSpPr txBox="1"/>
          <p:nvPr/>
        </p:nvSpPr>
        <p:spPr>
          <a:xfrm>
            <a:off x="4266115" y="4424583"/>
            <a:ext cx="2431503" cy="400110"/>
          </a:xfrm>
          <a:prstGeom prst="rect">
            <a:avLst/>
          </a:prstGeom>
          <a:solidFill>
            <a:srgbClr val="FFFF00"/>
          </a:solidFill>
        </p:spPr>
        <p:txBody>
          <a:bodyPr wrap="square" rtlCol="0">
            <a:spAutoFit/>
          </a:bodyPr>
          <a:lstStyle/>
          <a:p>
            <a:pPr algn="l"/>
            <a:r>
              <a:rPr lang="ru-RU" sz="2000" b="1" dirty="0" smtClean="0">
                <a:solidFill>
                  <a:schemeClr val="tx1">
                    <a:lumMod val="50000"/>
                  </a:schemeClr>
                </a:solidFill>
                <a:latin typeface="+mj-lt"/>
              </a:rPr>
              <a:t>Выделить текст</a:t>
            </a:r>
            <a:endParaRPr lang="en-US" sz="2000" b="1" dirty="0">
              <a:solidFill>
                <a:schemeClr val="tx1">
                  <a:lumMod val="50000"/>
                </a:schemeClr>
              </a:solidFill>
              <a:latin typeface="+mj-lt"/>
            </a:endParaRPr>
          </a:p>
        </p:txBody>
      </p:sp>
      <p:cxnSp>
        <p:nvCxnSpPr>
          <p:cNvPr id="19" name="Straight Arrow Connector 18"/>
          <p:cNvCxnSpPr>
            <a:stCxn id="15" idx="3"/>
            <a:endCxn id="17" idx="1"/>
          </p:cNvCxnSpPr>
          <p:nvPr/>
        </p:nvCxnSpPr>
        <p:spPr>
          <a:xfrm flipV="1">
            <a:off x="2987484" y="4112231"/>
            <a:ext cx="1219200" cy="254969"/>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0" name="Straight Arrow Connector 19"/>
          <p:cNvCxnSpPr>
            <a:stCxn id="15" idx="3"/>
          </p:cNvCxnSpPr>
          <p:nvPr/>
        </p:nvCxnSpPr>
        <p:spPr>
          <a:xfrm>
            <a:off x="2987484" y="4367200"/>
            <a:ext cx="1219200" cy="285772"/>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15" idx="3"/>
          </p:cNvCxnSpPr>
          <p:nvPr/>
        </p:nvCxnSpPr>
        <p:spPr>
          <a:xfrm>
            <a:off x="2987484" y="4367200"/>
            <a:ext cx="1219200" cy="867204"/>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sp>
        <p:nvSpPr>
          <p:cNvPr id="23" name="TextBox 22"/>
          <p:cNvSpPr txBox="1"/>
          <p:nvPr/>
        </p:nvSpPr>
        <p:spPr>
          <a:xfrm>
            <a:off x="4206684" y="5039352"/>
            <a:ext cx="4379912" cy="400110"/>
          </a:xfrm>
          <a:prstGeom prst="rect">
            <a:avLst/>
          </a:prstGeom>
          <a:noFill/>
        </p:spPr>
        <p:txBody>
          <a:bodyPr wrap="square" rtlCol="0">
            <a:spAutoFit/>
          </a:bodyPr>
          <a:lstStyle/>
          <a:p>
            <a:pPr algn="l"/>
            <a:r>
              <a:rPr lang="ru-RU" sz="2000" b="1" strike="sngStrike" dirty="0" smtClean="0">
                <a:solidFill>
                  <a:schemeClr val="tx1">
                    <a:lumMod val="50000"/>
                  </a:schemeClr>
                </a:solidFill>
                <a:latin typeface="+mj-lt"/>
              </a:rPr>
              <a:t>Зачеркнутый шрифт для удалений</a:t>
            </a:r>
            <a:endParaRPr lang="en-US" sz="2000" b="1" strike="sngStrike" dirty="0">
              <a:solidFill>
                <a:schemeClr val="tx1">
                  <a:lumMod val="50000"/>
                </a:schemeClr>
              </a:solidFill>
              <a:latin typeface="+mj-lt"/>
            </a:endParaRPr>
          </a:p>
        </p:txBody>
      </p:sp>
      <p:cxnSp>
        <p:nvCxnSpPr>
          <p:cNvPr id="30" name="Straight Arrow Connector 29"/>
          <p:cNvCxnSpPr>
            <a:stCxn id="15" idx="3"/>
          </p:cNvCxnSpPr>
          <p:nvPr/>
        </p:nvCxnSpPr>
        <p:spPr>
          <a:xfrm flipV="1">
            <a:off x="2987484" y="3684665"/>
            <a:ext cx="1219200" cy="682535"/>
          </a:xfrm>
          <a:prstGeom prst="straightConnector1">
            <a:avLst/>
          </a:prstGeom>
          <a:ln w="28575">
            <a:solidFill>
              <a:schemeClr val="accent1"/>
            </a:solidFill>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63463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
                                        </p:tgtEl>
                                        <p:attrNameLst>
                                          <p:attrName>style.visibility</p:attrName>
                                        </p:attrNameLst>
                                      </p:cBhvr>
                                      <p:to>
                                        <p:strVal val="visible"/>
                                      </p:to>
                                    </p:set>
                                    <p:animEffect transition="in" filter="wipe(left)">
                                      <p:cBhvr>
                                        <p:cTn id="12" dur="500"/>
                                        <p:tgtEl>
                                          <p:spTgt spid="30"/>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nodeType="click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wipe(left)">
                                      <p:cBhvr>
                                        <p:cTn id="21" dur="500"/>
                                        <p:tgtEl>
                                          <p:spTgt spid="19"/>
                                        </p:tgtEl>
                                      </p:cBhvr>
                                    </p:animEffect>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nodeType="click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childTnLst>
                          </p:cTn>
                        </p:par>
                        <p:par>
                          <p:cTn id="31" fill="hold">
                            <p:stCondLst>
                              <p:cond delay="500"/>
                            </p:stCondLst>
                            <p:childTnLst>
                              <p:par>
                                <p:cTn id="32" presetID="10"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500"/>
                                        <p:tgtEl>
                                          <p:spTgt spid="14"/>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8" fill="hold" nodeType="click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500"/>
                            </p:stCondLst>
                            <p:childTnLst>
                              <p:par>
                                <p:cTn id="45" presetID="10"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p:bldP spid="17" grpId="0"/>
      <p:bldP spid="18" grpId="0" animBg="1"/>
      <p:bldP spid="2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1419634" y="3840390"/>
            <a:ext cx="1262114" cy="308706"/>
          </a:xfrm>
          <a:prstGeom prst="rect">
            <a:avLst/>
          </a:prstGeom>
          <a:solidFill>
            <a:srgbClr val="00B0F0">
              <a:alpha val="2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8" name="Text Placeholder 2"/>
          <p:cNvSpPr txBox="1">
            <a:spLocks/>
          </p:cNvSpPr>
          <p:nvPr/>
        </p:nvSpPr>
        <p:spPr bwMode="auto">
          <a:xfrm>
            <a:off x="450103" y="1215952"/>
            <a:ext cx="8532485" cy="3113168"/>
          </a:xfrm>
          <a:prstGeom prst="rect">
            <a:avLst/>
          </a:prstGeom>
          <a:noFill/>
          <a:ln w="9525">
            <a:noFill/>
            <a:miter lim="800000"/>
            <a:headEnd/>
            <a:tailEnd/>
          </a:ln>
        </p:spPr>
        <p:txBody>
          <a:bodyPr/>
          <a:lstStyle/>
          <a:p>
            <a:pPr algn="just">
              <a:spcBef>
                <a:spcPts val="0"/>
              </a:spcBef>
              <a:spcAft>
                <a:spcPts val="1200"/>
              </a:spcAft>
              <a:buClr>
                <a:schemeClr val="accent1"/>
              </a:buClr>
            </a:pPr>
            <a:r>
              <a:rPr lang="ru-RU" sz="2400" b="1" i="1" dirty="0" smtClean="0">
                <a:solidFill>
                  <a:schemeClr val="accent1"/>
                </a:solidFill>
                <a:latin typeface="Calibri" pitchFamily="34" charset="0"/>
              </a:rPr>
              <a:t>Комментарии рецензента</a:t>
            </a:r>
            <a:r>
              <a:rPr lang="en-US" sz="2400" b="1" i="1" dirty="0" smtClean="0">
                <a:solidFill>
                  <a:schemeClr val="accent1"/>
                </a:solidFill>
                <a:latin typeface="Calibri" pitchFamily="34" charset="0"/>
              </a:rPr>
              <a:t>: </a:t>
            </a:r>
            <a:r>
              <a:rPr lang="en-US" sz="2400" dirty="0">
                <a:solidFill>
                  <a:schemeClr val="accent1"/>
                </a:solidFill>
                <a:latin typeface="Calibri" pitchFamily="34" charset="0"/>
              </a:rPr>
              <a:t>In your analysis of the data you have </a:t>
            </a:r>
            <a:r>
              <a:rPr lang="en-US" sz="2400" dirty="0" smtClean="0">
                <a:solidFill>
                  <a:schemeClr val="accent1"/>
                </a:solidFill>
                <a:latin typeface="Calibri" pitchFamily="34" charset="0"/>
              </a:rPr>
              <a:t>chosen to </a:t>
            </a:r>
            <a:r>
              <a:rPr lang="en-US" sz="2400" dirty="0">
                <a:solidFill>
                  <a:schemeClr val="accent1"/>
                </a:solidFill>
                <a:latin typeface="Calibri" pitchFamily="34" charset="0"/>
              </a:rPr>
              <a:t>use a somewhat obscure fitting function (regression). In </a:t>
            </a:r>
            <a:r>
              <a:rPr lang="en-US" sz="2400" dirty="0" smtClean="0">
                <a:solidFill>
                  <a:schemeClr val="accent1"/>
                </a:solidFill>
                <a:latin typeface="Calibri" pitchFamily="34" charset="0"/>
              </a:rPr>
              <a:t>my opinion</a:t>
            </a:r>
            <a:r>
              <a:rPr lang="en-US" sz="2400" dirty="0">
                <a:solidFill>
                  <a:schemeClr val="accent1"/>
                </a:solidFill>
                <a:latin typeface="Calibri" pitchFamily="34" charset="0"/>
              </a:rPr>
              <a:t>, a simple Gaussian function would have </a:t>
            </a:r>
            <a:r>
              <a:rPr lang="en-US" sz="2400" dirty="0" smtClean="0">
                <a:solidFill>
                  <a:schemeClr val="accent1"/>
                </a:solidFill>
                <a:latin typeface="Calibri" pitchFamily="34" charset="0"/>
              </a:rPr>
              <a:t>sufficed. Moreover</a:t>
            </a:r>
            <a:r>
              <a:rPr lang="en-US" sz="2400" dirty="0">
                <a:solidFill>
                  <a:schemeClr val="accent1"/>
                </a:solidFill>
                <a:latin typeface="Calibri" pitchFamily="34" charset="0"/>
              </a:rPr>
              <a:t>, the results would be more instructive and easier </a:t>
            </a:r>
            <a:r>
              <a:rPr lang="en-US" sz="2400" dirty="0" smtClean="0">
                <a:solidFill>
                  <a:schemeClr val="accent1"/>
                </a:solidFill>
                <a:latin typeface="Calibri" pitchFamily="34" charset="0"/>
              </a:rPr>
              <a:t>to compare </a:t>
            </a:r>
            <a:r>
              <a:rPr lang="en-US" sz="2400" dirty="0">
                <a:solidFill>
                  <a:schemeClr val="accent1"/>
                </a:solidFill>
                <a:latin typeface="Calibri" pitchFamily="34" charset="0"/>
              </a:rPr>
              <a:t>to previous results</a:t>
            </a:r>
            <a:r>
              <a:rPr lang="en-US" sz="2400" dirty="0" smtClean="0">
                <a:solidFill>
                  <a:schemeClr val="accent1"/>
                </a:solidFill>
                <a:latin typeface="Calibri" pitchFamily="34" charset="0"/>
              </a:rPr>
              <a:t>.</a:t>
            </a:r>
            <a:endParaRPr lang="ru-RU" sz="2400" dirty="0" smtClean="0">
              <a:solidFill>
                <a:schemeClr val="accent1"/>
              </a:solidFill>
              <a:latin typeface="Calibri" pitchFamily="34" charset="0"/>
            </a:endParaRPr>
          </a:p>
          <a:p>
            <a:pPr algn="just">
              <a:spcBef>
                <a:spcPts val="0"/>
              </a:spcBef>
              <a:spcAft>
                <a:spcPts val="1200"/>
              </a:spcAft>
              <a:buClr>
                <a:schemeClr val="accent1"/>
              </a:buClr>
            </a:pPr>
            <a:endParaRPr lang="en-US" sz="2400" dirty="0" smtClean="0">
              <a:solidFill>
                <a:schemeClr val="accent1"/>
              </a:solidFill>
              <a:latin typeface="Calibri" pitchFamily="34" charset="0"/>
            </a:endParaRPr>
          </a:p>
          <a:p>
            <a:pPr algn="just">
              <a:spcBef>
                <a:spcPts val="0"/>
              </a:spcBef>
              <a:spcAft>
                <a:spcPts val="1200"/>
              </a:spcAft>
              <a:buClr>
                <a:schemeClr val="accent1"/>
              </a:buClr>
            </a:pPr>
            <a:r>
              <a:rPr lang="ru-RU" sz="2400" b="1" dirty="0" smtClean="0">
                <a:solidFill>
                  <a:schemeClr val="tx2">
                    <a:lumMod val="50000"/>
                  </a:schemeClr>
                </a:solidFill>
                <a:latin typeface="Calibri" pitchFamily="34" charset="0"/>
              </a:rPr>
              <a:t>Ответ</a:t>
            </a:r>
            <a:r>
              <a:rPr lang="en-US" sz="2400" b="1" dirty="0" smtClean="0">
                <a:solidFill>
                  <a:schemeClr val="tx2">
                    <a:lumMod val="50000"/>
                  </a:schemeClr>
                </a:solidFill>
                <a:latin typeface="Calibri" pitchFamily="34" charset="0"/>
              </a:rPr>
              <a:t>:</a:t>
            </a:r>
            <a:r>
              <a:rPr lang="en-US" sz="2400" dirty="0">
                <a:solidFill>
                  <a:schemeClr val="tx2">
                    <a:lumMod val="50000"/>
                  </a:schemeClr>
                </a:solidFill>
                <a:latin typeface="Calibri" pitchFamily="34" charset="0"/>
              </a:rPr>
              <a:t> We agree with the reviewer’s assessment of the</a:t>
            </a:r>
          </a:p>
          <a:p>
            <a:pPr algn="just">
              <a:spcBef>
                <a:spcPts val="0"/>
              </a:spcBef>
              <a:spcAft>
                <a:spcPts val="1200"/>
              </a:spcAft>
              <a:buClr>
                <a:schemeClr val="accent1"/>
              </a:buClr>
            </a:pPr>
            <a:r>
              <a:rPr lang="en-US" sz="2400" dirty="0">
                <a:solidFill>
                  <a:schemeClr val="tx2">
                    <a:lumMod val="50000"/>
                  </a:schemeClr>
                </a:solidFill>
                <a:latin typeface="Calibri" pitchFamily="34" charset="0"/>
              </a:rPr>
              <a:t>analysis. </a:t>
            </a:r>
            <a:r>
              <a:rPr lang="en-US" sz="2400" dirty="0" smtClean="0">
                <a:solidFill>
                  <a:schemeClr val="tx2">
                    <a:lumMod val="50000"/>
                  </a:schemeClr>
                </a:solidFill>
                <a:latin typeface="Calibri" pitchFamily="34" charset="0"/>
              </a:rPr>
              <a:t> </a:t>
            </a:r>
            <a:endParaRPr lang="en-US" sz="2400" dirty="0">
              <a:solidFill>
                <a:schemeClr val="bg1"/>
              </a:solidFill>
              <a:latin typeface="Calibri" pitchFamily="34" charset="0"/>
            </a:endParaRPr>
          </a:p>
        </p:txBody>
      </p:sp>
      <p:sp>
        <p:nvSpPr>
          <p:cNvPr id="2" name="Titel 1"/>
          <p:cNvSpPr>
            <a:spLocks noGrp="1"/>
          </p:cNvSpPr>
          <p:nvPr>
            <p:ph type="title"/>
          </p:nvPr>
        </p:nvSpPr>
        <p:spPr>
          <a:xfrm>
            <a:off x="451928" y="548680"/>
            <a:ext cx="8155238" cy="520723"/>
          </a:xfrm>
        </p:spPr>
        <p:txBody>
          <a:bodyPr>
            <a:noAutofit/>
          </a:bodyPr>
          <a:lstStyle/>
          <a:p>
            <a:r>
              <a:rPr lang="ru-RU" sz="3200" b="1" dirty="0" smtClean="0">
                <a:solidFill>
                  <a:srgbClr val="C00000"/>
                </a:solidFill>
              </a:rPr>
              <a:t>Согласие с рецензентом</a:t>
            </a:r>
            <a:endParaRPr lang="de-DE" sz="3200" b="1" dirty="0">
              <a:solidFill>
                <a:srgbClr val="C00000"/>
              </a:solidFill>
            </a:endParaRPr>
          </a:p>
        </p:txBody>
      </p:sp>
      <p:sp>
        <p:nvSpPr>
          <p:cNvPr id="11" name="Rounded Rectangle 10"/>
          <p:cNvSpPr/>
          <p:nvPr/>
        </p:nvSpPr>
        <p:spPr>
          <a:xfrm>
            <a:off x="4139952" y="3336334"/>
            <a:ext cx="2016224" cy="504056"/>
          </a:xfrm>
          <a:prstGeom prst="roundRect">
            <a:avLst/>
          </a:prstGeom>
          <a:solidFill>
            <a:schemeClr val="accent2"/>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t>Согласие</a:t>
            </a:r>
            <a:endParaRPr lang="en-US" sz="2400" b="1" dirty="0"/>
          </a:p>
        </p:txBody>
      </p:sp>
      <p:sp>
        <p:nvSpPr>
          <p:cNvPr id="22" name="Rounded Rectangle 21"/>
          <p:cNvSpPr/>
          <p:nvPr/>
        </p:nvSpPr>
        <p:spPr>
          <a:xfrm>
            <a:off x="433926" y="4946712"/>
            <a:ext cx="8159316" cy="792088"/>
          </a:xfrm>
          <a:prstGeom prst="roundRect">
            <a:avLst/>
          </a:prstGeom>
          <a:solidFill>
            <a:srgbClr val="7030A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800" b="1" i="1" dirty="0" smtClean="0">
                <a:solidFill>
                  <a:srgbClr val="FFFF00"/>
                </a:solidFill>
              </a:rPr>
              <a:t>Почему </a:t>
            </a:r>
            <a:r>
              <a:rPr lang="ru-RU" sz="2800" b="1" i="1" dirty="0" smtClean="0">
                <a:solidFill>
                  <a:schemeClr val="bg1"/>
                </a:solidFill>
              </a:rPr>
              <a:t>вы согласны и </a:t>
            </a:r>
            <a:r>
              <a:rPr lang="ru-RU" sz="2800" b="1" i="1" dirty="0" smtClean="0">
                <a:solidFill>
                  <a:srgbClr val="FFFF00"/>
                </a:solidFill>
              </a:rPr>
              <a:t>какие </a:t>
            </a:r>
            <a:r>
              <a:rPr lang="ru-RU" sz="2800" b="1" i="1" dirty="0" smtClean="0">
                <a:solidFill>
                  <a:schemeClr val="bg1"/>
                </a:solidFill>
              </a:rPr>
              <a:t>изменения вы сделали</a:t>
            </a:r>
            <a:r>
              <a:rPr lang="en-US" sz="2800" b="1" dirty="0" smtClean="0">
                <a:solidFill>
                  <a:schemeClr val="bg1"/>
                </a:solidFill>
              </a:rPr>
              <a:t>?</a:t>
            </a:r>
            <a:endParaRPr lang="en-US" sz="2800" b="1" dirty="0">
              <a:solidFill>
                <a:schemeClr val="bg1"/>
              </a:solidFill>
            </a:endParaRPr>
          </a:p>
        </p:txBody>
      </p:sp>
    </p:spTree>
    <p:extLst>
      <p:ext uri="{BB962C8B-B14F-4D97-AF65-F5344CB8AC3E}">
        <p14:creationId xmlns:p14="http://schemas.microsoft.com/office/powerpoint/2010/main" val="26374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fade">
                                      <p:cBhvr>
                                        <p:cTn id="11" dur="500"/>
                                        <p:tgtEl>
                                          <p:spTgt spid="11"/>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2"/>
                                        </p:tgtEl>
                                        <p:attrNameLst>
                                          <p:attrName>style.visibility</p:attrName>
                                        </p:attrNameLst>
                                      </p:cBhvr>
                                      <p:to>
                                        <p:strVal val="visible"/>
                                      </p:to>
                                    </p:set>
                                    <p:animEffect transition="in" filter="fade">
                                      <p:cBhvr>
                                        <p:cTn id="16"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2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4</a:t>
            </a:fld>
            <a:endParaRPr lang="ru-RU">
              <a:solidFill>
                <a:prstClr val="black">
                  <a:tint val="75000"/>
                </a:prstClr>
              </a:solidFill>
            </a:endParaRPr>
          </a:p>
        </p:txBody>
      </p:sp>
      <p:sp>
        <p:nvSpPr>
          <p:cNvPr id="5" name="Заголовок 1"/>
          <p:cNvSpPr>
            <a:spLocks noGrp="1"/>
          </p:cNvSpPr>
          <p:nvPr>
            <p:ph idx="1"/>
          </p:nvPr>
        </p:nvSpPr>
        <p:spPr>
          <a:xfrm>
            <a:off x="457200" y="620688"/>
            <a:ext cx="8507288" cy="5760640"/>
          </a:xfrm>
        </p:spPr>
        <p:txBody>
          <a:bodyPr>
            <a:noAutofit/>
          </a:bodyPr>
          <a:lstStyle/>
          <a:p>
            <a:pPr marL="0" lvl="0" indent="0" algn="l">
              <a:buNone/>
            </a:pPr>
            <a:r>
              <a:rPr lang="ru-RU" sz="2200" b="1" dirty="0" smtClean="0">
                <a:solidFill>
                  <a:srgbClr val="002060"/>
                </a:solidFill>
              </a:rPr>
              <a:t>Н</a:t>
            </a:r>
            <a:r>
              <a:rPr lang="ru-RU" sz="2200" b="1" dirty="0">
                <a:solidFill>
                  <a:srgbClr val="002060"/>
                </a:solidFill>
              </a:rPr>
              <a:t>а</a:t>
            </a:r>
            <a:r>
              <a:rPr lang="ru-RU" sz="2200" b="1" dirty="0" smtClean="0">
                <a:solidFill>
                  <a:srgbClr val="002060"/>
                </a:solidFill>
              </a:rPr>
              <a:t> наших сайтах вы сможете:</a:t>
            </a:r>
            <a:br>
              <a:rPr lang="ru-RU" sz="2200" b="1" dirty="0" smtClean="0">
                <a:solidFill>
                  <a:srgbClr val="002060"/>
                </a:solidFill>
              </a:rPr>
            </a:br>
            <a:r>
              <a:rPr lang="ru-RU" sz="2200" b="1" dirty="0" smtClean="0">
                <a:solidFill>
                  <a:srgbClr val="C00000"/>
                </a:solidFill>
              </a:rPr>
              <a:t>1.	</a:t>
            </a:r>
            <a:r>
              <a:rPr lang="ru-RU" sz="2200" b="1" dirty="0" smtClean="0">
                <a:solidFill>
                  <a:srgbClr val="1F497D">
                    <a:lumMod val="75000"/>
                  </a:srgbClr>
                </a:solidFill>
              </a:rPr>
              <a:t>Читать </a:t>
            </a:r>
            <a:r>
              <a:rPr lang="ru-RU" sz="2200" b="1" dirty="0">
                <a:solidFill>
                  <a:srgbClr val="1F497D">
                    <a:lumMod val="75000"/>
                  </a:srgbClr>
                </a:solidFill>
              </a:rPr>
              <a:t>и скачивать все </a:t>
            </a:r>
            <a:r>
              <a:rPr lang="ru-RU" sz="2200" b="1" dirty="0" smtClean="0">
                <a:solidFill>
                  <a:srgbClr val="1F497D">
                    <a:lumMod val="75000"/>
                  </a:srgbClr>
                </a:solidFill>
              </a:rPr>
              <a:t>статьи, книги о </a:t>
            </a:r>
            <a:r>
              <a:rPr lang="ru-RU" sz="2200" b="1" dirty="0">
                <a:solidFill>
                  <a:srgbClr val="1F497D">
                    <a:lumMod val="75000"/>
                  </a:srgbClr>
                </a:solidFill>
              </a:rPr>
              <a:t>самых новых достижениях в вашем направлении исследований.</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2.</a:t>
            </a:r>
            <a:r>
              <a:rPr lang="ru-RU" sz="2200" b="1" dirty="0" smtClean="0">
                <a:solidFill>
                  <a:srgbClr val="1F497D">
                    <a:lumMod val="75000"/>
                  </a:srgbClr>
                </a:solidFill>
              </a:rPr>
              <a:t>	Использовать </a:t>
            </a:r>
            <a:r>
              <a:rPr lang="ru-RU" sz="2200" b="1" dirty="0">
                <a:solidFill>
                  <a:srgbClr val="1F497D">
                    <a:lumMod val="75000"/>
                  </a:srgbClr>
                </a:solidFill>
              </a:rPr>
              <a:t>наши материалы при написании отчётов НИР, магистерских и докторских диссертаций, подбирать статьи для сопоставительного анализа передовых достижений в </a:t>
            </a:r>
            <a:r>
              <a:rPr lang="ru-RU" sz="2200" b="1" dirty="0" smtClean="0">
                <a:solidFill>
                  <a:srgbClr val="1F497D">
                    <a:lumMod val="75000"/>
                  </a:srgbClr>
                </a:solidFill>
              </a:rPr>
              <a:t>отрасли</a:t>
            </a:r>
            <a:r>
              <a:rPr lang="ru-RU" sz="2200" b="1" dirty="0">
                <a:solidFill>
                  <a:srgbClr val="1F497D">
                    <a:lumMod val="75000"/>
                  </a:srgbClr>
                </a:solidFill>
              </a:rPr>
              <a:t>.</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3.</a:t>
            </a:r>
            <a:r>
              <a:rPr lang="ru-RU" sz="2200" b="1" dirty="0" smtClean="0">
                <a:solidFill>
                  <a:srgbClr val="1F497D">
                    <a:lumMod val="75000"/>
                  </a:srgbClr>
                </a:solidFill>
              </a:rPr>
              <a:t>	Быстро </a:t>
            </a:r>
            <a:r>
              <a:rPr lang="ru-RU" sz="2200" b="1" dirty="0">
                <a:solidFill>
                  <a:srgbClr val="1F497D">
                    <a:lumMod val="75000"/>
                  </a:srgbClr>
                </a:solidFill>
              </a:rPr>
              <a:t>и точно определять рейтинговые журналы под ваши темы </a:t>
            </a:r>
            <a:r>
              <a:rPr lang="ru-RU" sz="2200" b="1" dirty="0" smtClean="0">
                <a:solidFill>
                  <a:srgbClr val="1F497D">
                    <a:lumMod val="75000"/>
                  </a:srgbClr>
                </a:solidFill>
              </a:rPr>
              <a:t>исследования. Сразу </a:t>
            </a:r>
            <a:r>
              <a:rPr lang="ru-RU" sz="2200" b="1" dirty="0">
                <a:solidFill>
                  <a:srgbClr val="1F497D">
                    <a:lumMod val="75000"/>
                  </a:srgbClr>
                </a:solidFill>
              </a:rPr>
              <a:t>же на сайте журнала узнавать есть ли у этих журналов  импакт-фактор и есть ли они в </a:t>
            </a:r>
            <a:r>
              <a:rPr lang="en-US" sz="2200" b="1" dirty="0">
                <a:solidFill>
                  <a:srgbClr val="1F497D">
                    <a:lumMod val="75000"/>
                  </a:srgbClr>
                </a:solidFill>
              </a:rPr>
              <a:t>Scopus</a:t>
            </a:r>
            <a:r>
              <a:rPr lang="ru-RU" sz="2200" b="1" dirty="0">
                <a:solidFill>
                  <a:srgbClr val="1F497D">
                    <a:lumMod val="75000"/>
                  </a:srgbClr>
                </a:solidFill>
              </a:rPr>
              <a:t>.</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4.</a:t>
            </a:r>
            <a:r>
              <a:rPr lang="ru-RU" sz="2200" b="1" dirty="0" smtClean="0">
                <a:solidFill>
                  <a:srgbClr val="1F497D">
                    <a:lumMod val="75000"/>
                  </a:srgbClr>
                </a:solidFill>
              </a:rPr>
              <a:t>	Ознакомит</a:t>
            </a:r>
            <a:r>
              <a:rPr lang="ru-RU" sz="2200" b="1" dirty="0">
                <a:solidFill>
                  <a:srgbClr val="1F497D">
                    <a:lumMod val="75000"/>
                  </a:srgbClr>
                </a:solidFill>
              </a:rPr>
              <a:t>ь</a:t>
            </a:r>
            <a:r>
              <a:rPr lang="ru-RU" sz="2200" b="1" dirty="0" smtClean="0">
                <a:solidFill>
                  <a:srgbClr val="1F497D">
                    <a:lumMod val="75000"/>
                  </a:srgbClr>
                </a:solidFill>
              </a:rPr>
              <a:t>ся </a:t>
            </a:r>
            <a:r>
              <a:rPr lang="ru-RU" sz="2200" b="1" dirty="0">
                <a:solidFill>
                  <a:srgbClr val="1F497D">
                    <a:lumMod val="75000"/>
                  </a:srgbClr>
                </a:solidFill>
              </a:rPr>
              <a:t>с инструкциями и требованиями и подать вашу статью для публикации</a:t>
            </a:r>
            <a:r>
              <a:rPr lang="ru-RU" sz="2200" b="1" dirty="0" smtClean="0">
                <a:solidFill>
                  <a:srgbClr val="1F497D">
                    <a:lumMod val="75000"/>
                  </a:srgbClr>
                </a:solidFill>
              </a:rPr>
              <a:t>.</a:t>
            </a:r>
            <a:r>
              <a:rPr lang="en-US" sz="2200" b="1" dirty="0" smtClean="0">
                <a:solidFill>
                  <a:srgbClr val="1F497D">
                    <a:lumMod val="75000"/>
                  </a:srgbClr>
                </a:solidFill>
              </a:rPr>
              <a:t/>
            </a:r>
            <a:br>
              <a:rPr lang="en-US" sz="2200" b="1" dirty="0" smtClean="0">
                <a:solidFill>
                  <a:srgbClr val="1F497D">
                    <a:lumMod val="75000"/>
                  </a:srgbClr>
                </a:solidFill>
              </a:rPr>
            </a:br>
            <a:r>
              <a:rPr lang="ru-RU" sz="2200" b="1" dirty="0" smtClean="0">
                <a:solidFill>
                  <a:srgbClr val="C00000"/>
                </a:solidFill>
              </a:rPr>
              <a:t>5.</a:t>
            </a:r>
            <a:r>
              <a:rPr lang="ru-RU" sz="2200" b="1" dirty="0" smtClean="0">
                <a:solidFill>
                  <a:srgbClr val="1F497D">
                    <a:lumMod val="75000"/>
                  </a:srgbClr>
                </a:solidFill>
              </a:rPr>
              <a:t>	Открывать </a:t>
            </a:r>
            <a:r>
              <a:rPr lang="ru-RU" sz="2200" b="1" dirty="0">
                <a:solidFill>
                  <a:srgbClr val="1F497D">
                    <a:lumMod val="75000"/>
                  </a:srgbClr>
                </a:solidFill>
              </a:rPr>
              <a:t>и предоставлять дистанционный доступ вашим студентам, магистрантам, докторантам и преподавателям к полнотекстовой базе из дома, либо с сотовых телефонов.</a:t>
            </a:r>
            <a:r>
              <a:rPr lang="en-US" sz="2200" b="1" dirty="0">
                <a:solidFill>
                  <a:srgbClr val="1F497D">
                    <a:lumMod val="75000"/>
                  </a:srgbClr>
                </a:solidFill>
              </a:rPr>
              <a:t/>
            </a:r>
            <a:br>
              <a:rPr lang="en-US" sz="2200" b="1" dirty="0">
                <a:solidFill>
                  <a:srgbClr val="1F497D">
                    <a:lumMod val="75000"/>
                  </a:srgbClr>
                </a:solidFill>
              </a:rPr>
            </a:br>
            <a:r>
              <a:rPr lang="ru-RU" sz="2200" b="1" dirty="0" smtClean="0">
                <a:solidFill>
                  <a:srgbClr val="C00000"/>
                </a:solidFill>
              </a:rPr>
              <a:t>6.</a:t>
            </a:r>
            <a:r>
              <a:rPr lang="ru-RU" sz="2200" b="1" dirty="0" smtClean="0">
                <a:solidFill>
                  <a:srgbClr val="1F497D">
                    <a:lumMod val="75000"/>
                  </a:srgbClr>
                </a:solidFill>
              </a:rPr>
              <a:t>	</a:t>
            </a:r>
            <a:r>
              <a:rPr lang="ru-RU" sz="2200" b="1" dirty="0">
                <a:solidFill>
                  <a:srgbClr val="1F497D">
                    <a:lumMod val="75000"/>
                  </a:srgbClr>
                </a:solidFill>
              </a:rPr>
              <a:t>Использовать книги и главы как связанный курс учебных материалов</a:t>
            </a:r>
            <a:br>
              <a:rPr lang="ru-RU" sz="2200" b="1" dirty="0">
                <a:solidFill>
                  <a:srgbClr val="1F497D">
                    <a:lumMod val="75000"/>
                  </a:srgbClr>
                </a:solidFill>
              </a:rPr>
            </a:br>
            <a:endParaRPr lang="ru-RU" sz="2200" b="1" dirty="0">
              <a:solidFill>
                <a:srgbClr val="1F497D">
                  <a:lumMod val="75000"/>
                </a:srgbClr>
              </a:solidFill>
            </a:endParaRPr>
          </a:p>
        </p:txBody>
      </p:sp>
    </p:spTree>
    <p:extLst>
      <p:ext uri="{BB962C8B-B14F-4D97-AF65-F5344CB8AC3E}">
        <p14:creationId xmlns:p14="http://schemas.microsoft.com/office/powerpoint/2010/main" val="228920254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2"/>
          <p:cNvSpPr txBox="1">
            <a:spLocks/>
          </p:cNvSpPr>
          <p:nvPr/>
        </p:nvSpPr>
        <p:spPr bwMode="auto">
          <a:xfrm>
            <a:off x="379864" y="1292190"/>
            <a:ext cx="8498831" cy="4240764"/>
          </a:xfrm>
          <a:prstGeom prst="rect">
            <a:avLst/>
          </a:prstGeom>
          <a:noFill/>
          <a:ln w="9525">
            <a:noFill/>
            <a:miter lim="800000"/>
            <a:headEnd/>
            <a:tailEnd/>
          </a:ln>
        </p:spPr>
        <p:txBody>
          <a:bodyPr/>
          <a:lstStyle/>
          <a:p>
            <a:pPr algn="just">
              <a:spcBef>
                <a:spcPts val="0"/>
              </a:spcBef>
              <a:spcAft>
                <a:spcPts val="1200"/>
              </a:spcAft>
              <a:buClr>
                <a:schemeClr val="accent1"/>
              </a:buClr>
            </a:pPr>
            <a:r>
              <a:rPr lang="ru-RU" sz="2400" b="1" i="1" dirty="0">
                <a:solidFill>
                  <a:schemeClr val="accent1"/>
                </a:solidFill>
                <a:latin typeface="Calibri" pitchFamily="34" charset="0"/>
              </a:rPr>
              <a:t>Комментарий </a:t>
            </a:r>
            <a:r>
              <a:rPr lang="ru-RU" sz="2400" b="1" i="1" dirty="0" smtClean="0">
                <a:solidFill>
                  <a:schemeClr val="accent1"/>
                </a:solidFill>
                <a:latin typeface="Calibri" pitchFamily="34" charset="0"/>
              </a:rPr>
              <a:t>рецензента</a:t>
            </a:r>
            <a:r>
              <a:rPr lang="en-US" sz="2400" b="1" i="1" dirty="0">
                <a:solidFill>
                  <a:schemeClr val="accent1"/>
                </a:solidFill>
                <a:latin typeface="Calibri" pitchFamily="34" charset="0"/>
              </a:rPr>
              <a:t>: </a:t>
            </a:r>
            <a:r>
              <a:rPr lang="en-US" sz="2400" dirty="0" smtClean="0">
                <a:solidFill>
                  <a:schemeClr val="accent1"/>
                </a:solidFill>
                <a:latin typeface="Calibri" pitchFamily="34" charset="0"/>
              </a:rPr>
              <a:t>In </a:t>
            </a:r>
            <a:r>
              <a:rPr lang="en-US" sz="2400" dirty="0">
                <a:solidFill>
                  <a:schemeClr val="accent1"/>
                </a:solidFill>
                <a:latin typeface="Calibri" pitchFamily="34" charset="0"/>
              </a:rPr>
              <a:t>your analysis of the data you have chosen to use a somewhat obscure fitting function (regression). In my opinion, a simple Gaussian function would have sufficed. Moreover, the results would be more instructive and easier to compare to previous results.</a:t>
            </a:r>
            <a:endParaRPr lang="ru-RU" sz="2400" dirty="0">
              <a:solidFill>
                <a:schemeClr val="accent1"/>
              </a:solidFill>
              <a:latin typeface="Calibri" pitchFamily="34" charset="0"/>
            </a:endParaRPr>
          </a:p>
          <a:p>
            <a:pPr algn="just">
              <a:spcBef>
                <a:spcPts val="0"/>
              </a:spcBef>
              <a:spcAft>
                <a:spcPts val="1200"/>
              </a:spcAft>
              <a:buClr>
                <a:schemeClr val="accent1"/>
              </a:buClr>
            </a:pPr>
            <a:endParaRPr lang="en-US" sz="2400" dirty="0">
              <a:solidFill>
                <a:schemeClr val="accent1"/>
              </a:solidFill>
              <a:latin typeface="Calibri" pitchFamily="34" charset="0"/>
            </a:endParaRPr>
          </a:p>
          <a:p>
            <a:pPr algn="just">
              <a:spcBef>
                <a:spcPts val="0"/>
              </a:spcBef>
              <a:spcAft>
                <a:spcPts val="1200"/>
              </a:spcAft>
              <a:buClr>
                <a:schemeClr val="accent1"/>
              </a:buClr>
            </a:pPr>
            <a:r>
              <a:rPr lang="ru-RU" sz="2400" b="1" dirty="0" smtClean="0">
                <a:solidFill>
                  <a:schemeClr val="tx2">
                    <a:lumMod val="50000"/>
                  </a:schemeClr>
                </a:solidFill>
                <a:latin typeface="Calibri" pitchFamily="34" charset="0"/>
              </a:rPr>
              <a:t>Ответ</a:t>
            </a:r>
            <a:r>
              <a:rPr lang="en-US" sz="2400" b="1" dirty="0" smtClean="0">
                <a:solidFill>
                  <a:schemeClr val="tx2">
                    <a:lumMod val="50000"/>
                  </a:schemeClr>
                </a:solidFill>
                <a:latin typeface="Arial" panose="020B0604020202020204" pitchFamily="34" charset="0"/>
                <a:cs typeface="Arial" panose="020B0604020202020204" pitchFamily="34" charset="0"/>
              </a:rPr>
              <a:t>:</a:t>
            </a:r>
            <a:r>
              <a:rPr lang="en-US" sz="2400" dirty="0" smtClean="0">
                <a:solidFill>
                  <a:schemeClr val="tx2">
                    <a:lumMod val="50000"/>
                  </a:schemeClr>
                </a:solidFill>
                <a:latin typeface="Arial" panose="020B0604020202020204" pitchFamily="34" charset="0"/>
                <a:cs typeface="Arial" panose="020B0604020202020204" pitchFamily="34" charset="0"/>
              </a:rPr>
              <a:t> </a:t>
            </a:r>
            <a:r>
              <a:rPr lang="en-US" sz="2400" b="1" dirty="0" smtClean="0">
                <a:solidFill>
                  <a:schemeClr val="accent1"/>
                </a:solidFill>
                <a:latin typeface="Arial" panose="020B0604020202020204" pitchFamily="34" charset="0"/>
                <a:cs typeface="Arial" panose="020B0604020202020204" pitchFamily="34" charset="0"/>
              </a:rPr>
              <a:t>We agree with the reviewer’s assessment of the</a:t>
            </a:r>
            <a:r>
              <a:rPr lang="ru-RU" sz="2400" b="1" dirty="0" smtClean="0">
                <a:solidFill>
                  <a:schemeClr val="accent1"/>
                </a:solidFill>
                <a:latin typeface="Arial" panose="020B0604020202020204" pitchFamily="34" charset="0"/>
                <a:cs typeface="Arial" panose="020B0604020202020204" pitchFamily="34" charset="0"/>
              </a:rPr>
              <a:t> </a:t>
            </a:r>
            <a:r>
              <a:rPr lang="en-US" sz="2400" b="1" dirty="0" smtClean="0">
                <a:solidFill>
                  <a:schemeClr val="accent1"/>
                </a:solidFill>
                <a:latin typeface="Arial" panose="020B0604020202020204" pitchFamily="34" charset="0"/>
                <a:cs typeface="Arial" panose="020B0604020202020204" pitchFamily="34" charset="0"/>
              </a:rPr>
              <a:t>analysis.</a:t>
            </a:r>
            <a:r>
              <a:rPr lang="en-US" sz="2400" dirty="0" smtClean="0">
                <a:latin typeface="Arial" panose="020B0604020202020204" pitchFamily="34" charset="0"/>
                <a:cs typeface="Arial" panose="020B0604020202020204" pitchFamily="34" charset="0"/>
              </a:rPr>
              <a:t> </a:t>
            </a:r>
            <a:r>
              <a:rPr lang="en-US" sz="2400" b="1" dirty="0" smtClean="0">
                <a:solidFill>
                  <a:schemeClr val="accent6"/>
                </a:solidFill>
                <a:latin typeface="Arial" panose="020B0604020202020204" pitchFamily="34" charset="0"/>
                <a:cs typeface="Arial" panose="020B0604020202020204" pitchFamily="34" charset="0"/>
              </a:rPr>
              <a:t>Our tailored function, in its current form, makes it difficult</a:t>
            </a:r>
            <a:r>
              <a:rPr lang="ru-RU" sz="2400" b="1" dirty="0" smtClean="0">
                <a:solidFill>
                  <a:schemeClr val="accent6"/>
                </a:solidFill>
                <a:latin typeface="Arial" panose="020B0604020202020204" pitchFamily="34" charset="0"/>
                <a:cs typeface="Arial" panose="020B0604020202020204" pitchFamily="34" charset="0"/>
              </a:rPr>
              <a:t> </a:t>
            </a:r>
            <a:r>
              <a:rPr lang="en-US" sz="2400" b="1" dirty="0" smtClean="0">
                <a:solidFill>
                  <a:schemeClr val="accent6"/>
                </a:solidFill>
                <a:latin typeface="Arial" panose="020B0604020202020204" pitchFamily="34" charset="0"/>
                <a:cs typeface="Arial" panose="020B0604020202020204" pitchFamily="34" charset="0"/>
              </a:rPr>
              <a:t>to tell that this measurement constitutes a significant</a:t>
            </a:r>
            <a:r>
              <a:rPr lang="ru-RU" sz="2400" b="1" dirty="0" smtClean="0">
                <a:solidFill>
                  <a:schemeClr val="accent6"/>
                </a:solidFill>
                <a:latin typeface="Arial" panose="020B0604020202020204" pitchFamily="34" charset="0"/>
                <a:cs typeface="Arial" panose="020B0604020202020204" pitchFamily="34" charset="0"/>
              </a:rPr>
              <a:t> </a:t>
            </a:r>
            <a:r>
              <a:rPr lang="en-US" sz="2400" b="1" dirty="0" smtClean="0">
                <a:solidFill>
                  <a:schemeClr val="accent6"/>
                </a:solidFill>
                <a:latin typeface="Arial" panose="020B0604020202020204" pitchFamily="34" charset="0"/>
                <a:cs typeface="Arial" panose="020B0604020202020204" pitchFamily="34" charset="0"/>
              </a:rPr>
              <a:t>improvement over previously reported values. </a:t>
            </a:r>
            <a:r>
              <a:rPr lang="en-US" sz="2400" b="1" dirty="0" smtClean="0">
                <a:solidFill>
                  <a:srgbClr val="7030A0"/>
                </a:solidFill>
                <a:latin typeface="Arial" panose="020B0604020202020204" pitchFamily="34" charset="0"/>
                <a:cs typeface="Arial" panose="020B0604020202020204" pitchFamily="34" charset="0"/>
              </a:rPr>
              <a:t>We describe our</a:t>
            </a:r>
            <a:r>
              <a:rPr lang="ru-RU" sz="2400" b="1" dirty="0" smtClean="0">
                <a:solidFill>
                  <a:srgbClr val="7030A0"/>
                </a:solidFill>
                <a:latin typeface="Arial" panose="020B0604020202020204" pitchFamily="34" charset="0"/>
                <a:cs typeface="Arial" panose="020B0604020202020204" pitchFamily="34" charset="0"/>
              </a:rPr>
              <a:t> </a:t>
            </a:r>
            <a:r>
              <a:rPr lang="en-US" sz="2400" b="1" dirty="0">
                <a:solidFill>
                  <a:srgbClr val="7030A0"/>
                </a:solidFill>
                <a:latin typeface="Arial" panose="020B0604020202020204" pitchFamily="34" charset="0"/>
                <a:cs typeface="Arial" panose="020B0604020202020204" pitchFamily="34" charset="0"/>
              </a:rPr>
              <a:t>new analysis using a Gaussian </a:t>
            </a:r>
            <a:r>
              <a:rPr lang="en-US" sz="2400" b="1" dirty="0" smtClean="0">
                <a:solidFill>
                  <a:srgbClr val="C00000"/>
                </a:solidFill>
                <a:latin typeface="Arial" panose="020B0604020202020204" pitchFamily="34" charset="0"/>
                <a:cs typeface="Arial" panose="020B0604020202020204" pitchFamily="34" charset="0"/>
              </a:rPr>
              <a:t>fitting</a:t>
            </a:r>
            <a:r>
              <a:rPr lang="ru-RU" sz="2400" b="1" dirty="0" smtClean="0">
                <a:solidFill>
                  <a:srgbClr val="C00000"/>
                </a:solidFill>
                <a:latin typeface="Arial" panose="020B0604020202020204" pitchFamily="34" charset="0"/>
                <a:cs typeface="Arial" panose="020B0604020202020204" pitchFamily="34" charset="0"/>
              </a:rPr>
              <a:t> </a:t>
            </a:r>
            <a:r>
              <a:rPr lang="en-US" sz="2400" b="1" dirty="0" smtClean="0">
                <a:solidFill>
                  <a:srgbClr val="C00000"/>
                </a:solidFill>
                <a:latin typeface="Arial" panose="020B0604020202020204" pitchFamily="34" charset="0"/>
                <a:cs typeface="Arial" panose="020B0604020202020204" pitchFamily="34" charset="0"/>
              </a:rPr>
              <a:t>in </a:t>
            </a:r>
            <a:r>
              <a:rPr lang="en-US" sz="2400" b="1" dirty="0">
                <a:solidFill>
                  <a:srgbClr val="C00000"/>
                </a:solidFill>
                <a:latin typeface="Arial" panose="020B0604020202020204" pitchFamily="34" charset="0"/>
                <a:cs typeface="Arial" panose="020B0604020202020204" pitchFamily="34" charset="0"/>
              </a:rPr>
              <a:t>our revised </a:t>
            </a:r>
            <a:r>
              <a:rPr lang="en-US" sz="2400" b="1" dirty="0" smtClean="0">
                <a:solidFill>
                  <a:srgbClr val="C00000"/>
                </a:solidFill>
                <a:latin typeface="Arial" panose="020B0604020202020204" pitchFamily="34" charset="0"/>
                <a:cs typeface="Arial" panose="020B0604020202020204" pitchFamily="34" charset="0"/>
              </a:rPr>
              <a:t>Results</a:t>
            </a:r>
            <a:r>
              <a:rPr lang="ru-RU" sz="2400" b="1" dirty="0" smtClean="0">
                <a:solidFill>
                  <a:srgbClr val="C00000"/>
                </a:solidFill>
                <a:latin typeface="Arial" panose="020B0604020202020204" pitchFamily="34" charset="0"/>
                <a:cs typeface="Arial" panose="020B0604020202020204" pitchFamily="34" charset="0"/>
              </a:rPr>
              <a:t> </a:t>
            </a:r>
            <a:r>
              <a:rPr lang="en-US" sz="2400" b="1" dirty="0" smtClean="0">
                <a:solidFill>
                  <a:srgbClr val="C00000"/>
                </a:solidFill>
                <a:latin typeface="Arial" panose="020B0604020202020204" pitchFamily="34" charset="0"/>
                <a:cs typeface="Arial" panose="020B0604020202020204" pitchFamily="34" charset="0"/>
              </a:rPr>
              <a:t>section </a:t>
            </a:r>
            <a:r>
              <a:rPr lang="en-US" sz="2400" b="1" dirty="0">
                <a:solidFill>
                  <a:srgbClr val="C00000"/>
                </a:solidFill>
                <a:latin typeface="Arial" panose="020B0604020202020204" pitchFamily="34" charset="0"/>
                <a:cs typeface="Arial" panose="020B0604020202020204" pitchFamily="34" charset="0"/>
              </a:rPr>
              <a:t>(Page 6, Lines 12–18)</a:t>
            </a:r>
            <a:endParaRPr lang="en-US" sz="2400" b="1" dirty="0">
              <a:solidFill>
                <a:srgbClr val="C00000"/>
              </a:solidFill>
              <a:latin typeface="Calibri" pitchFamily="34" charset="0"/>
            </a:endParaRPr>
          </a:p>
        </p:txBody>
      </p:sp>
      <p:sp>
        <p:nvSpPr>
          <p:cNvPr id="2" name="Titel 1"/>
          <p:cNvSpPr>
            <a:spLocks noGrp="1"/>
          </p:cNvSpPr>
          <p:nvPr>
            <p:ph type="title"/>
          </p:nvPr>
        </p:nvSpPr>
        <p:spPr>
          <a:xfrm>
            <a:off x="520700" y="804056"/>
            <a:ext cx="8155238" cy="304699"/>
          </a:xfrm>
        </p:spPr>
        <p:txBody>
          <a:bodyPr>
            <a:noAutofit/>
          </a:bodyPr>
          <a:lstStyle/>
          <a:p>
            <a:r>
              <a:rPr lang="ru-RU" sz="3200" b="1" dirty="0">
                <a:solidFill>
                  <a:srgbClr val="C00000"/>
                </a:solidFill>
              </a:rPr>
              <a:t>Согласие  с рецензентом</a:t>
            </a:r>
            <a:endParaRPr lang="de-DE" sz="3200" b="1" dirty="0">
              <a:solidFill>
                <a:srgbClr val="C00000"/>
              </a:solidFill>
            </a:endParaRPr>
          </a:p>
        </p:txBody>
      </p:sp>
      <p:sp>
        <p:nvSpPr>
          <p:cNvPr id="11" name="Rounded Rectangle 10"/>
          <p:cNvSpPr/>
          <p:nvPr/>
        </p:nvSpPr>
        <p:spPr>
          <a:xfrm>
            <a:off x="1421580" y="3382646"/>
            <a:ext cx="2016224" cy="504056"/>
          </a:xfrm>
          <a:prstGeom prst="roundRect">
            <a:avLst/>
          </a:prstGeom>
          <a:solidFill>
            <a:schemeClr val="accent2"/>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r>
              <a:rPr lang="ru-RU" sz="2400" b="1" dirty="0" smtClean="0"/>
              <a:t>Согласие</a:t>
            </a:r>
            <a:endParaRPr lang="en-US" sz="2400" b="1" dirty="0"/>
          </a:p>
        </p:txBody>
      </p:sp>
      <p:sp>
        <p:nvSpPr>
          <p:cNvPr id="16" name="Rounded Rectangle 15"/>
          <p:cNvSpPr/>
          <p:nvPr/>
        </p:nvSpPr>
        <p:spPr>
          <a:xfrm>
            <a:off x="0" y="5028898"/>
            <a:ext cx="1922239" cy="504056"/>
          </a:xfrm>
          <a:prstGeom prst="roundRect">
            <a:avLst/>
          </a:prstGeom>
          <a:solidFill>
            <a:srgbClr val="512AAD"/>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t>Изменения</a:t>
            </a:r>
            <a:endParaRPr lang="en-US" sz="2400" b="1" dirty="0"/>
          </a:p>
        </p:txBody>
      </p:sp>
      <p:sp>
        <p:nvSpPr>
          <p:cNvPr id="17" name="Rounded Rectangle 16"/>
          <p:cNvSpPr/>
          <p:nvPr/>
        </p:nvSpPr>
        <p:spPr>
          <a:xfrm>
            <a:off x="4842036" y="6008410"/>
            <a:ext cx="2874012" cy="504056"/>
          </a:xfrm>
          <a:prstGeom prst="roundRect">
            <a:avLst/>
          </a:prstGeom>
          <a:solidFill>
            <a:srgbClr val="C00000"/>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t>Место нахождения</a:t>
            </a:r>
            <a:endParaRPr lang="en-US" sz="2400" b="1" dirty="0"/>
          </a:p>
        </p:txBody>
      </p:sp>
      <p:sp>
        <p:nvSpPr>
          <p:cNvPr id="21" name="Rounded Rectangle 20"/>
          <p:cNvSpPr/>
          <p:nvPr/>
        </p:nvSpPr>
        <p:spPr>
          <a:xfrm>
            <a:off x="4121940" y="4149096"/>
            <a:ext cx="2657028" cy="504056"/>
          </a:xfrm>
          <a:prstGeom prst="roundRect">
            <a:avLst/>
          </a:prstGeom>
          <a:solidFill>
            <a:schemeClr val="accent6"/>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t>Почему согласны</a:t>
            </a:r>
            <a:endParaRPr lang="en-US" sz="2400" b="1" dirty="0"/>
          </a:p>
        </p:txBody>
      </p:sp>
    </p:spTree>
    <p:extLst>
      <p:ext uri="{BB962C8B-B14F-4D97-AF65-F5344CB8AC3E}">
        <p14:creationId xmlns:p14="http://schemas.microsoft.com/office/powerpoint/2010/main" val="352245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
          <p:cNvSpPr txBox="1">
            <a:spLocks/>
          </p:cNvSpPr>
          <p:nvPr/>
        </p:nvSpPr>
        <p:spPr bwMode="auto">
          <a:xfrm>
            <a:off x="218256" y="1717465"/>
            <a:ext cx="8458200" cy="4303823"/>
          </a:xfrm>
          <a:prstGeom prst="rect">
            <a:avLst/>
          </a:prstGeom>
          <a:noFill/>
          <a:ln w="9525">
            <a:noFill/>
            <a:miter lim="800000"/>
            <a:headEnd/>
            <a:tailEnd/>
          </a:ln>
        </p:spPr>
        <p:txBody>
          <a:bodyPr/>
          <a:lstStyle/>
          <a:p>
            <a:pPr algn="just">
              <a:spcBef>
                <a:spcPts val="0"/>
              </a:spcBef>
              <a:spcAft>
                <a:spcPts val="1200"/>
              </a:spcAft>
              <a:buClr>
                <a:schemeClr val="accent1"/>
              </a:buClr>
            </a:pPr>
            <a:r>
              <a:rPr lang="ru-RU" sz="2400" b="1" i="1" dirty="0">
                <a:solidFill>
                  <a:schemeClr val="accent1"/>
                </a:solidFill>
                <a:latin typeface="Calibri" pitchFamily="34" charset="0"/>
              </a:rPr>
              <a:t>Комментарий </a:t>
            </a:r>
            <a:r>
              <a:rPr lang="ru-RU" sz="2400" b="1" i="1" dirty="0" smtClean="0">
                <a:solidFill>
                  <a:schemeClr val="accent1"/>
                </a:solidFill>
                <a:latin typeface="Calibri" pitchFamily="34" charset="0"/>
              </a:rPr>
              <a:t>рецензента</a:t>
            </a:r>
            <a:r>
              <a:rPr lang="en-US" sz="2400" b="1" i="1" dirty="0" smtClean="0">
                <a:solidFill>
                  <a:schemeClr val="accent1"/>
                </a:solidFill>
                <a:latin typeface="Calibri" pitchFamily="34" charset="0"/>
              </a:rPr>
              <a:t>: </a:t>
            </a:r>
            <a:r>
              <a:rPr lang="en-US" sz="2400" dirty="0">
                <a:solidFill>
                  <a:schemeClr val="accent1"/>
                </a:solidFill>
                <a:latin typeface="Calibri" pitchFamily="34" charset="0"/>
              </a:rPr>
              <a:t>In your analysis of the data you have chosen to use a somewhat obscure fitting function (regression). In my opinion, a simple Gaussian function would have sufficed. Moreover, the results would be more instructive and easier to compare to previous results.</a:t>
            </a:r>
            <a:endParaRPr lang="ru-RU" sz="2400" dirty="0">
              <a:solidFill>
                <a:schemeClr val="accent1"/>
              </a:solidFill>
              <a:latin typeface="Calibri" pitchFamily="34" charset="0"/>
            </a:endParaRPr>
          </a:p>
          <a:p>
            <a:pPr algn="just">
              <a:spcBef>
                <a:spcPts val="0"/>
              </a:spcBef>
              <a:spcAft>
                <a:spcPts val="1200"/>
              </a:spcAft>
              <a:buClr>
                <a:schemeClr val="accent1"/>
              </a:buClr>
            </a:pPr>
            <a:r>
              <a:rPr lang="ru-RU" sz="2400" dirty="0" smtClean="0">
                <a:solidFill>
                  <a:schemeClr val="accent1"/>
                </a:solidFill>
                <a:latin typeface="Calibri" pitchFamily="34" charset="0"/>
              </a:rPr>
              <a:t> </a:t>
            </a:r>
            <a:endParaRPr lang="en-US" sz="2400" dirty="0" smtClean="0">
              <a:solidFill>
                <a:schemeClr val="accent1"/>
              </a:solidFill>
              <a:latin typeface="Calibri" pitchFamily="34" charset="0"/>
            </a:endParaRPr>
          </a:p>
          <a:p>
            <a:pPr algn="just">
              <a:spcBef>
                <a:spcPts val="0"/>
              </a:spcBef>
              <a:spcAft>
                <a:spcPts val="1200"/>
              </a:spcAft>
              <a:buClr>
                <a:schemeClr val="accent1"/>
              </a:buClr>
            </a:pPr>
            <a:r>
              <a:rPr lang="ru-RU" sz="2400" b="1" dirty="0" smtClean="0">
                <a:solidFill>
                  <a:schemeClr val="tx2">
                    <a:lumMod val="50000"/>
                  </a:schemeClr>
                </a:solidFill>
                <a:latin typeface="Calibri" pitchFamily="34" charset="0"/>
              </a:rPr>
              <a:t>Ответ</a:t>
            </a:r>
            <a:r>
              <a:rPr lang="en-US" sz="2400" b="1" dirty="0" smtClean="0">
                <a:solidFill>
                  <a:schemeClr val="tx2">
                    <a:lumMod val="50000"/>
                  </a:schemeClr>
                </a:solidFill>
                <a:latin typeface="Calibri" pitchFamily="34" charset="0"/>
              </a:rPr>
              <a:t>:</a:t>
            </a:r>
            <a:r>
              <a:rPr lang="en-US" sz="2400" dirty="0" smtClean="0">
                <a:solidFill>
                  <a:schemeClr val="tx2">
                    <a:lumMod val="50000"/>
                  </a:schemeClr>
                </a:solidFill>
                <a:latin typeface="Calibri" pitchFamily="34" charset="0"/>
              </a:rPr>
              <a:t> </a:t>
            </a:r>
            <a:r>
              <a:rPr lang="en-US" sz="2400" b="1" dirty="0">
                <a:solidFill>
                  <a:srgbClr val="FF0000"/>
                </a:solidFill>
                <a:latin typeface="Calibri" pitchFamily="34" charset="0"/>
                <a:cs typeface="Calibri" pitchFamily="34" charset="0"/>
              </a:rPr>
              <a:t>It is clear that this reviewer is not familiar with the</a:t>
            </a:r>
          </a:p>
          <a:p>
            <a:pPr algn="just">
              <a:spcBef>
                <a:spcPts val="0"/>
              </a:spcBef>
              <a:spcAft>
                <a:spcPts val="1200"/>
              </a:spcAft>
              <a:buClr>
                <a:schemeClr val="accent1"/>
              </a:buClr>
            </a:pPr>
            <a:r>
              <a:rPr lang="en-US" sz="2400" b="1" dirty="0">
                <a:solidFill>
                  <a:srgbClr val="FF0000"/>
                </a:solidFill>
                <a:latin typeface="Calibri" pitchFamily="34" charset="0"/>
                <a:cs typeface="Calibri" pitchFamily="34" charset="0"/>
              </a:rPr>
              <a:t>current analytical methods in the field. I recommend that you</a:t>
            </a:r>
          </a:p>
          <a:p>
            <a:pPr algn="just">
              <a:spcBef>
                <a:spcPts val="0"/>
              </a:spcBef>
              <a:spcAft>
                <a:spcPts val="1200"/>
              </a:spcAft>
              <a:buClr>
                <a:schemeClr val="accent1"/>
              </a:buClr>
            </a:pPr>
            <a:r>
              <a:rPr lang="en-US" sz="2400" b="1" dirty="0">
                <a:solidFill>
                  <a:srgbClr val="FF0000"/>
                </a:solidFill>
                <a:latin typeface="Calibri" pitchFamily="34" charset="0"/>
                <a:cs typeface="Calibri" pitchFamily="34" charset="0"/>
              </a:rPr>
              <a:t>identify a more suitable reviewer for my manuscript.</a:t>
            </a:r>
            <a:endParaRPr lang="ru-RU" sz="2400" b="1" dirty="0">
              <a:solidFill>
                <a:srgbClr val="FF0000"/>
              </a:solidFill>
              <a:latin typeface="Calibri" pitchFamily="34" charset="0"/>
              <a:cs typeface="Calibri" pitchFamily="34" charset="0"/>
            </a:endParaRPr>
          </a:p>
        </p:txBody>
      </p:sp>
      <p:sp>
        <p:nvSpPr>
          <p:cNvPr id="2" name="Titel 1"/>
          <p:cNvSpPr>
            <a:spLocks noGrp="1"/>
          </p:cNvSpPr>
          <p:nvPr>
            <p:ph type="title"/>
          </p:nvPr>
        </p:nvSpPr>
        <p:spPr>
          <a:xfrm>
            <a:off x="521218" y="620688"/>
            <a:ext cx="8155238" cy="304699"/>
          </a:xfrm>
        </p:spPr>
        <p:txBody>
          <a:bodyPr>
            <a:noAutofit/>
          </a:bodyPr>
          <a:lstStyle/>
          <a:p>
            <a:r>
              <a:rPr lang="ru-RU" sz="3200" b="1" dirty="0">
                <a:solidFill>
                  <a:srgbClr val="C00000"/>
                </a:solidFill>
              </a:rPr>
              <a:t>Несогласие с рецензентами </a:t>
            </a:r>
            <a:br>
              <a:rPr lang="ru-RU" sz="3200" b="1" dirty="0">
                <a:solidFill>
                  <a:srgbClr val="C00000"/>
                </a:solidFill>
              </a:rPr>
            </a:br>
            <a:r>
              <a:rPr lang="ru-RU" sz="3200" b="1" dirty="0">
                <a:solidFill>
                  <a:srgbClr val="C00000"/>
                </a:solidFill>
              </a:rPr>
              <a:t>Как делать нельзя:</a:t>
            </a:r>
            <a:endParaRPr lang="de-DE" sz="3200" b="1" dirty="0">
              <a:solidFill>
                <a:srgbClr val="C00000"/>
              </a:solidFill>
            </a:endParaRPr>
          </a:p>
        </p:txBody>
      </p:sp>
      <p:sp>
        <p:nvSpPr>
          <p:cNvPr id="14" name="&quot;No&quot; Symbol 13"/>
          <p:cNvSpPr/>
          <p:nvPr/>
        </p:nvSpPr>
        <p:spPr>
          <a:xfrm>
            <a:off x="3221820" y="3877362"/>
            <a:ext cx="2085088" cy="1944216"/>
          </a:xfrm>
          <a:prstGeom prst="noSmoking">
            <a:avLst>
              <a:gd name="adj" fmla="val 12802"/>
            </a:avLst>
          </a:prstGeom>
          <a:solidFill>
            <a:srgbClr val="C00000">
              <a:alpha val="55000"/>
            </a:srgbClr>
          </a:solidFill>
          <a:ln w="190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66280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Text Placeholder 2"/>
          <p:cNvSpPr txBox="1">
            <a:spLocks/>
          </p:cNvSpPr>
          <p:nvPr/>
        </p:nvSpPr>
        <p:spPr bwMode="auto">
          <a:xfrm>
            <a:off x="161412" y="1358724"/>
            <a:ext cx="8584308" cy="4303823"/>
          </a:xfrm>
          <a:prstGeom prst="rect">
            <a:avLst/>
          </a:prstGeom>
          <a:noFill/>
          <a:ln w="9525">
            <a:noFill/>
            <a:miter lim="800000"/>
            <a:headEnd/>
            <a:tailEnd/>
          </a:ln>
        </p:spPr>
        <p:txBody>
          <a:bodyPr/>
          <a:lstStyle/>
          <a:p>
            <a:pPr algn="just">
              <a:spcBef>
                <a:spcPts val="0"/>
              </a:spcBef>
              <a:spcAft>
                <a:spcPts val="1200"/>
              </a:spcAft>
              <a:buClr>
                <a:schemeClr val="accent1"/>
              </a:buClr>
            </a:pPr>
            <a:r>
              <a:rPr lang="ru-RU" sz="2400" b="1" i="1" dirty="0">
                <a:solidFill>
                  <a:schemeClr val="accent1"/>
                </a:solidFill>
                <a:latin typeface="Calibri" pitchFamily="34" charset="0"/>
              </a:rPr>
              <a:t>Комментарий рецензентов</a:t>
            </a:r>
            <a:r>
              <a:rPr lang="en-US" sz="2400" b="1" i="1" dirty="0">
                <a:solidFill>
                  <a:schemeClr val="accent1"/>
                </a:solidFill>
                <a:latin typeface="Calibri" pitchFamily="34" charset="0"/>
              </a:rPr>
              <a:t>: </a:t>
            </a:r>
            <a:r>
              <a:rPr lang="en-US" sz="2400" dirty="0">
                <a:solidFill>
                  <a:schemeClr val="accent1"/>
                </a:solidFill>
                <a:latin typeface="Calibri" pitchFamily="34" charset="0"/>
              </a:rPr>
              <a:t>In your analysis of the data you have chosen to use a somewhat obscure fitting function (regression). In my opinion, a simple Gaussian function would have sufficed. Moreover, the results would be more instructive and easier to compare to previous results.</a:t>
            </a:r>
            <a:endParaRPr lang="ru-RU" sz="2400" dirty="0">
              <a:solidFill>
                <a:schemeClr val="accent1"/>
              </a:solidFill>
              <a:latin typeface="Calibri" pitchFamily="34" charset="0"/>
            </a:endParaRPr>
          </a:p>
          <a:p>
            <a:pPr algn="just"/>
            <a:r>
              <a:rPr lang="ru-RU" sz="2400" b="1" i="1" dirty="0" smtClean="0">
                <a:solidFill>
                  <a:schemeClr val="tx1"/>
                </a:solidFill>
                <a:latin typeface="Calibri" pitchFamily="34" charset="0"/>
                <a:cs typeface="Calibri" pitchFamily="34" charset="0"/>
              </a:rPr>
              <a:t>Ответ</a:t>
            </a:r>
            <a:r>
              <a:rPr lang="ru-RU" sz="2400" i="1" dirty="0" smtClean="0">
                <a:solidFill>
                  <a:schemeClr val="tx1"/>
                </a:solidFill>
                <a:latin typeface="Calibri" pitchFamily="34" charset="0"/>
                <a:cs typeface="Calibri" pitchFamily="34" charset="0"/>
              </a:rPr>
              <a:t>: </a:t>
            </a:r>
            <a:r>
              <a:rPr lang="en-US" sz="2400" b="1" dirty="0">
                <a:solidFill>
                  <a:schemeClr val="accent6"/>
                </a:solidFill>
                <a:latin typeface="Calibri" pitchFamily="34" charset="0"/>
                <a:cs typeface="Calibri" pitchFamily="34" charset="0"/>
              </a:rPr>
              <a:t>Although a simple Gaussian fit would </a:t>
            </a:r>
            <a:r>
              <a:rPr lang="en-US" sz="2400" b="1" dirty="0" smtClean="0">
                <a:solidFill>
                  <a:schemeClr val="accent6"/>
                </a:solidFill>
                <a:latin typeface="Calibri" pitchFamily="34" charset="0"/>
                <a:cs typeface="Calibri" pitchFamily="34" charset="0"/>
              </a:rPr>
              <a:t>facilitate</a:t>
            </a:r>
            <a:r>
              <a:rPr lang="ru-RU" sz="2400" b="1" dirty="0" smtClean="0">
                <a:solidFill>
                  <a:schemeClr val="accent6"/>
                </a:solidFill>
                <a:latin typeface="Calibri" pitchFamily="34" charset="0"/>
                <a:cs typeface="Calibri" pitchFamily="34" charset="0"/>
              </a:rPr>
              <a:t> </a:t>
            </a:r>
            <a:r>
              <a:rPr lang="en-US" sz="2400" b="1" dirty="0" smtClean="0">
                <a:solidFill>
                  <a:schemeClr val="accent6"/>
                </a:solidFill>
                <a:latin typeface="Calibri" pitchFamily="34" charset="0"/>
                <a:cs typeface="Calibri" pitchFamily="34" charset="0"/>
              </a:rPr>
              <a:t>comparison </a:t>
            </a:r>
            <a:r>
              <a:rPr lang="en-US" sz="2400" b="1" dirty="0">
                <a:solidFill>
                  <a:schemeClr val="accent6"/>
                </a:solidFill>
                <a:latin typeface="Calibri" pitchFamily="34" charset="0"/>
                <a:cs typeface="Calibri" pitchFamily="34" charset="0"/>
              </a:rPr>
              <a:t>with the results of other studies, our tailored </a:t>
            </a:r>
            <a:r>
              <a:rPr lang="en-US" sz="2400" b="1" dirty="0" smtClean="0">
                <a:solidFill>
                  <a:schemeClr val="accent6"/>
                </a:solidFill>
                <a:latin typeface="Calibri" pitchFamily="34" charset="0"/>
                <a:cs typeface="Calibri" pitchFamily="34" charset="0"/>
              </a:rPr>
              <a:t>function</a:t>
            </a:r>
            <a:r>
              <a:rPr lang="ru-RU" sz="2400" b="1" dirty="0" smtClean="0">
                <a:solidFill>
                  <a:schemeClr val="accent6"/>
                </a:solidFill>
                <a:latin typeface="Calibri" pitchFamily="34" charset="0"/>
                <a:cs typeface="Calibri" pitchFamily="34" charset="0"/>
              </a:rPr>
              <a:t> </a:t>
            </a:r>
            <a:r>
              <a:rPr lang="en-US" sz="2400" b="1" dirty="0" smtClean="0">
                <a:solidFill>
                  <a:schemeClr val="accent6"/>
                </a:solidFill>
                <a:latin typeface="Calibri" pitchFamily="34" charset="0"/>
                <a:cs typeface="Calibri" pitchFamily="34" charset="0"/>
              </a:rPr>
              <a:t>allows </a:t>
            </a:r>
            <a:r>
              <a:rPr lang="en-US" sz="2400" b="1" dirty="0">
                <a:solidFill>
                  <a:schemeClr val="accent6"/>
                </a:solidFill>
                <a:latin typeface="Calibri" pitchFamily="34" charset="0"/>
                <a:cs typeface="Calibri" pitchFamily="34" charset="0"/>
              </a:rPr>
              <a:t>for the analysis of the data in terms of the Smith </a:t>
            </a:r>
            <a:r>
              <a:rPr lang="en-US" sz="2400" b="1" dirty="0" smtClean="0">
                <a:solidFill>
                  <a:schemeClr val="accent6"/>
                </a:solidFill>
                <a:latin typeface="Calibri" pitchFamily="34" charset="0"/>
                <a:cs typeface="Calibri" pitchFamily="34" charset="0"/>
              </a:rPr>
              <a:t>model</a:t>
            </a:r>
            <a:r>
              <a:rPr lang="ru-RU" sz="2400" b="1" dirty="0" smtClean="0">
                <a:solidFill>
                  <a:schemeClr val="accent6"/>
                </a:solidFill>
                <a:latin typeface="Calibri" pitchFamily="34" charset="0"/>
                <a:cs typeface="Calibri" pitchFamily="34" charset="0"/>
              </a:rPr>
              <a:t> </a:t>
            </a:r>
            <a:r>
              <a:rPr lang="en-US" sz="2400" b="1" dirty="0" smtClean="0">
                <a:solidFill>
                  <a:schemeClr val="accent6"/>
                </a:solidFill>
                <a:latin typeface="Calibri" pitchFamily="34" charset="0"/>
                <a:cs typeface="Calibri" pitchFamily="34" charset="0"/>
              </a:rPr>
              <a:t>[</a:t>
            </a:r>
            <a:r>
              <a:rPr lang="en-US" sz="2400" b="1" dirty="0" err="1" smtClean="0">
                <a:solidFill>
                  <a:schemeClr val="accent6"/>
                </a:solidFill>
                <a:latin typeface="Calibri" pitchFamily="34" charset="0"/>
                <a:cs typeface="Calibri" pitchFamily="34" charset="0"/>
              </a:rPr>
              <a:t>Robens</a:t>
            </a:r>
            <a:r>
              <a:rPr lang="en-US" sz="2400" b="1" dirty="0" smtClean="0">
                <a:solidFill>
                  <a:schemeClr val="accent6"/>
                </a:solidFill>
                <a:latin typeface="Calibri" pitchFamily="34" charset="0"/>
                <a:cs typeface="Calibri" pitchFamily="34" charset="0"/>
              </a:rPr>
              <a:t> </a:t>
            </a:r>
            <a:r>
              <a:rPr lang="en-US" sz="2400" b="1" dirty="0">
                <a:solidFill>
                  <a:schemeClr val="accent6"/>
                </a:solidFill>
                <a:latin typeface="Calibri" pitchFamily="34" charset="0"/>
                <a:cs typeface="Calibri" pitchFamily="34" charset="0"/>
              </a:rPr>
              <a:t>et al., 2012].</a:t>
            </a:r>
            <a:r>
              <a:rPr lang="en-US" sz="2400" dirty="0">
                <a:solidFill>
                  <a:schemeClr val="tx1"/>
                </a:solidFill>
                <a:latin typeface="Calibri" pitchFamily="34" charset="0"/>
                <a:cs typeface="Calibri" pitchFamily="34" charset="0"/>
              </a:rPr>
              <a:t> </a:t>
            </a:r>
            <a:r>
              <a:rPr lang="en-US" sz="2400" b="1" dirty="0">
                <a:solidFill>
                  <a:srgbClr val="7030A0"/>
                </a:solidFill>
                <a:latin typeface="Calibri" pitchFamily="34" charset="0"/>
                <a:cs typeface="Calibri" pitchFamily="34" charset="0"/>
              </a:rPr>
              <a:t>We have now explained the use of </a:t>
            </a:r>
            <a:r>
              <a:rPr lang="en-US" sz="2400" b="1" dirty="0" smtClean="0">
                <a:solidFill>
                  <a:srgbClr val="7030A0"/>
                </a:solidFill>
                <a:latin typeface="Calibri" pitchFamily="34" charset="0"/>
                <a:cs typeface="Calibri" pitchFamily="34" charset="0"/>
              </a:rPr>
              <a:t>this</a:t>
            </a:r>
            <a:r>
              <a:rPr lang="ru-RU" sz="2400" b="1" dirty="0" smtClean="0">
                <a:solidFill>
                  <a:srgbClr val="7030A0"/>
                </a:solidFill>
                <a:latin typeface="Calibri" pitchFamily="34" charset="0"/>
                <a:cs typeface="Calibri" pitchFamily="34" charset="0"/>
              </a:rPr>
              <a:t> </a:t>
            </a:r>
            <a:r>
              <a:rPr lang="en-US" sz="2400" b="1" dirty="0" smtClean="0">
                <a:solidFill>
                  <a:srgbClr val="7030A0"/>
                </a:solidFill>
                <a:latin typeface="Calibri" pitchFamily="34" charset="0"/>
                <a:cs typeface="Calibri" pitchFamily="34" charset="0"/>
              </a:rPr>
              <a:t>function </a:t>
            </a:r>
            <a:r>
              <a:rPr lang="en-US" sz="2400" b="1" dirty="0">
                <a:solidFill>
                  <a:srgbClr val="7030A0"/>
                </a:solidFill>
                <a:latin typeface="Calibri" pitchFamily="34" charset="0"/>
                <a:cs typeface="Calibri" pitchFamily="34" charset="0"/>
              </a:rPr>
              <a:t>and the Smith model </a:t>
            </a:r>
            <a:r>
              <a:rPr lang="en-US" sz="2400" dirty="0">
                <a:solidFill>
                  <a:srgbClr val="C00000"/>
                </a:solidFill>
                <a:latin typeface="Calibri" pitchFamily="34" charset="0"/>
                <a:cs typeface="Calibri" pitchFamily="34" charset="0"/>
              </a:rPr>
              <a:t>in our revised Discussion </a:t>
            </a:r>
            <a:r>
              <a:rPr lang="en-US" sz="2400" dirty="0" smtClean="0">
                <a:solidFill>
                  <a:srgbClr val="C00000"/>
                </a:solidFill>
                <a:latin typeface="Calibri" pitchFamily="34" charset="0"/>
                <a:cs typeface="Calibri" pitchFamily="34" charset="0"/>
              </a:rPr>
              <a:t>section(Page </a:t>
            </a:r>
            <a:r>
              <a:rPr lang="en-US" sz="2400" dirty="0">
                <a:solidFill>
                  <a:srgbClr val="C00000"/>
                </a:solidFill>
                <a:latin typeface="Calibri" pitchFamily="34" charset="0"/>
                <a:cs typeface="Calibri" pitchFamily="34" charset="0"/>
              </a:rPr>
              <a:t>12, Lines 2–6).</a:t>
            </a:r>
            <a:endParaRPr lang="ru-RU" sz="2400" dirty="0">
              <a:solidFill>
                <a:srgbClr val="C00000"/>
              </a:solidFill>
              <a:latin typeface="Calibri" pitchFamily="34" charset="0"/>
              <a:cs typeface="Calibri" pitchFamily="34" charset="0"/>
            </a:endParaRPr>
          </a:p>
        </p:txBody>
      </p:sp>
      <p:sp>
        <p:nvSpPr>
          <p:cNvPr id="2" name="Titel 1"/>
          <p:cNvSpPr>
            <a:spLocks noGrp="1"/>
          </p:cNvSpPr>
          <p:nvPr>
            <p:ph type="title"/>
          </p:nvPr>
        </p:nvSpPr>
        <p:spPr>
          <a:xfrm>
            <a:off x="272882" y="622163"/>
            <a:ext cx="8424513" cy="810108"/>
          </a:xfrm>
        </p:spPr>
        <p:txBody>
          <a:bodyPr>
            <a:noAutofit/>
          </a:bodyPr>
          <a:lstStyle/>
          <a:p>
            <a:r>
              <a:rPr lang="ru-RU" sz="3200" b="1" dirty="0">
                <a:solidFill>
                  <a:srgbClr val="C00000"/>
                </a:solidFill>
              </a:rPr>
              <a:t>Несогласие с рецензентами допустимо в вежливой форме:</a:t>
            </a:r>
            <a:endParaRPr lang="de-DE" sz="3200" b="1" dirty="0">
              <a:solidFill>
                <a:srgbClr val="C00000"/>
              </a:solidFill>
            </a:endParaRPr>
          </a:p>
        </p:txBody>
      </p:sp>
      <p:sp>
        <p:nvSpPr>
          <p:cNvPr id="3" name="Oval 2"/>
          <p:cNvSpPr/>
          <p:nvPr/>
        </p:nvSpPr>
        <p:spPr bwMode="auto">
          <a:xfrm>
            <a:off x="261521" y="4487508"/>
            <a:ext cx="2748080" cy="567737"/>
          </a:xfrm>
          <a:prstGeom prst="ellipse">
            <a:avLst/>
          </a:prstGeom>
          <a:noFill/>
          <a:ln w="38100"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endParaRPr kumimoji="0" lang="zh-CN" altLang="en-US" sz="1600" b="0" i="0" u="none" strike="noStrike" cap="none" normalizeH="0" baseline="0">
              <a:ln>
                <a:noFill/>
              </a:ln>
              <a:solidFill>
                <a:schemeClr val="tx2"/>
              </a:solidFill>
              <a:effectLst/>
              <a:latin typeface="Arial" charset="0"/>
            </a:endParaRPr>
          </a:p>
        </p:txBody>
      </p:sp>
      <p:sp>
        <p:nvSpPr>
          <p:cNvPr id="17" name="Rounded Rectangle 20"/>
          <p:cNvSpPr/>
          <p:nvPr/>
        </p:nvSpPr>
        <p:spPr>
          <a:xfrm>
            <a:off x="446044" y="3261767"/>
            <a:ext cx="2891858" cy="504056"/>
          </a:xfrm>
          <a:prstGeom prst="roundRect">
            <a:avLst/>
          </a:prstGeom>
          <a:solidFill>
            <a:schemeClr val="accent6"/>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t>Доводы</a:t>
            </a:r>
            <a:endParaRPr lang="en-US" sz="2400" b="1" dirty="0"/>
          </a:p>
        </p:txBody>
      </p:sp>
      <p:sp>
        <p:nvSpPr>
          <p:cNvPr id="18" name="Rounded Rectangle 15"/>
          <p:cNvSpPr/>
          <p:nvPr/>
        </p:nvSpPr>
        <p:spPr>
          <a:xfrm>
            <a:off x="3323306" y="4419132"/>
            <a:ext cx="1922239" cy="504056"/>
          </a:xfrm>
          <a:prstGeom prst="roundRect">
            <a:avLst/>
          </a:prstGeom>
          <a:solidFill>
            <a:srgbClr val="512AAD"/>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t>Изменения</a:t>
            </a:r>
            <a:endParaRPr lang="en-US" sz="2400" b="1" dirty="0"/>
          </a:p>
        </p:txBody>
      </p:sp>
      <p:sp>
        <p:nvSpPr>
          <p:cNvPr id="29" name="Rounded Rectangle 16"/>
          <p:cNvSpPr/>
          <p:nvPr/>
        </p:nvSpPr>
        <p:spPr>
          <a:xfrm>
            <a:off x="5760592" y="5410519"/>
            <a:ext cx="2874012" cy="504056"/>
          </a:xfrm>
          <a:prstGeom prst="roundRect">
            <a:avLst/>
          </a:prstGeom>
          <a:solidFill>
            <a:srgbClr val="C00000"/>
          </a:solidFill>
          <a:ln>
            <a:noFill/>
          </a:ln>
          <a:effectLst>
            <a:outerShdw blurRad="40000" dist="23000" dir="5400000" rotWithShape="0">
              <a:srgbClr val="000000">
                <a:alpha val="35000"/>
              </a:srgbClr>
            </a:outerShdw>
            <a:softEdge rad="63500"/>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ru-RU" sz="2400" b="1" dirty="0" smtClean="0"/>
              <a:t>Место нахождения</a:t>
            </a:r>
            <a:endParaRPr lang="en-US" sz="2400" b="1" dirty="0"/>
          </a:p>
        </p:txBody>
      </p:sp>
    </p:spTree>
    <p:extLst>
      <p:ext uri="{BB962C8B-B14F-4D97-AF65-F5344CB8AC3E}">
        <p14:creationId xmlns:p14="http://schemas.microsoft.com/office/powerpoint/2010/main" val="3303736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fade">
                                      <p:cBhvr>
                                        <p:cTn id="19"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7" grpId="0" animBg="1"/>
      <p:bldP spid="18" grpId="0" animBg="1"/>
      <p:bldP spid="29"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Заголовок 1"/>
          <p:cNvSpPr>
            <a:spLocks noGrp="1"/>
          </p:cNvSpPr>
          <p:nvPr>
            <p:ph type="title"/>
          </p:nvPr>
        </p:nvSpPr>
        <p:spPr>
          <a:xfrm>
            <a:off x="179389" y="274638"/>
            <a:ext cx="8713787" cy="1143000"/>
          </a:xfrm>
        </p:spPr>
        <p:txBody>
          <a:bodyPr/>
          <a:lstStyle/>
          <a:p>
            <a:r>
              <a:rPr lang="ru-RU" altLang="ru-RU" sz="2900" b="1" dirty="0" smtClean="0">
                <a:solidFill>
                  <a:srgbClr val="C00000"/>
                </a:solidFill>
              </a:rPr>
              <a:t>Несколько критериев качественной научной статьи</a:t>
            </a:r>
          </a:p>
        </p:txBody>
      </p:sp>
      <p:sp>
        <p:nvSpPr>
          <p:cNvPr id="26627" name="Объект 2"/>
          <p:cNvSpPr>
            <a:spLocks noGrp="1"/>
          </p:cNvSpPr>
          <p:nvPr>
            <p:ph idx="1"/>
          </p:nvPr>
        </p:nvSpPr>
        <p:spPr>
          <a:xfrm>
            <a:off x="179389" y="1196975"/>
            <a:ext cx="8820150" cy="4970591"/>
          </a:xfrm>
        </p:spPr>
        <p:txBody>
          <a:bodyPr>
            <a:normAutofit lnSpcReduction="10000"/>
          </a:bodyPr>
          <a:lstStyle/>
          <a:p>
            <a:pPr>
              <a:buFont typeface="Wingdings" pitchFamily="2" charset="2"/>
              <a:buChar char="ü"/>
            </a:pPr>
            <a:r>
              <a:rPr lang="ru-RU" altLang="ru-RU" sz="2400" smtClean="0">
                <a:latin typeface="Times New Roman" pitchFamily="18" charset="0"/>
              </a:rPr>
              <a:t>оригинальность - новое в предметной области, методах или результатах</a:t>
            </a:r>
          </a:p>
          <a:p>
            <a:pPr>
              <a:buFont typeface="Wingdings" pitchFamily="2" charset="2"/>
              <a:buChar char="ü"/>
            </a:pPr>
            <a:r>
              <a:rPr lang="ru-RU" altLang="ru-RU" sz="2400" smtClean="0">
                <a:latin typeface="Times New Roman" pitchFamily="18" charset="0"/>
              </a:rPr>
              <a:t>соответствие существующему знанию и его расширение</a:t>
            </a:r>
            <a:br>
              <a:rPr lang="ru-RU" altLang="ru-RU" sz="2400" smtClean="0">
                <a:latin typeface="Times New Roman" pitchFamily="18" charset="0"/>
              </a:rPr>
            </a:br>
            <a:r>
              <a:rPr lang="ru-RU" altLang="ru-RU" sz="2400" smtClean="0">
                <a:latin typeface="Times New Roman" pitchFamily="18" charset="0"/>
              </a:rPr>
              <a:t>научная методология - достоверность и объективность выводов</a:t>
            </a:r>
          </a:p>
          <a:p>
            <a:pPr>
              <a:buFont typeface="Wingdings" pitchFamily="2" charset="2"/>
              <a:buChar char="ü"/>
            </a:pPr>
            <a:r>
              <a:rPr lang="ru-RU" altLang="ru-RU" sz="2400" smtClean="0">
                <a:latin typeface="Times New Roman" pitchFamily="18" charset="0"/>
              </a:rPr>
              <a:t>ясность изложения, структурированность материала и качество написания</a:t>
            </a:r>
          </a:p>
          <a:p>
            <a:pPr>
              <a:buFont typeface="Wingdings" pitchFamily="2" charset="2"/>
              <a:buChar char="ü"/>
            </a:pPr>
            <a:r>
              <a:rPr lang="ru-RU" altLang="ru-RU" sz="2400" smtClean="0">
                <a:latin typeface="Times New Roman" pitchFamily="18" charset="0"/>
              </a:rPr>
              <a:t>основательная аргументация</a:t>
            </a:r>
          </a:p>
          <a:p>
            <a:pPr>
              <a:buFont typeface="Wingdings" pitchFamily="2" charset="2"/>
              <a:buChar char="ü"/>
            </a:pPr>
            <a:r>
              <a:rPr lang="ru-RU" altLang="ru-RU" sz="2400" smtClean="0">
                <a:latin typeface="Times New Roman" pitchFamily="18" charset="0"/>
              </a:rPr>
              <a:t>новизна и уместность ссылок</a:t>
            </a:r>
          </a:p>
          <a:p>
            <a:pPr>
              <a:buFont typeface="Wingdings" pitchFamily="2" charset="2"/>
              <a:buChar char="ü"/>
            </a:pPr>
            <a:r>
              <a:rPr lang="ru-RU" altLang="ru-RU" sz="2400" smtClean="0">
                <a:latin typeface="Times New Roman" pitchFamily="18" charset="0"/>
              </a:rPr>
              <a:t>международный /глобальный подход</a:t>
            </a:r>
          </a:p>
          <a:p>
            <a:pPr>
              <a:buFont typeface="Wingdings" pitchFamily="2" charset="2"/>
              <a:buChar char="ü"/>
            </a:pPr>
            <a:r>
              <a:rPr lang="ru-RU" altLang="ru-RU" sz="2400" smtClean="0">
                <a:latin typeface="Times New Roman" pitchFamily="18" charset="0"/>
              </a:rPr>
              <a:t>строгое соблюдение редакционных рамок и задач журнала</a:t>
            </a:r>
          </a:p>
          <a:p>
            <a:pPr>
              <a:buFont typeface="Wingdings" pitchFamily="2" charset="2"/>
              <a:buChar char="ü"/>
            </a:pPr>
            <a:r>
              <a:rPr lang="ru-RU" altLang="ru-RU" sz="2400" smtClean="0">
                <a:latin typeface="Times New Roman" pitchFamily="18" charset="0"/>
              </a:rPr>
              <a:t>точное название, ключевые слова и хорошо написанное резюме (</a:t>
            </a:r>
            <a:r>
              <a:rPr lang="ru-RU" altLang="ru-RU" sz="2400" i="1" smtClean="0">
                <a:latin typeface="Times New Roman" pitchFamily="18" charset="0"/>
              </a:rPr>
              <a:t>summary</a:t>
            </a:r>
            <a:r>
              <a:rPr lang="ru-RU" altLang="ru-RU" sz="2400" smtClean="0">
                <a:latin typeface="Times New Roman" pitchFamily="18" charset="0"/>
              </a:rPr>
              <a:t>).</a:t>
            </a:r>
            <a:endParaRPr lang="ru-RU" altLang="ru-RU" sz="2400" smtClean="0"/>
          </a:p>
        </p:txBody>
      </p:sp>
      <p:sp>
        <p:nvSpPr>
          <p:cNvPr id="2" name="Slide Number Placeholder 1"/>
          <p:cNvSpPr>
            <a:spLocks noGrp="1"/>
          </p:cNvSpPr>
          <p:nvPr>
            <p:ph type="sldNum" sz="quarter" idx="12"/>
          </p:nvPr>
        </p:nvSpPr>
        <p:spPr/>
        <p:txBody>
          <a:bodyPr/>
          <a:lstStyle/>
          <a:p>
            <a:fld id="{8774B9BC-77F5-46EF-8679-65FCFE689864}" type="slidenum">
              <a:rPr lang="ru-RU" smtClean="0">
                <a:solidFill>
                  <a:prstClr val="black">
                    <a:tint val="75000"/>
                  </a:prstClr>
                </a:solidFill>
              </a:rPr>
              <a:pPr/>
              <a:t>43</a:t>
            </a:fld>
            <a:endParaRPr lang="ru-RU">
              <a:solidFill>
                <a:prstClr val="black">
                  <a:tint val="75000"/>
                </a:prstClr>
              </a:solidFill>
            </a:endParaRPr>
          </a:p>
        </p:txBody>
      </p:sp>
    </p:spTree>
    <p:extLst>
      <p:ext uri="{BB962C8B-B14F-4D97-AF65-F5344CB8AC3E}">
        <p14:creationId xmlns:p14="http://schemas.microsoft.com/office/powerpoint/2010/main" val="168374963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3412"/>
          </a:xfrm>
        </p:spPr>
        <p:txBody>
          <a:bodyPr>
            <a:normAutofit/>
          </a:bodyPr>
          <a:lstStyle/>
          <a:p>
            <a:pPr>
              <a:defRPr/>
            </a:pPr>
            <a:r>
              <a:rPr lang="ru-RU" sz="2900" b="1" dirty="0">
                <a:solidFill>
                  <a:srgbClr val="C00000"/>
                </a:solidFill>
              </a:rPr>
              <a:t>Процедура подачи статьи</a:t>
            </a:r>
            <a:endParaRPr lang="ru-RU" altLang="ru-RU" sz="2900" b="1" dirty="0">
              <a:solidFill>
                <a:srgbClr val="C00000"/>
              </a:solidFill>
            </a:endParaRPr>
          </a:p>
        </p:txBody>
      </p:sp>
      <p:sp>
        <p:nvSpPr>
          <p:cNvPr id="54275" name="Объект 2"/>
          <p:cNvSpPr>
            <a:spLocks noGrp="1"/>
          </p:cNvSpPr>
          <p:nvPr>
            <p:ph idx="1"/>
          </p:nvPr>
        </p:nvSpPr>
        <p:spPr>
          <a:xfrm>
            <a:off x="899592" y="1052513"/>
            <a:ext cx="7787208" cy="5073650"/>
          </a:xfrm>
        </p:spPr>
        <p:txBody>
          <a:bodyPr>
            <a:normAutofit fontScale="92500" lnSpcReduction="20000"/>
          </a:bodyPr>
          <a:lstStyle/>
          <a:p>
            <a:pPr eaLnBrk="1" fontAlgn="t" hangingPunct="1"/>
            <a:r>
              <a:rPr lang="ru-RU" altLang="ru-RU" sz="2800" b="1" dirty="0" smtClean="0">
                <a:solidFill>
                  <a:schemeClr val="tx2"/>
                </a:solidFill>
              </a:rPr>
              <a:t>Подбор издания (научного журнала)</a:t>
            </a:r>
          </a:p>
          <a:p>
            <a:pPr eaLnBrk="1" fontAlgn="t" hangingPunct="1"/>
            <a:r>
              <a:rPr lang="ru-RU" altLang="ru-RU" sz="2800" b="1" dirty="0" smtClean="0">
                <a:solidFill>
                  <a:schemeClr val="tx2"/>
                </a:solidFill>
              </a:rPr>
              <a:t>Анализ требований издания</a:t>
            </a:r>
          </a:p>
          <a:p>
            <a:pPr eaLnBrk="1" fontAlgn="t" hangingPunct="1"/>
            <a:r>
              <a:rPr lang="ru-RU" altLang="ru-RU" sz="2800" b="1" dirty="0" smtClean="0">
                <a:solidFill>
                  <a:schemeClr val="tx2"/>
                </a:solidFill>
              </a:rPr>
              <a:t>Первичная оценка материала на соответствие требованиям издания</a:t>
            </a:r>
          </a:p>
          <a:p>
            <a:pPr eaLnBrk="1" fontAlgn="t" hangingPunct="1"/>
            <a:r>
              <a:rPr lang="ru-RU" altLang="ru-RU" sz="2800" b="1" dirty="0" smtClean="0">
                <a:solidFill>
                  <a:schemeClr val="tx2"/>
                </a:solidFill>
              </a:rPr>
              <a:t>Обработка материала и приведение в соответствие</a:t>
            </a:r>
            <a:endParaRPr lang="ru-RU" altLang="ru-RU" sz="2800" dirty="0" smtClean="0">
              <a:solidFill>
                <a:schemeClr val="tx2"/>
              </a:solidFill>
            </a:endParaRPr>
          </a:p>
          <a:p>
            <a:pPr eaLnBrk="1" fontAlgn="t" hangingPunct="1"/>
            <a:r>
              <a:rPr lang="ru-RU" altLang="ru-RU" sz="2800" b="1" dirty="0" smtClean="0">
                <a:solidFill>
                  <a:schemeClr val="tx2"/>
                </a:solidFill>
              </a:rPr>
              <a:t>Рецензирование материала (в зависимости от требований издательства)</a:t>
            </a:r>
            <a:endParaRPr lang="ru-RU" altLang="ru-RU" sz="2800" dirty="0" smtClean="0">
              <a:solidFill>
                <a:schemeClr val="tx2"/>
              </a:solidFill>
            </a:endParaRPr>
          </a:p>
          <a:p>
            <a:pPr eaLnBrk="1" fontAlgn="t" hangingPunct="1"/>
            <a:r>
              <a:rPr lang="ru-RU" altLang="ru-RU" sz="2800" b="1" dirty="0" smtClean="0">
                <a:solidFill>
                  <a:schemeClr val="tx2"/>
                </a:solidFill>
              </a:rPr>
              <a:t>Перевод материала</a:t>
            </a:r>
            <a:endParaRPr lang="ru-RU" altLang="ru-RU" sz="2800" dirty="0" smtClean="0">
              <a:solidFill>
                <a:schemeClr val="tx2"/>
              </a:solidFill>
            </a:endParaRPr>
          </a:p>
          <a:p>
            <a:pPr eaLnBrk="1" fontAlgn="t" hangingPunct="1"/>
            <a:r>
              <a:rPr lang="ru-RU" altLang="ru-RU" sz="2800" b="1" dirty="0" smtClean="0">
                <a:solidFill>
                  <a:schemeClr val="tx2"/>
                </a:solidFill>
              </a:rPr>
              <a:t>Переговоры с издательством </a:t>
            </a:r>
          </a:p>
          <a:p>
            <a:pPr eaLnBrk="1" fontAlgn="t" hangingPunct="1"/>
            <a:r>
              <a:rPr lang="ru-RU" altLang="ru-RU" sz="2800" b="1" dirty="0" smtClean="0">
                <a:solidFill>
                  <a:schemeClr val="tx2"/>
                </a:solidFill>
              </a:rPr>
              <a:t>Доработка статьи</a:t>
            </a:r>
          </a:p>
          <a:p>
            <a:pPr eaLnBrk="1" fontAlgn="t" hangingPunct="1"/>
            <a:r>
              <a:rPr lang="ru-RU" altLang="ru-RU" sz="2800" b="1" dirty="0" smtClean="0">
                <a:solidFill>
                  <a:schemeClr val="tx2"/>
                </a:solidFill>
              </a:rPr>
              <a:t>Публикация статьи/ отказ - подача в другой журнал</a:t>
            </a:r>
            <a:endParaRPr lang="ru-RU" altLang="ru-RU" sz="2800" dirty="0" smtClean="0">
              <a:solidFill>
                <a:schemeClr val="tx2"/>
              </a:solidFill>
            </a:endParaRPr>
          </a:p>
          <a:p>
            <a:endParaRPr lang="ru-RU" altLang="ru-RU" sz="2800" dirty="0" smtClean="0">
              <a:solidFill>
                <a:schemeClr val="tx2"/>
              </a:solidFill>
            </a:endParaRPr>
          </a:p>
        </p:txBody>
      </p:sp>
      <p:sp>
        <p:nvSpPr>
          <p:cNvPr id="3" name="Down Arrow 2"/>
          <p:cNvSpPr/>
          <p:nvPr/>
        </p:nvSpPr>
        <p:spPr>
          <a:xfrm>
            <a:off x="179512" y="1052736"/>
            <a:ext cx="792088" cy="4824536"/>
          </a:xfrm>
          <a:prstGeom prst="down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44</a:t>
            </a:fld>
            <a:endParaRPr lang="ru-RU">
              <a:solidFill>
                <a:prstClr val="black">
                  <a:tint val="75000"/>
                </a:prstClr>
              </a:solidFill>
            </a:endParaRPr>
          </a:p>
        </p:txBody>
      </p:sp>
    </p:spTree>
    <p:extLst>
      <p:ext uri="{BB962C8B-B14F-4D97-AF65-F5344CB8AC3E}">
        <p14:creationId xmlns:p14="http://schemas.microsoft.com/office/powerpoint/2010/main" val="204035879"/>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Номер слайда 2"/>
          <p:cNvSpPr>
            <a:spLocks noGrp="1"/>
          </p:cNvSpPr>
          <p:nvPr>
            <p:ph type="sldNum" sz="quarter" idx="12"/>
          </p:nvPr>
        </p:nvSpPr>
        <p:spPr/>
        <p:txBody>
          <a:bodyPr/>
          <a:lstStyle/>
          <a:p>
            <a:fld id="{8774B9BC-77F5-46EF-8679-65FCFE689864}" type="slidenum">
              <a:rPr lang="ru-RU" smtClean="0">
                <a:solidFill>
                  <a:prstClr val="black">
                    <a:tint val="75000"/>
                  </a:prstClr>
                </a:solidFill>
              </a:rPr>
              <a:pPr/>
              <a:t>45</a:t>
            </a:fld>
            <a:endParaRPr lang="ru-RU">
              <a:solidFill>
                <a:prstClr val="black">
                  <a:tint val="75000"/>
                </a:prstClr>
              </a:solidFill>
            </a:endParaRPr>
          </a:p>
        </p:txBody>
      </p:sp>
      <p:sp>
        <p:nvSpPr>
          <p:cNvPr id="4" name="Заголовок 1"/>
          <p:cNvSpPr txBox="1">
            <a:spLocks/>
          </p:cNvSpPr>
          <p:nvPr/>
        </p:nvSpPr>
        <p:spPr>
          <a:xfrm>
            <a:off x="256567" y="908720"/>
            <a:ext cx="8535367" cy="1359024"/>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ru-RU" sz="3200" b="1" dirty="0" smtClean="0">
              <a:solidFill>
                <a:srgbClr val="FF0000"/>
              </a:solidFill>
              <a:latin typeface="+mn-lt"/>
              <a:ea typeface="+mn-ea"/>
              <a:cs typeface="+mn-cs"/>
            </a:endParaRPr>
          </a:p>
        </p:txBody>
      </p:sp>
      <p:sp>
        <p:nvSpPr>
          <p:cNvPr id="5" name="Заголовок 1"/>
          <p:cNvSpPr txBox="1">
            <a:spLocks/>
          </p:cNvSpPr>
          <p:nvPr/>
        </p:nvSpPr>
        <p:spPr>
          <a:xfrm>
            <a:off x="157418" y="908720"/>
            <a:ext cx="8733656" cy="5949280"/>
          </a:xfrm>
          <a:prstGeom prst="rect">
            <a:avLst/>
          </a:prstGeom>
        </p:spPr>
        <p:txBody>
          <a:bodyPr vert="horz" lIns="91440" tIns="45720" rIns="91440" bIns="45720" rtlCol="0" anchor="ctr">
            <a:noAutofit/>
          </a:bodyPr>
          <a:lstStyle/>
          <a:p>
            <a:pPr algn="just" eaLnBrk="0" fontAlgn="base" hangingPunct="0">
              <a:spcBef>
                <a:spcPct val="0"/>
              </a:spcBef>
              <a:spcAft>
                <a:spcPct val="0"/>
              </a:spcAft>
            </a:pPr>
            <a:endParaRPr lang="ru-RU" dirty="0">
              <a:solidFill>
                <a:schemeClr val="tx2">
                  <a:lumMod val="75000"/>
                </a:schemeClr>
              </a:solidFill>
              <a:latin typeface="Times New Roman" pitchFamily="18" charset="0"/>
              <a:cs typeface="Times New Roman" pitchFamily="18" charset="0"/>
            </a:endParaRPr>
          </a:p>
          <a:p>
            <a:pPr algn="just" eaLnBrk="0" fontAlgn="base" hangingPunct="0">
              <a:spcAft>
                <a:spcPct val="0"/>
              </a:spcAft>
            </a:pPr>
            <a:r>
              <a:rPr lang="ru-RU" dirty="0">
                <a:solidFill>
                  <a:schemeClr val="tx2">
                    <a:lumMod val="75000"/>
                  </a:schemeClr>
                </a:solidFill>
                <a:latin typeface="Times New Roman" pitchFamily="18" charset="0"/>
                <a:cs typeface="Times New Roman" pitchFamily="18" charset="0"/>
              </a:rPr>
              <a:t>По вопросам </a:t>
            </a:r>
            <a:r>
              <a:rPr lang="ru-RU" b="1" u="sng" dirty="0">
                <a:solidFill>
                  <a:schemeClr val="tx2">
                    <a:lumMod val="75000"/>
                  </a:schemeClr>
                </a:solidFill>
                <a:latin typeface="Times New Roman" pitchFamily="18" charset="0"/>
                <a:cs typeface="Times New Roman" pitchFamily="18" charset="0"/>
              </a:rPr>
              <a:t>проведения </a:t>
            </a:r>
            <a:r>
              <a:rPr lang="ru-RU" b="1" u="sng" dirty="0" smtClean="0">
                <a:solidFill>
                  <a:schemeClr val="tx2">
                    <a:lumMod val="75000"/>
                  </a:schemeClr>
                </a:solidFill>
                <a:latin typeface="Times New Roman" pitchFamily="18" charset="0"/>
                <a:cs typeface="Times New Roman" pitchFamily="18" charset="0"/>
              </a:rPr>
              <a:t>бесплатных семинаров </a:t>
            </a:r>
            <a:r>
              <a:rPr lang="ru-RU" b="1" u="sng" dirty="0">
                <a:solidFill>
                  <a:schemeClr val="tx2">
                    <a:lumMod val="75000"/>
                  </a:schemeClr>
                </a:solidFill>
                <a:latin typeface="Times New Roman" pitchFamily="18" charset="0"/>
                <a:cs typeface="Times New Roman" pitchFamily="18" charset="0"/>
              </a:rPr>
              <a:t>и тренингов в Вашей организации </a:t>
            </a:r>
            <a:r>
              <a:rPr lang="ru-RU" dirty="0">
                <a:solidFill>
                  <a:schemeClr val="tx2">
                    <a:lumMod val="75000"/>
                  </a:schemeClr>
                </a:solidFill>
                <a:latin typeface="Times New Roman" pitchFamily="18" charset="0"/>
                <a:cs typeface="Times New Roman" pitchFamily="18" charset="0"/>
              </a:rPr>
              <a:t>на темы: </a:t>
            </a:r>
          </a:p>
          <a:p>
            <a:pPr algn="just" eaLnBrk="0" fontAlgn="base" hangingPunct="0">
              <a:spcAft>
                <a:spcPct val="0"/>
              </a:spcAft>
            </a:pPr>
            <a:r>
              <a:rPr lang="ru-RU" dirty="0">
                <a:solidFill>
                  <a:schemeClr val="tx2">
                    <a:lumMod val="75000"/>
                  </a:schemeClr>
                </a:solidFill>
                <a:latin typeface="Times New Roman" pitchFamily="18" charset="0"/>
                <a:cs typeface="Times New Roman" pitchFamily="18" charset="0"/>
              </a:rPr>
              <a:t>Семинар 1. «Использование платформы Springerlink для проведения научных исследований» </a:t>
            </a:r>
          </a:p>
          <a:p>
            <a:pPr algn="just" eaLnBrk="0" fontAlgn="base" hangingPunct="0">
              <a:spcAft>
                <a:spcPct val="0"/>
              </a:spcAft>
            </a:pPr>
            <a:r>
              <a:rPr lang="ru-RU" dirty="0">
                <a:solidFill>
                  <a:schemeClr val="tx2">
                    <a:lumMod val="75000"/>
                  </a:schemeClr>
                </a:solidFill>
                <a:latin typeface="Times New Roman" pitchFamily="18" charset="0"/>
                <a:cs typeface="Times New Roman" pitchFamily="18" charset="0"/>
              </a:rPr>
              <a:t>Семинар 2. «Подбор рейтинговых журналов и статей по теме исследования. Как избежать журналов-хищников»</a:t>
            </a:r>
          </a:p>
          <a:p>
            <a:pPr algn="just" eaLnBrk="0" fontAlgn="base" hangingPunct="0">
              <a:spcAft>
                <a:spcPct val="0"/>
              </a:spcAft>
            </a:pPr>
            <a:r>
              <a:rPr lang="ru-RU" dirty="0">
                <a:solidFill>
                  <a:schemeClr val="tx2">
                    <a:lumMod val="75000"/>
                  </a:schemeClr>
                </a:solidFill>
                <a:latin typeface="Times New Roman" pitchFamily="18" charset="0"/>
                <a:cs typeface="Times New Roman" pitchFamily="18" charset="0"/>
              </a:rPr>
              <a:t>Семинар 3. «Как подготовить качественную статью и опубликовать в рейтинговых зарубежных журналах»</a:t>
            </a:r>
          </a:p>
          <a:p>
            <a:pPr algn="just" eaLnBrk="0" fontAlgn="base" hangingPunct="0">
              <a:spcAft>
                <a:spcPct val="0"/>
              </a:spcAft>
            </a:pPr>
            <a:r>
              <a:rPr lang="ru-RU" dirty="0">
                <a:solidFill>
                  <a:schemeClr val="tx2">
                    <a:lumMod val="75000"/>
                  </a:schemeClr>
                </a:solidFill>
                <a:latin typeface="Times New Roman" pitchFamily="18" charset="0"/>
                <a:cs typeface="Times New Roman" pitchFamily="18" charset="0"/>
              </a:rPr>
              <a:t>Семинар 4. «Как подготовить и опубликовать монографию в зарубежном рейтинговом издательстве»</a:t>
            </a:r>
          </a:p>
          <a:p>
            <a:pPr algn="just" eaLnBrk="0" fontAlgn="base" hangingPunct="0">
              <a:spcAft>
                <a:spcPct val="0"/>
              </a:spcAft>
            </a:pPr>
            <a:r>
              <a:rPr lang="ru-RU" dirty="0" smtClean="0">
                <a:solidFill>
                  <a:schemeClr val="tx2">
                    <a:lumMod val="75000"/>
                  </a:schemeClr>
                </a:solidFill>
                <a:latin typeface="Times New Roman" pitchFamily="18" charset="0"/>
                <a:cs typeface="Times New Roman" pitchFamily="18" charset="0"/>
              </a:rPr>
              <a:t> обращайтесь:</a:t>
            </a:r>
          </a:p>
          <a:p>
            <a:pPr algn="just" eaLnBrk="0" fontAlgn="base" hangingPunct="0">
              <a:spcAft>
                <a:spcPct val="0"/>
              </a:spcAft>
            </a:pPr>
            <a:r>
              <a:rPr lang="ru-RU" b="1" dirty="0" smtClean="0">
                <a:solidFill>
                  <a:schemeClr val="tx2">
                    <a:lumMod val="75000"/>
                  </a:schemeClr>
                </a:solidFill>
                <a:latin typeface="Times New Roman" pitchFamily="18" charset="0"/>
                <a:cs typeface="Times New Roman" pitchFamily="18" charset="0"/>
              </a:rPr>
              <a:t>Ирина </a:t>
            </a:r>
            <a:r>
              <a:rPr lang="ru-RU" b="1" dirty="0">
                <a:solidFill>
                  <a:schemeClr val="tx2">
                    <a:lumMod val="75000"/>
                  </a:schemeClr>
                </a:solidFill>
                <a:latin typeface="Times New Roman" pitchFamily="18" charset="0"/>
                <a:cs typeface="Times New Roman" pitchFamily="18" charset="0"/>
              </a:rPr>
              <a:t>Александрова</a:t>
            </a:r>
          </a:p>
          <a:p>
            <a:r>
              <a:rPr lang="en-US" b="1" dirty="0" smtClean="0">
                <a:solidFill>
                  <a:schemeClr val="tx2">
                    <a:lumMod val="75000"/>
                  </a:schemeClr>
                </a:solidFill>
                <a:latin typeface="Times New Roman" pitchFamily="18" charset="0"/>
                <a:cs typeface="Times New Roman" pitchFamily="18" charset="0"/>
              </a:rPr>
              <a:t>Licensing </a:t>
            </a:r>
            <a:r>
              <a:rPr lang="en-US" b="1" dirty="0">
                <a:solidFill>
                  <a:schemeClr val="tx2">
                    <a:lumMod val="75000"/>
                  </a:schemeClr>
                </a:solidFill>
                <a:latin typeface="Times New Roman" pitchFamily="18" charset="0"/>
                <a:cs typeface="Times New Roman" pitchFamily="18" charset="0"/>
              </a:rPr>
              <a:t>Manager</a:t>
            </a:r>
          </a:p>
          <a:p>
            <a:r>
              <a:rPr lang="en-US" b="1" dirty="0">
                <a:solidFill>
                  <a:schemeClr val="tx2">
                    <a:lumMod val="75000"/>
                  </a:schemeClr>
                </a:solidFill>
                <a:latin typeface="Times New Roman" pitchFamily="18" charset="0"/>
                <a:cs typeface="Times New Roman" pitchFamily="18" charset="0"/>
              </a:rPr>
              <a:t>Kazakhstan, Kyrgyzstan, Tajikistan, </a:t>
            </a:r>
          </a:p>
          <a:p>
            <a:r>
              <a:rPr lang="en-US" b="1" dirty="0">
                <a:solidFill>
                  <a:schemeClr val="tx2">
                    <a:lumMod val="75000"/>
                  </a:schemeClr>
                </a:solidFill>
                <a:latin typeface="Times New Roman" pitchFamily="18" charset="0"/>
                <a:cs typeface="Times New Roman" pitchFamily="18" charset="0"/>
              </a:rPr>
              <a:t>Uzbekistan, Turkmenistan</a:t>
            </a:r>
          </a:p>
          <a:p>
            <a:r>
              <a:rPr lang="de-DE" b="1" dirty="0" smtClean="0">
                <a:solidFill>
                  <a:schemeClr val="tx2">
                    <a:lumMod val="75000"/>
                  </a:schemeClr>
                </a:solidFill>
                <a:latin typeface="Times New Roman" pitchFamily="18" charset="0"/>
                <a:cs typeface="Times New Roman" pitchFamily="18" charset="0"/>
              </a:rPr>
              <a:t>Springer </a:t>
            </a:r>
            <a:r>
              <a:rPr lang="de-DE" b="1" dirty="0">
                <a:solidFill>
                  <a:schemeClr val="tx2">
                    <a:lumMod val="75000"/>
                  </a:schemeClr>
                </a:solidFill>
                <a:latin typeface="Times New Roman" pitchFamily="18" charset="0"/>
                <a:cs typeface="Times New Roman" pitchFamily="18" charset="0"/>
              </a:rPr>
              <a:t>Nature </a:t>
            </a:r>
            <a:endParaRPr lang="en-US" b="1" dirty="0">
              <a:solidFill>
                <a:schemeClr val="tx2">
                  <a:lumMod val="75000"/>
                </a:schemeClr>
              </a:solidFill>
              <a:latin typeface="Times New Roman" pitchFamily="18" charset="0"/>
              <a:cs typeface="Times New Roman" pitchFamily="18" charset="0"/>
            </a:endParaRPr>
          </a:p>
          <a:p>
            <a:r>
              <a:rPr lang="en-US" b="1" dirty="0">
                <a:solidFill>
                  <a:schemeClr val="tx2">
                    <a:lumMod val="75000"/>
                  </a:schemeClr>
                </a:solidFill>
                <a:latin typeface="Times New Roman" pitchFamily="18" charset="0"/>
                <a:cs typeface="Times New Roman" pitchFamily="18" charset="0"/>
              </a:rPr>
              <a:t>Kazakhstan, Almaty</a:t>
            </a:r>
          </a:p>
          <a:p>
            <a:r>
              <a:rPr lang="en-US" b="1" dirty="0">
                <a:solidFill>
                  <a:schemeClr val="tx2">
                    <a:lumMod val="75000"/>
                  </a:schemeClr>
                </a:solidFill>
                <a:latin typeface="Times New Roman" pitchFamily="18" charset="0"/>
                <a:cs typeface="Times New Roman" pitchFamily="18" charset="0"/>
              </a:rPr>
              <a:t>Mob. + 7 </a:t>
            </a:r>
            <a:r>
              <a:rPr lang="en-US" b="1" dirty="0" smtClean="0">
                <a:solidFill>
                  <a:schemeClr val="tx2">
                    <a:lumMod val="75000"/>
                  </a:schemeClr>
                </a:solidFill>
                <a:latin typeface="Times New Roman" pitchFamily="18" charset="0"/>
                <a:cs typeface="Times New Roman" pitchFamily="18" charset="0"/>
              </a:rPr>
              <a:t>7017431444</a:t>
            </a:r>
            <a:endParaRPr lang="ru-RU" b="1" dirty="0" smtClean="0">
              <a:solidFill>
                <a:schemeClr val="tx2">
                  <a:lumMod val="75000"/>
                </a:schemeClr>
              </a:solidFill>
              <a:latin typeface="Times New Roman" pitchFamily="18" charset="0"/>
              <a:cs typeface="Times New Roman" pitchFamily="18" charset="0"/>
            </a:endParaRPr>
          </a:p>
          <a:p>
            <a:r>
              <a:rPr lang="en-US" b="1" dirty="0" smtClean="0">
                <a:solidFill>
                  <a:schemeClr val="tx2">
                    <a:lumMod val="75000"/>
                  </a:schemeClr>
                </a:solidFill>
                <a:latin typeface="Times New Roman" pitchFamily="18" charset="0"/>
                <a:cs typeface="Times New Roman" pitchFamily="18" charset="0"/>
              </a:rPr>
              <a:t>email: irina.alexandrova@springernature.com</a:t>
            </a:r>
            <a:endParaRPr lang="en-US" b="1" dirty="0">
              <a:solidFill>
                <a:schemeClr val="tx2">
                  <a:lumMod val="75000"/>
                </a:schemeClr>
              </a:solidFill>
              <a:latin typeface="Times New Roman" pitchFamily="18" charset="0"/>
              <a:cs typeface="Times New Roman" pitchFamily="18" charset="0"/>
            </a:endParaRPr>
          </a:p>
          <a:p>
            <a:r>
              <a:rPr lang="de-DE" b="1" dirty="0">
                <a:solidFill>
                  <a:schemeClr val="tx2">
                    <a:lumMod val="75000"/>
                  </a:schemeClr>
                </a:solidFill>
                <a:latin typeface="Times New Roman" pitchFamily="18" charset="0"/>
                <a:cs typeface="Times New Roman" pitchFamily="18" charset="0"/>
                <a:hlinkClick r:id="rId2"/>
              </a:rPr>
              <a:t>www.springernature.com</a:t>
            </a:r>
            <a:endParaRPr lang="en-US" b="1" dirty="0">
              <a:solidFill>
                <a:schemeClr val="tx2">
                  <a:lumMod val="75000"/>
                </a:schemeClr>
              </a:solidFill>
              <a:latin typeface="Times New Roman" pitchFamily="18" charset="0"/>
              <a:cs typeface="Times New Roman" pitchFamily="18" charset="0"/>
            </a:endParaRPr>
          </a:p>
          <a:p>
            <a:r>
              <a:rPr lang="en-US" b="1" dirty="0">
                <a:solidFill>
                  <a:schemeClr val="tx2">
                    <a:lumMod val="75000"/>
                  </a:schemeClr>
                </a:solidFill>
                <a:latin typeface="Times New Roman" pitchFamily="18" charset="0"/>
                <a:cs typeface="Times New Roman" pitchFamily="18" charset="0"/>
                <a:hlinkClick r:id="rId3"/>
              </a:rPr>
              <a:t>www.springer.com</a:t>
            </a:r>
            <a:endParaRPr lang="en-US" b="1" dirty="0">
              <a:solidFill>
                <a:schemeClr val="tx2">
                  <a:lumMod val="75000"/>
                </a:schemeClr>
              </a:solidFill>
              <a:latin typeface="Times New Roman" pitchFamily="18" charset="0"/>
              <a:cs typeface="Times New Roman" pitchFamily="18" charset="0"/>
            </a:endParaRPr>
          </a:p>
          <a:p>
            <a:r>
              <a:rPr lang="en-US" b="1" dirty="0" smtClean="0">
                <a:solidFill>
                  <a:schemeClr val="tx2">
                    <a:lumMod val="75000"/>
                  </a:schemeClr>
                </a:solidFill>
                <a:latin typeface="Times New Roman" pitchFamily="18" charset="0"/>
                <a:cs typeface="Times New Roman" pitchFamily="18" charset="0"/>
              </a:rPr>
              <a:t>link.springer.com</a:t>
            </a:r>
            <a:endParaRPr lang="ru-RU" dirty="0">
              <a:solidFill>
                <a:schemeClr val="tx2">
                  <a:lumMod val="75000"/>
                </a:schemeClr>
              </a:solidFill>
              <a:latin typeface="Times New Roman" pitchFamily="18" charset="0"/>
              <a:cs typeface="Times New Roman" pitchFamily="18" charset="0"/>
            </a:endParaRPr>
          </a:p>
          <a:p>
            <a:pPr algn="just" eaLnBrk="0" fontAlgn="base" hangingPunct="0">
              <a:spcBef>
                <a:spcPct val="0"/>
              </a:spcBef>
              <a:spcAft>
                <a:spcPct val="0"/>
              </a:spcAft>
            </a:pPr>
            <a:endParaRPr lang="ru-RU" dirty="0">
              <a:solidFill>
                <a:schemeClr val="tx2">
                  <a:lumMod val="75000"/>
                </a:schemeClr>
              </a:solidFill>
              <a:latin typeface="Times New Roman" pitchFamily="18" charset="0"/>
              <a:cs typeface="Times New Roman" pitchFamily="18" charset="0"/>
            </a:endParaRP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9091" b="44364"/>
          <a:stretch/>
        </p:blipFill>
        <p:spPr>
          <a:xfrm>
            <a:off x="2267744" y="83982"/>
            <a:ext cx="4126338" cy="627710"/>
          </a:xfrm>
          <a:prstGeom prst="rect">
            <a:avLst/>
          </a:prstGeom>
        </p:spPr>
      </p:pic>
    </p:spTree>
    <p:extLst>
      <p:ext uri="{BB962C8B-B14F-4D97-AF65-F5344CB8AC3E}">
        <p14:creationId xmlns:p14="http://schemas.microsoft.com/office/powerpoint/2010/main" val="170121981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78098"/>
          </a:xfrm>
        </p:spPr>
        <p:txBody>
          <a:bodyPr>
            <a:noAutofit/>
          </a:bodyPr>
          <a:lstStyle/>
          <a:p>
            <a:pPr lvl="0">
              <a:spcBef>
                <a:spcPts val="0"/>
              </a:spcBef>
            </a:pPr>
            <a:r>
              <a:rPr lang="ru-RU" sz="2400" b="1" dirty="0" smtClean="0">
                <a:solidFill>
                  <a:srgbClr val="C00000"/>
                </a:solidFill>
                <a:ea typeface="+mn-ea"/>
                <a:cs typeface="+mn-cs"/>
              </a:rPr>
              <a:t>Требования министерств к ученым для публикации статей </a:t>
            </a:r>
            <a:endParaRPr lang="en-US" sz="2400" dirty="0">
              <a:solidFill>
                <a:srgbClr val="C00000"/>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5</a:t>
            </a:fld>
            <a:endParaRPr lang="ru-RU">
              <a:solidFill>
                <a:prstClr val="black">
                  <a:tint val="75000"/>
                </a:prstClr>
              </a:solidFill>
            </a:endParaRPr>
          </a:p>
        </p:txBody>
      </p:sp>
      <p:graphicFrame>
        <p:nvGraphicFramePr>
          <p:cNvPr id="3" name="Diagram 2"/>
          <p:cNvGraphicFramePr/>
          <p:nvPr>
            <p:extLst>
              <p:ext uri="{D42A27DB-BD31-4B8C-83A1-F6EECF244321}">
                <p14:modId xmlns:p14="http://schemas.microsoft.com/office/powerpoint/2010/main" val="4146749051"/>
              </p:ext>
            </p:extLst>
          </p:nvPr>
        </p:nvGraphicFramePr>
        <p:xfrm>
          <a:off x="611560" y="1397000"/>
          <a:ext cx="6192688" cy="4408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AutoShape 4" descr="data:image/png;base64,iVBORw0KGgoAAAANSUhEUgAAAMgAAADICAMAAACahl6sAAAA9lBMVEX/////fwBQUFD/ewBJSUn/eQD/fABMTExHR0dERET/dgD6+vrj4+P/dQBsbGz//vw+Pj7x8fH/+/bAwMCYmJiPj4/a2tpxcXHIyMixsbFUVFSHh4f/cQCdnZ3Ozs7t7e1/f3//9Ov/8uSnp6f/69pdXV2bm5vf39+1tbVbW1s5OTn/hQD/4cj/mUuAgID/6dX/w5b/2Lb/u4j/0qr/tX3/wZD/1bH/n1n/yqP/w4n/4ML/jyT/kTv/sW7/rF7/m0P/uXf/0qT/jTX/pWT/pFH/iB7/lDH/pl3/lSX/sm3/nFH/x4//kTj/0rH/kRf/oUkpKSn/nTolzOFhAAAWGUlEQVR4nO1ciXaiSrcWsEAwiGIcgwOonUFt58RoEjNpOulO5/T7v8zduwZEM/X5/0Rz7+Vb65xGKIr6qD1XkUgkRIgQIUKECBEiRIgQIUKECBEiRIgQS9iua9GDzv19hx5Yrmtvc0T/GdzhdPqITOpnpjmrw4H1OJ0O3W2P61/j1FTIfAIHE0lSmy08mBPFPN32uP4W9tWAvfQfRJKULhx05oYxR9nqKpJEftCL7tXVFxey1tRxpGM8ujdVlR1NHm5xZiLHkqqa9/RIdZxpa3ujfB/2OcwDaVLVOGk2++y1W0zp7X6zeUKVpYmtzr/ynHhtEB/J8ehxq7U2VLvVYldMaKS065sf31/DPYF3rZJ33rVNVJiRk69owLzJcZ3KTw8sk/TzveY/JbBoPTyy6seTL0SotyBGc0TnYTIcHlvvtbeOh0Oq//aoaZJF77PH97fwUHkVaUB/WGs07Alz6263P/L8s7zVQEKT3Pwqc/LTAeWVyO1L47Ge5nMqak+EkBNv9aJ7S/BO511Z3BAuDRyOslghYneo8ANJxYCDYyRL0EF648sxb+ku0MhJxuXGh/wyBmxGblaMVVcxZ/DPqSOphsdnTemDo58ZpjFj4mbfsBkZbGPUL8CeGipI+qrO/ibUn3hNh3rzjgMmV4UR3+L0Gdwb9iQiqeb0y7jG+q1iTHtCy90Bvu9bx6T+pD7uUUG6dBznwo7YEhCS1N9MuKzj3wZ52r5nhASDS7u91A+v7ahgW93L+9VoqjNAi7tKBJsLfRHpyxbg9WeLh8d1uehMCRm/fpMvWnZrPPaDGPvxdjobea/f9pnw7gyiEGm0HlH1m3dvjEgouzucK+qch5X2SIKujLfu+0SMqMlhSRND/f4SBMX2Vh2KfTwInvAG1PxeGqj9hLmQSVOlhm+0iXGvg0W68PS+mBKr6Th/nrXrwdkmTUzc3qDjyxKhQ1cl+qNP34mkPGxjSupnKiMyFINzHVVprjfzFph8TL2I1VsYhiqykI4psbtx6PaQEVHPtmHAvBM+I13f2tyaxtC/Xh8McNAtOkYyiXR+YYgvwhHPYENXsY3V5TOyndCe6YgyX+qI21vmUvWFqpwDxRYdsTGJjFnzMz7W3/S8yUSxNVe2pyMRa6hAIHhNxd/qjDurbuACYhIVnL07I6pKFq7FbcM1l57OgigKWXClOJ5DV8pwW55kMDzvs/kYNM21EOUC3ziSbJ00pTb4wkcmiG074rYmkPN2+ic3/bowcq3++XCLIZfFJcmF6M9YDRonkunMqBh5LFX3HoCa4hxHOjdNqXnSwbgAZmBwfnLTpRq/nenwWkFLibn6GhGrdX+5akw7T6bZ7AIhsLwqabOLpyBRRPE9oTfZqN2yjqeGQ/4EYqnJL/WM/bSumtJVoKkdoOd58NaZ0oP7wTMDZsJ5NNz6Qxxj+n6q/GHoKjgYIgWYdHr8pdYh2KClUjb0MWgRHZiQQlr6QvOFYxcORGni3S2JdkvrkxuBp3JX2H7B7KPfUIXaejdgjGi9pD48ZzGhP3b0o+4N80Wq1KH2jfuWTfn3U0fioKbX7k0CwuBNHWcuBH2gYAVrgfEMqMITPffIghOa9vIUEQK2OpZUOZxNVbovCH+iSovUMPJgblS/vKe/LPH2VcViztOhEueeE0VVjTsqamM+t/irq/JuycWGiNwbASL2ubESpgg6427PZoqNFfgRLaUyT+ONzq7bfKHEPTeAFfmF2uYTMe43RORKiBYqNZXsZeDI0WkTIl1G6jOTGKgxE9Bj0hSN6p26BYnVBLWkP5Wa59QeTOZCtK7Wn/hJsCUmW+YtFR9TUg2eEna4mlooU6rZidTPfzzRZP5KIr9RsvyZq9/O5w8tTJI9jxftb1lETKSNFSNaC0VRFWVGH+jdzOdMUOzfjsGCWxYZrxTeLGxiD6XfTL5sCSTSuO4Eu7VnioLx18rJz0W9f9K+ESm23eLxIhbjJHrInIXzrKg7kRSDJU9MPHly7/ZYqcXt3rRP+pv17V79uQ/BYhxfUpjMTWLOnrnoHjofOtBTk8Xt2MQ9kRT1hp5261sqQKzAUx1HGJzW7Z/T52Pybh2Tjp2VUPmMXDoYfK3bi41gWXK3653l1LhXPDZ5NVqyJkIBnjAdocGid01LXb86631/OrxedzRmZQS7L6mLydp1q9ftvTsat3/ywNQhSMTujEfd3obEa3IiYWY4wpkYqOCkf6+Nugc+5PjV222eDls0FsaDO3Sw5MZFdtfQtXSy/mo+Ba05y1kxfKX+QjLX7OW9CS7mtdvt8/n6tbrqGE5zgtcUFofNN7B27S5EpGWOWQFCVVkiePnjglnOgflG0dRtmqZf7hUJ5ilLwsamiLYWn19O6Qke4KrhZT4YRKLBqn0HBpcX2Lrn3VdNkD06O6cHVu9per7qM34v+378NAIClyJiZDWperffo4PuQFKhSly437Kkdp1dbU0JMVZ2DdiK6HoTi1gXPhGJ4PwLa1kPEvkbYGSsrqyDesuujc+P5EfLGZGC1gpyD0LO2bjWy9grEFn8I3TAdcG7aGIIxtZOGJHPz61a/tMMan08EVS43WGXHw6lF1d4KezuXZ9edM9V0hzTdzEzVYKTeesnOtLnmy1RPGDrCfbg4exEpA++vDcd8moEOyCER8XeY3fC4mccPy6U+i9pIztu6jNc15SIghZ2LBGVkHXvd0qeXp0RcDLGHT8W6kWXroGINablGdWZbSQCtn9ez+fXdzj5dbpGQs7o+7PcTl3UfF6/uzVX1PXw/sngu+0ik7s59P1zU/GjN+mxFKQzpWESLUxbvZki3b6fFLW6jIe1HK3XP7kR4WanN9lCJM9mhC0VYOiiGgsmLu6g+yKlZYG3MxwuJ8Z6y8xtBH1T5Ys3fPmMlXzsvkpmz5m4l+22qN39gODwCyRRbmfCUkTQlzNqhLg1YxUQr01eijJ+OwoxWEG04wRy+kB2M+lscm7swUwi0gMVDVGWt2gNS2WRsH1uGM8j2Am1TmyLkN00iMFa1Mdikaj3AN3OBptLFU8lujKwGpDU2xD0muf8x/AWx+O2uB21cfR0843Yy9i7nfG5mUFyw0wW73Zju548IorYbDK8nz8xI/Qumz/8qNfGRZzObH5NR3vcPgNz7YFC+ftpInzLBl2SoyfdNi8Ek03pzqVIG+imOXukOKbTFKrtTQZiRdRqGjCqK5wKoqKo/ZyrysOar6P1YVr7HYjYx7ncEJGVIrY1posMZMEGOJkSg9yx45bYo/WDloD7VqQ1pnvOVoztIybOWDvechFbrGqwpWWWB5M7OlIaeihwnm7Q8OMna/xwEzAE9vjXlOb/Wy5i13mgp2DxQKziSMzX3TrEwW3xf1AWRX0Yd5utpLIW15bNF7GtKS9io4kSRGgVZH03xNUFzcXrC4WoN0KFuwokl0JTgqb2nBexpxurbLXAYhKiPNB6LS9GoC74S2lkvDqWenc49k1Ra24YPF+xH/uPgfreA+5AILMNbv+vd28Xd2xoQtmn1Gz1+danScQ+7nYDZpTVtlmU3BqO2IRYY8mQAmtE3vju1213s0Xs5VdG9ikB88udo7eAZEUxh5b1pKrK2WoKf3w2YzMlQkf7zpBWNwPb29kQaLONiN7PU/yuxe1AnGTfn12fXbGtKBLB9Q+7d39JQ5AJpGDOSg5mDw2VGzPcHrm1zabecNpciM3I1vFMkhbwxl3MrurXbF/ZIxoyw2gOLLbwaV6u9FC/ub6hIumOF831KtfGUH8wFJWoQ38Lrwq/+GJ/a86VnuXh1NxOJEU11yqQLgt27SGYNcXYziclFldsrh0/2HasJk+sfin0Wi/yk9pUBd/7T6LcL7fJnl8sE5YJs+Ho/DePutjTSKfE5Z7Q4bbzii47g28ZGBLfECCsFsMPx/TrYpbY09je6p5Gqq2i3OlX5rvt6fUQhu/NDFV5obzTJKooZm95T6Pv/JgjWCxFy6OLQF6HrQV17prT4fM3faosY0OL7xiiYc7m0aWxI5mzOZiouNMflNkd/rp+CDoQ21szrJ0rD9emWstRd9iay1s7uD8Tp5KiLJ1e6+76ut3D5QVQjrdKnj3VeaYLkzPoStrO3kxAb9QPBBQ2laUONUC8mr6mGRatE48JWd0ogKh3+6ONLLi9jc64K7Y6sYUg3NoUqffPV/ftj85Q5ry7pr+f3pp0xxvc6PAeBnNVnXPH2KExpHlBa0KE0H29nYsHTDE8gxhIMBCnDfHOr/JBT6Rugv1SDWa9wJSCv8etZ2yP1gBzd5Ng4c4jxFjZO291cae/Yn6BQh0F21EnKvBev/2LVnL7Cs/28JNWuitu1F4xZxH3icqh+bW+evPTV7EZAqsitGAnZoQr+xI8KfsyX72xHH5t3y8QunQctoTW+vP7RctKd999oa/eIjNUC/aB+srfdei8thlD5E+tKQS9fNPmV4A35GoRcUfTl+KRZ+2n0y4Vv8nNr/ZX+jsQFlcLa6QQ5f2l5QsDmjEj53bqW/vY7Q14D2iIyTuv2EWjS7byGdLfghKRDLqRoHV5ukbIPb2k20nZKu6XJmKNQO1Nqrw9/OyCLYXwv5ngzSCXoiXIJxNUfPQVRcqH2282WQ3hCV67imG5PZqzzw2x+GBQkvWbZrP/hVT8JdjC/P4x+P731pwQ+q0i/l0U48dqq/8FwFI1rYq0morSZIvyhEhf5s8i/DWs3nDISlZDSWKuAlekv7RivAL/s/CWn9T+b6QRIkSIECFChAgR4v8PKtkVVCKR+A79hyJ4HIlXygcH6WwqLk4EL662Te1A04N8trJsnNrPw5mdlN8cnrYvrlZWevqPsKtrAei78chOIhbL8CdUcrHYHnt2vJw51AHRRG2fXcw2otHGjt9TuqjFqnQ48XS1qNO2xUSB00jnZDwj59KcSgEfzK/GM7qe+S+J7CWjAE2WZfw3mUEi0WiGP20nF41+Z8e1YkyTNWipxRJleiYva7K+KzpKVWNyNIG84rUYNKXdaskc62cvGsWbNfgvU+FvEB6Z2P8wIiX5EFAEIvTfEhLRfCKVnBZlM3Kgw6j1RqKYjMrRRpYSwbuiQlbKUVnWKBFKMJpIJBqyfkSJxL/HZE3XGo0ojJ5PNxKRY9/ijAgIwX9JhCJejWo58eNFItkiTAV9l/mcJsfoLFEi+jd+W0MQie/CUYl1kNqnoldLylrjAE6lCoeanCz4RGS9/KFEUjkgIhTvRSIlmIdd1mInp2nFsiCicS3JJ2VOJLUXZTOzBLwFNmLQJB0mdEkkmvhkIr6yRymRCkwZkydAAaakIIjI0RodSjUqiMQzUbl4EOw+m5SjVfEjEZWTFUpESzRgetIbIsJmZD8hdAXHdSjHcHaASLHB9aIMx4f8uAAKUdwNmNN0UtZ9ZjVdTpYpkegeTI+WqHwiERggR1GmBLINTUgWNGjIsT1GRK4lNL3GxGkvozEilRxIja5X04JLIelLFpUtOgtApBoBI4D6/nlEqPFkZvk5kUpCE0Si+RoYowocasV0SejGTlUD+xvTG4X9d4iUDzXtsPyJRDSdIfYukYouw5TsxbRc6puv5JV8pqFH0eMcxN8kghYO+vo0IlquVqCoNbQXiCxFK5qOVHXtMC+jTd0NWKt4pZBIog88eJMIiCm4znxkY1ZrP3Aust9gTo0RyYKxghEX8e2umt1yDicFGh4AkbQ4e7BCBA2BJsd3N+VH0HfkhO6mwSPXfCLxvRg6ttpzIpEUvO4jUJNyMhDKQPNkdkkEzbFe2wARNiPoG2T+UlNwrOUjgghEJDAnhzsvEMFBH8GgU2iP+WvYAQXU4gEiZTAoh6B1G/LsaXh+I0/PlWQeHHIi4CxljJpfIIIOD89UdYhqKBOIQmUWHwoicebiN0UE4lMZQtla4VsRDjQ6OZwIkIyh1/eJZBPVTK2QTtdAamI0BNmBQCwq7xUK30GdoolKkAgz9xsjgl4O7AtYZPg/1ZAlkVS6lo8HiOTBhbB0RI4WecTfAOmKUXMukgCfSOTgI4kkk4ml404mRTiyk0gmq+x4p1TUY+AjdZ05BxhdVE+ml53EM8lkg4UrOm2JTfP8YvY7PRfTY3s8ZMscHeX8p+uxo48J4w8ymZrPqpbJpDmrVCGT4cOGVLZQTTQSu3lhvXZ2M5lsoJc8dELFcP+gtJdrNBJ76WXAFS+XqolEtZYV7yu/t1cQHWUAq9oVIkSIEO8hlS3n0+mDwkG+vDQgO2U4UzhIp8vlFP1ZLvsxcBnPxcurSNGe8Ca4C3rC1hXaM5zIB6pw8X3oGppklyW7D0K6WNRYMlXM1fgDyzlZJFgaxuPfIKHzQ8cYpqzZhgxJLibv8L+ifAjmuLJ76KdlNE6rFWXec6MqbHl2t0G7hjAr89/WGNdQS2JeGIvRKlqVTQr1xwxH6GcgTkmK6YK84igfyRZFfQ/HGpPLmLKj86dI5lhC7vcMCTF7Qw38EUO3GTvMvjyg/xQFiKFy1b297wks3lB3Xj6CSHGPoYo+GuI7fZXITjUHSGBZCA+q+5EURFjFKrvpe41HzkXsuYpB1VEpgqkZvKHDHJzKJQ4TH0+EVjciqTw8MIa9Q0IUSwfbPCcSiSNQzA7oEQzyEMKzeOAmIKKxwVZQyDBkLOtytIo+Pp6qZLPBxh9EhL8bLN9g+FDTGaG3iFDkedaH2CkGsiifCK/xQoqOYWQ60P7DESCyk2SV0H9FRBSu3iISSUN+lqf3+gX/D0eASDaJqSsnEuf4d0QCNwWJFGJyMU/FD8L5/Ecb3nUiKTAzep4R0TIlht3U3xPREvymb2VBhN2VzWkyRvrxmoaWLVHIfgIXIBLbBX94UKvKPIur4RKGML/7f01E8212ssSIyI0S9FwoJUSem6oVaYbWyHy8qgARma5agZfSZTpEJKInGf7J/gsiUX7T0TdOhPcMKTwvQsR3dg+TemDd54OJiCopE2kUrVqaA+U983eiFa2Km3Z8IujFZfnwW0CWwLvDw/TqBzMBItFMrUSnnw8QlX0lcQvOCBbaXlP2b8GbkMjhbq0Ew16vsux/g+BG+2DpEspeBsngtbhn5re2tGz+8sBLRF40v6DhcrS0anTxHC9lfDgRWvgpvEwkrTO7jBALNn9NJFJJgNyuxSN5nL/PIUKL2Gx1CkOUcrAN2v9DGsjH4RpbNlsnUilqqyu0Sz9Shv4a7FyK+5gSX/36DCJ0aY2W3svJdb0tYbBXSufTGVx084U7SASCRq1R4Dch6YBDrMZYaJLaxRLeQfpgD5zOJ0S/wiHmwMDgTKR0jS2OA2gYH6lUdbrWjqvmAZEIEkHRlGPsLmqRAkSyRY0GjalEEv2TFoMH6aUPjlVqR/o/XI7K/+hHDX4uRj2irv/DdKOSOUrqeCKpFZaWNA33+ouE2cMkuymmH7F85CjZ4EEjdHgEA0/lsJdoLApe6oNVHZ5fqpX8Rb9SjYYkcHKvCvie2a0Jw7lTyHyv7u0eBJ9fqdW+LQ1rpbD3HW/ay9BSaiRfKh2IEmyBHafKhV1o9D1T+Gh3GCJEiBAhQoQIESJEiBAhQoQIEeL/Bv4H8m9u0PVcTv8AAAAASUVORK5CYII="/>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101"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244668" y="2996256"/>
            <a:ext cx="1424341" cy="14243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01751" y="4869162"/>
            <a:ext cx="974270" cy="955015"/>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794493" y="2964852"/>
            <a:ext cx="2179631" cy="7435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4740667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3"/>
          <p:cNvGraphicFramePr>
            <a:graphicFrameLocks noChangeAspect="1"/>
          </p:cNvGraphicFramePr>
          <p:nvPr>
            <p:extLst>
              <p:ext uri="{D42A27DB-BD31-4B8C-83A1-F6EECF244321}">
                <p14:modId xmlns:p14="http://schemas.microsoft.com/office/powerpoint/2010/main" val="1490864317"/>
              </p:ext>
            </p:extLst>
          </p:nvPr>
        </p:nvGraphicFramePr>
        <p:xfrm>
          <a:off x="4418140" y="1688817"/>
          <a:ext cx="3924301" cy="4213509"/>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Group 9"/>
          <p:cNvGrpSpPr>
            <a:grpSpLocks/>
          </p:cNvGrpSpPr>
          <p:nvPr/>
        </p:nvGrpSpPr>
        <p:grpSpPr bwMode="auto">
          <a:xfrm>
            <a:off x="4418140" y="1416049"/>
            <a:ext cx="3958003" cy="4256089"/>
            <a:chOff x="3233" y="1149"/>
            <a:chExt cx="2530" cy="2906"/>
          </a:xfrm>
        </p:grpSpPr>
        <p:sp>
          <p:nvSpPr>
            <p:cNvPr id="308234" name="Text Box 10"/>
            <p:cNvSpPr txBox="1">
              <a:spLocks noChangeArrowheads="1"/>
            </p:cNvSpPr>
            <p:nvPr/>
          </p:nvSpPr>
          <p:spPr bwMode="auto">
            <a:xfrm>
              <a:off x="3233" y="1149"/>
              <a:ext cx="2530" cy="315"/>
            </a:xfrm>
            <a:prstGeom prst="rect">
              <a:avLst/>
            </a:prstGeom>
            <a:solidFill>
              <a:schemeClr val="accent1"/>
            </a:solidFill>
            <a:ln w="12700">
              <a:solidFill>
                <a:schemeClr val="accent1"/>
              </a:solidFill>
              <a:miter lim="800000"/>
              <a:headEnd/>
              <a:tailEnd/>
            </a:ln>
            <a:effectLst/>
          </p:spPr>
          <p:txBody>
            <a:bodyPr wrap="square">
              <a:spAutoFit/>
            </a:bodyPr>
            <a:lstStyle/>
            <a:p>
              <a:pPr algn="ctr" eaLnBrk="0" fontAlgn="base" hangingPunct="0">
                <a:spcBef>
                  <a:spcPct val="0"/>
                </a:spcBef>
                <a:spcAft>
                  <a:spcPct val="0"/>
                </a:spcAft>
              </a:pPr>
              <a:r>
                <a:rPr lang="en-US" sz="1200" b="1" dirty="0" smtClean="0">
                  <a:solidFill>
                    <a:srgbClr val="FFFFFF"/>
                  </a:solidFill>
                  <a:latin typeface="Arial" charset="0"/>
                  <a:ea typeface="ＭＳ Ｐゴシック" charset="0"/>
                </a:rPr>
                <a:t>Number of </a:t>
              </a:r>
              <a:r>
                <a:rPr lang="en-US" sz="1200" b="1" dirty="0" err="1" smtClean="0">
                  <a:solidFill>
                    <a:srgbClr val="FFFFFF"/>
                  </a:solidFill>
                  <a:latin typeface="Arial" charset="0"/>
                  <a:ea typeface="ＭＳ Ｐゴシック" charset="0"/>
                </a:rPr>
                <a:t>SpringerNature</a:t>
              </a:r>
              <a:r>
                <a:rPr lang="en-US" sz="1200" b="1" dirty="0" smtClean="0">
                  <a:solidFill>
                    <a:srgbClr val="FFFFFF"/>
                  </a:solidFill>
                  <a:latin typeface="Arial" charset="0"/>
                  <a:ea typeface="ＭＳ Ｐゴシック" charset="0"/>
                </a:rPr>
                <a:t> Journals with Impact Factors 2005-14</a:t>
              </a:r>
            </a:p>
          </p:txBody>
        </p:sp>
        <p:sp>
          <p:nvSpPr>
            <p:cNvPr id="308235" name="Rectangle 11"/>
            <p:cNvSpPr>
              <a:spLocks noChangeArrowheads="1"/>
            </p:cNvSpPr>
            <p:nvPr/>
          </p:nvSpPr>
          <p:spPr bwMode="auto">
            <a:xfrm>
              <a:off x="3233" y="1149"/>
              <a:ext cx="2530" cy="2906"/>
            </a:xfrm>
            <a:prstGeom prst="rect">
              <a:avLst/>
            </a:prstGeom>
            <a:noFill/>
            <a:ln w="12700">
              <a:solidFill>
                <a:schemeClr val="accent1"/>
              </a:solidFill>
              <a:miter lim="800000"/>
              <a:headEnd/>
              <a:tailEnd/>
            </a:ln>
            <a:effectLst/>
          </p:spPr>
          <p:txBody>
            <a:bodyPr wrap="none" anchor="ctr"/>
            <a:lstStyle/>
            <a:p>
              <a:pPr algn="ctr" eaLnBrk="0" fontAlgn="base" hangingPunct="0">
                <a:spcBef>
                  <a:spcPct val="50000"/>
                </a:spcBef>
                <a:spcAft>
                  <a:spcPct val="0"/>
                </a:spcAft>
              </a:pPr>
              <a:endParaRPr lang="en-US" sz="1600">
                <a:solidFill>
                  <a:srgbClr val="B1B1B3"/>
                </a:solidFill>
                <a:latin typeface="Arial" charset="0"/>
                <a:ea typeface="ＭＳ Ｐゴシック" charset="0"/>
              </a:endParaRPr>
            </a:p>
          </p:txBody>
        </p:sp>
      </p:grpSp>
      <p:sp>
        <p:nvSpPr>
          <p:cNvPr id="8" name="TextBox 7"/>
          <p:cNvSpPr txBox="1"/>
          <p:nvPr/>
        </p:nvSpPr>
        <p:spPr>
          <a:xfrm>
            <a:off x="5500543" y="2167470"/>
            <a:ext cx="936475" cy="276999"/>
          </a:xfrm>
          <a:prstGeom prst="rect">
            <a:avLst/>
          </a:prstGeom>
          <a:noFill/>
        </p:spPr>
        <p:txBody>
          <a:bodyPr wrap="none" rtlCol="0">
            <a:spAutoFit/>
          </a:bodyPr>
          <a:lstStyle/>
          <a:p>
            <a:pPr algn="ctr" eaLnBrk="0" fontAlgn="base" hangingPunct="0">
              <a:spcBef>
                <a:spcPct val="50000"/>
              </a:spcBef>
              <a:spcAft>
                <a:spcPct val="0"/>
              </a:spcAft>
            </a:pPr>
            <a:r>
              <a:rPr lang="en-US" sz="1200" dirty="0" smtClean="0">
                <a:solidFill>
                  <a:srgbClr val="000066"/>
                </a:solidFill>
                <a:latin typeface="Arial" charset="0"/>
                <a:ea typeface="ＭＳ Ｐゴシック" charset="0"/>
              </a:rPr>
              <a:t>CAGR</a:t>
            </a:r>
            <a:r>
              <a:rPr lang="en-US" sz="1200" smtClean="0">
                <a:solidFill>
                  <a:srgbClr val="000066"/>
                </a:solidFill>
                <a:latin typeface="Arial" charset="0"/>
                <a:ea typeface="ＭＳ Ｐゴシック" charset="0"/>
              </a:rPr>
              <a:t>: 8%</a:t>
            </a:r>
            <a:endParaRPr lang="en-US" sz="1200" dirty="0">
              <a:solidFill>
                <a:srgbClr val="000066"/>
              </a:solidFill>
              <a:latin typeface="Arial" charset="0"/>
              <a:ea typeface="ＭＳ Ｐゴシック" charset="0"/>
            </a:endParaRPr>
          </a:p>
        </p:txBody>
      </p:sp>
      <p:sp>
        <p:nvSpPr>
          <p:cNvPr id="11" name="Rectangle 2"/>
          <p:cNvSpPr>
            <a:spLocks noGrp="1" noChangeArrowheads="1"/>
          </p:cNvSpPr>
          <p:nvPr>
            <p:ph type="title"/>
          </p:nvPr>
        </p:nvSpPr>
        <p:spPr>
          <a:xfrm>
            <a:off x="344408" y="188640"/>
            <a:ext cx="7800614" cy="738664"/>
          </a:xfrm>
          <a:noFill/>
          <a:ln>
            <a:noFill/>
          </a:ln>
        </p:spPr>
        <p:txBody>
          <a:bodyPr vert="horz" wrap="square" lIns="0" tIns="0" rIns="0" bIns="0" numCol="1" anchor="t" anchorCtr="0" compatLnSpc="1">
            <a:prstTxWarp prst="textNoShape">
              <a:avLst/>
            </a:prstTxWarp>
            <a:spAutoFit/>
          </a:bodyPr>
          <a:lstStyle/>
          <a:p>
            <a:r>
              <a:rPr lang="en-US" sz="2400" b="1" dirty="0">
                <a:solidFill>
                  <a:srgbClr val="C00000"/>
                </a:solidFill>
                <a:ea typeface="+mn-ea"/>
                <a:cs typeface="+mn-cs"/>
              </a:rPr>
              <a:t>Springer Nature </a:t>
            </a:r>
            <a:r>
              <a:rPr lang="ru-RU" sz="2400" b="1" dirty="0">
                <a:solidFill>
                  <a:srgbClr val="C00000"/>
                </a:solidFill>
                <a:ea typeface="+mn-ea"/>
                <a:cs typeface="+mn-cs"/>
              </a:rPr>
              <a:t>журналы, преимущества и позиции в рейтингах </a:t>
            </a:r>
            <a:endParaRPr lang="en-US" sz="2400" b="1" dirty="0">
              <a:solidFill>
                <a:srgbClr val="C00000"/>
              </a:solidFill>
              <a:ea typeface="+mn-ea"/>
              <a:cs typeface="+mn-cs"/>
            </a:endParaRPr>
          </a:p>
        </p:txBody>
      </p:sp>
      <p:sp>
        <p:nvSpPr>
          <p:cNvPr id="10" name="Rectangle 5"/>
          <p:cNvSpPr>
            <a:spLocks noGrp="1" noChangeArrowheads="1"/>
          </p:cNvSpPr>
          <p:nvPr>
            <p:ph idx="1"/>
          </p:nvPr>
        </p:nvSpPr>
        <p:spPr>
          <a:xfrm>
            <a:off x="240465" y="1031008"/>
            <a:ext cx="4143068" cy="1308050"/>
          </a:xfrm>
          <a:noFill/>
          <a:ln/>
        </p:spPr>
        <p:txBody>
          <a:bodyPr>
            <a:normAutofit fontScale="92500" lnSpcReduction="20000"/>
          </a:bodyPr>
          <a:lstStyle/>
          <a:p>
            <a:r>
              <a:rPr lang="ru-RU" sz="1600" b="0" dirty="0" smtClean="0">
                <a:latin typeface="Arial" panose="020B0604020202020204" pitchFamily="34" charset="0"/>
                <a:cs typeface="Arial" panose="020B0604020202020204" pitchFamily="34" charset="0"/>
              </a:rPr>
              <a:t>В </a:t>
            </a:r>
            <a:r>
              <a:rPr lang="de-DE" sz="1600" b="0" dirty="0" smtClean="0">
                <a:latin typeface="Arial" panose="020B0604020202020204" pitchFamily="34" charset="0"/>
                <a:cs typeface="Arial" panose="020B0604020202020204" pitchFamily="34" charset="0"/>
              </a:rPr>
              <a:t>201</a:t>
            </a:r>
            <a:r>
              <a:rPr lang="en-US" sz="1600" dirty="0">
                <a:latin typeface="Arial" panose="020B0604020202020204" pitchFamily="34" charset="0"/>
                <a:cs typeface="Arial" panose="020B0604020202020204" pitchFamily="34" charset="0"/>
              </a:rPr>
              <a:t>7</a:t>
            </a:r>
            <a:r>
              <a:rPr lang="de-DE" sz="1600" b="0" dirty="0" smtClean="0">
                <a:latin typeface="Arial" panose="020B0604020202020204" pitchFamily="34" charset="0"/>
                <a:cs typeface="Arial" panose="020B0604020202020204" pitchFamily="34" charset="0"/>
              </a:rPr>
              <a:t> </a:t>
            </a:r>
            <a:r>
              <a:rPr lang="ru-RU" sz="1600" b="0" dirty="0" smtClean="0">
                <a:latin typeface="Arial" panose="020B0604020202020204" pitchFamily="34" charset="0"/>
                <a:cs typeface="Arial" panose="020B0604020202020204" pitchFamily="34" charset="0"/>
              </a:rPr>
              <a:t>году согласно </a:t>
            </a:r>
            <a:r>
              <a:rPr lang="de-DE" sz="1600" b="0" dirty="0" smtClean="0">
                <a:latin typeface="Arial" panose="020B0604020202020204" pitchFamily="34" charset="0"/>
                <a:cs typeface="Arial" panose="020B0604020202020204" pitchFamily="34" charset="0"/>
              </a:rPr>
              <a:t>Journal Citation Reports </a:t>
            </a:r>
            <a:r>
              <a:rPr lang="ru-RU" sz="1600" b="0" dirty="0" smtClean="0">
                <a:latin typeface="Arial" panose="020B0604020202020204" pitchFamily="34" charset="0"/>
                <a:cs typeface="Arial" panose="020B0604020202020204" pitchFamily="34" charset="0"/>
              </a:rPr>
              <a:t>у издательства </a:t>
            </a:r>
            <a:r>
              <a:rPr lang="en-US" sz="1600" b="0" dirty="0" smtClean="0">
                <a:latin typeface="Arial" panose="020B0604020202020204" pitchFamily="34" charset="0"/>
                <a:cs typeface="Arial" panose="020B0604020202020204" pitchFamily="34" charset="0"/>
              </a:rPr>
              <a:t>Springer</a:t>
            </a:r>
            <a:r>
              <a:rPr lang="ru-RU" sz="1600" b="0" dirty="0" smtClean="0">
                <a:latin typeface="Arial" panose="020B0604020202020204" pitchFamily="34" charset="0"/>
                <a:cs typeface="Arial" panose="020B0604020202020204" pitchFamily="34" charset="0"/>
              </a:rPr>
              <a:t> </a:t>
            </a:r>
            <a:r>
              <a:rPr lang="en-US" sz="1600" b="0" dirty="0" smtClean="0">
                <a:latin typeface="Arial" panose="020B0604020202020204" pitchFamily="34" charset="0"/>
                <a:cs typeface="Arial" panose="020B0604020202020204" pitchFamily="34" charset="0"/>
              </a:rPr>
              <a:t>Nature</a:t>
            </a:r>
            <a:r>
              <a:rPr lang="ru-RU" sz="1600" b="0" dirty="0" smtClean="0">
                <a:latin typeface="Arial" panose="020B0604020202020204" pitchFamily="34" charset="0"/>
                <a:cs typeface="Arial" panose="020B0604020202020204" pitchFamily="34" charset="0"/>
              </a:rPr>
              <a:t> </a:t>
            </a:r>
            <a:r>
              <a:rPr lang="ru-RU" sz="1600" b="1" dirty="0" smtClean="0">
                <a:solidFill>
                  <a:srgbClr val="C00000"/>
                </a:solidFill>
                <a:latin typeface="Arial" panose="020B0604020202020204" pitchFamily="34" charset="0"/>
                <a:cs typeface="Arial" panose="020B0604020202020204" pitchFamily="34" charset="0"/>
              </a:rPr>
              <a:t>импакт-фатор получили </a:t>
            </a:r>
            <a:r>
              <a:rPr lang="en-US" sz="1600" b="1" dirty="0" smtClean="0">
                <a:solidFill>
                  <a:srgbClr val="C00000"/>
                </a:solidFill>
                <a:latin typeface="Arial" panose="020B0604020202020204" pitchFamily="34" charset="0"/>
                <a:cs typeface="Arial" panose="020B0604020202020204" pitchFamily="34" charset="0"/>
              </a:rPr>
              <a:t>1,800 </a:t>
            </a:r>
            <a:r>
              <a:rPr lang="ru-RU" sz="1600" b="1" dirty="0" smtClean="0">
                <a:solidFill>
                  <a:srgbClr val="C00000"/>
                </a:solidFill>
                <a:latin typeface="Arial" panose="020B0604020202020204" pitchFamily="34" charset="0"/>
                <a:cs typeface="Arial" panose="020B0604020202020204" pitchFamily="34" charset="0"/>
              </a:rPr>
              <a:t>журналов</a:t>
            </a:r>
            <a:r>
              <a:rPr lang="ru-RU" sz="1600" dirty="0" smtClean="0">
                <a:solidFill>
                  <a:srgbClr val="C00000"/>
                </a:solidFill>
                <a:latin typeface="Arial" panose="020B0604020202020204" pitchFamily="34" charset="0"/>
                <a:cs typeface="Arial" panose="020B0604020202020204" pitchFamily="34" charset="0"/>
              </a:rPr>
              <a:t>.</a:t>
            </a:r>
          </a:p>
          <a:p>
            <a:r>
              <a:rPr lang="ru-RU" sz="1600" b="0" dirty="0" smtClean="0">
                <a:latin typeface="Arial" panose="020B0604020202020204" pitchFamily="34" charset="0"/>
                <a:cs typeface="Arial" panose="020B0604020202020204" pitchFamily="34" charset="0"/>
              </a:rPr>
              <a:t>В </a:t>
            </a:r>
            <a:r>
              <a:rPr lang="en-US" sz="1600" b="0" dirty="0" smtClean="0">
                <a:latin typeface="Arial" panose="020B0604020202020204" pitchFamily="34" charset="0"/>
                <a:cs typeface="Arial" panose="020B0604020202020204" pitchFamily="34" charset="0"/>
              </a:rPr>
              <a:t>Scopus </a:t>
            </a:r>
            <a:r>
              <a:rPr lang="ru-RU" sz="1600" b="0" dirty="0" smtClean="0">
                <a:latin typeface="Arial" panose="020B0604020202020204" pitchFamily="34" charset="0"/>
                <a:cs typeface="Arial" panose="020B0604020202020204" pitchFamily="34" charset="0"/>
              </a:rPr>
              <a:t>индексируется </a:t>
            </a:r>
            <a:r>
              <a:rPr lang="ru-RU" sz="1600" b="1" dirty="0" smtClean="0">
                <a:solidFill>
                  <a:srgbClr val="C00000"/>
                </a:solidFill>
                <a:latin typeface="Arial" panose="020B0604020202020204" pitchFamily="34" charset="0"/>
                <a:cs typeface="Arial" panose="020B0604020202020204" pitchFamily="34" charset="0"/>
              </a:rPr>
              <a:t>2</a:t>
            </a:r>
            <a:r>
              <a:rPr lang="en-US" sz="1600" b="1" dirty="0" smtClean="0">
                <a:solidFill>
                  <a:srgbClr val="C00000"/>
                </a:solidFill>
                <a:latin typeface="Arial" panose="020B0604020202020204" pitchFamily="34" charset="0"/>
                <a:cs typeface="Arial" panose="020B0604020202020204" pitchFamily="34" charset="0"/>
              </a:rPr>
              <a:t>454</a:t>
            </a:r>
            <a:r>
              <a:rPr lang="ru-RU" sz="1600" b="1" dirty="0" smtClean="0">
                <a:solidFill>
                  <a:srgbClr val="C00000"/>
                </a:solidFill>
                <a:latin typeface="Arial" panose="020B0604020202020204" pitchFamily="34" charset="0"/>
                <a:cs typeface="Arial" panose="020B0604020202020204" pitchFamily="34" charset="0"/>
              </a:rPr>
              <a:t> журнала </a:t>
            </a:r>
            <a:r>
              <a:rPr lang="en-US" sz="1600" b="1" dirty="0" smtClean="0">
                <a:solidFill>
                  <a:srgbClr val="C00000"/>
                </a:solidFill>
                <a:latin typeface="Arial" panose="020B0604020202020204" pitchFamily="34" charset="0"/>
                <a:cs typeface="Arial" panose="020B0604020202020204" pitchFamily="34" charset="0"/>
              </a:rPr>
              <a:t>Springer </a:t>
            </a:r>
            <a:r>
              <a:rPr lang="en-US" sz="1600" b="1" dirty="0">
                <a:solidFill>
                  <a:srgbClr val="C00000"/>
                </a:solidFill>
                <a:latin typeface="Arial" panose="020B0604020202020204" pitchFamily="34" charset="0"/>
                <a:cs typeface="Arial" panose="020B0604020202020204" pitchFamily="34" charset="0"/>
              </a:rPr>
              <a:t>Nature</a:t>
            </a:r>
            <a:endParaRPr lang="de-DE" sz="1600" b="1" dirty="0">
              <a:solidFill>
                <a:srgbClr val="C00000"/>
              </a:solidFill>
              <a:latin typeface="Arial" panose="020B0604020202020204" pitchFamily="34" charset="0"/>
              <a:cs typeface="Arial" panose="020B0604020202020204" pitchFamily="34" charset="0"/>
            </a:endParaRPr>
          </a:p>
        </p:txBody>
      </p:sp>
      <p:sp>
        <p:nvSpPr>
          <p:cNvPr id="13" name="Rectangle 12"/>
          <p:cNvSpPr/>
          <p:nvPr/>
        </p:nvSpPr>
        <p:spPr>
          <a:xfrm>
            <a:off x="742620" y="3367140"/>
            <a:ext cx="3155412" cy="7531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28</a:t>
            </a:r>
            <a:r>
              <a:rPr lang="en-GB" sz="2000" b="1" dirty="0" smtClean="0">
                <a:solidFill>
                  <a:srgbClr val="FFFFFF"/>
                </a:solidFill>
              </a:rPr>
              <a:t> </a:t>
            </a:r>
            <a:r>
              <a:rPr lang="ru-RU" sz="1600" b="1" dirty="0">
                <a:solidFill>
                  <a:srgbClr val="FFFFFF"/>
                </a:solidFill>
              </a:rPr>
              <a:t>категорий </a:t>
            </a:r>
            <a:r>
              <a:rPr lang="ru-RU" sz="1600" b="1" dirty="0" smtClean="0">
                <a:solidFill>
                  <a:srgbClr val="FFFFFF"/>
                </a:solidFill>
              </a:rPr>
              <a:t> по которым наши журналы лидирущие в рейтингах</a:t>
            </a:r>
            <a:endParaRPr lang="en-GB" sz="1600" b="1" dirty="0">
              <a:solidFill>
                <a:srgbClr val="FFFFFF"/>
              </a:solidFill>
            </a:endParaRPr>
          </a:p>
        </p:txBody>
      </p:sp>
      <p:sp>
        <p:nvSpPr>
          <p:cNvPr id="14" name="Rectangle 13"/>
          <p:cNvSpPr/>
          <p:nvPr/>
        </p:nvSpPr>
        <p:spPr>
          <a:xfrm>
            <a:off x="734293" y="4200079"/>
            <a:ext cx="3155412" cy="73547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79</a:t>
            </a:r>
            <a:r>
              <a:rPr lang="en-GB" sz="2000" b="1" dirty="0" smtClean="0">
                <a:solidFill>
                  <a:srgbClr val="FFFFFF"/>
                </a:solidFill>
              </a:rPr>
              <a:t> </a:t>
            </a:r>
            <a:r>
              <a:rPr lang="ru-RU" sz="1600" b="1" dirty="0" smtClean="0">
                <a:solidFill>
                  <a:srgbClr val="FFFFFF"/>
                </a:solidFill>
              </a:rPr>
              <a:t>категорий в которых журналы </a:t>
            </a:r>
            <a:r>
              <a:rPr lang="en-GB" sz="1600" b="1" dirty="0" err="1" smtClean="0">
                <a:solidFill>
                  <a:srgbClr val="FFFFFF"/>
                </a:solidFill>
              </a:rPr>
              <a:t>SpringerNature</a:t>
            </a:r>
            <a:r>
              <a:rPr lang="en-GB" sz="1600" b="1" dirty="0" smtClean="0">
                <a:solidFill>
                  <a:srgbClr val="FFFFFF"/>
                </a:solidFill>
              </a:rPr>
              <a:t> </a:t>
            </a:r>
            <a:r>
              <a:rPr lang="ru-RU" sz="1600" b="1" dirty="0" smtClean="0">
                <a:solidFill>
                  <a:srgbClr val="FFFFFF"/>
                </a:solidFill>
              </a:rPr>
              <a:t>входят в топ 3 рейтингов</a:t>
            </a:r>
            <a:endParaRPr lang="en-GB" sz="1600" b="1" dirty="0" smtClean="0">
              <a:solidFill>
                <a:srgbClr val="FFFFFF"/>
              </a:solidFill>
            </a:endParaRPr>
          </a:p>
        </p:txBody>
      </p:sp>
      <p:sp>
        <p:nvSpPr>
          <p:cNvPr id="15" name="Rectangle 14"/>
          <p:cNvSpPr/>
          <p:nvPr/>
        </p:nvSpPr>
        <p:spPr>
          <a:xfrm>
            <a:off x="734294" y="5033030"/>
            <a:ext cx="3155412" cy="62779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nchorCtr="0"/>
          <a:lstStyle/>
          <a:p>
            <a:pPr algn="ctr" eaLnBrk="0" fontAlgn="base" hangingPunct="0">
              <a:spcBef>
                <a:spcPct val="50000"/>
              </a:spcBef>
              <a:spcAft>
                <a:spcPct val="0"/>
              </a:spcAft>
            </a:pPr>
            <a:r>
              <a:rPr lang="en-GB" sz="2000" b="1" dirty="0" smtClean="0">
                <a:solidFill>
                  <a:srgbClr val="FF0000"/>
                </a:solidFill>
              </a:rPr>
              <a:t>155</a:t>
            </a:r>
            <a:r>
              <a:rPr lang="en-GB" sz="2000" b="1" dirty="0" smtClean="0">
                <a:solidFill>
                  <a:srgbClr val="FFFFFF"/>
                </a:solidFill>
              </a:rPr>
              <a:t> </a:t>
            </a:r>
            <a:r>
              <a:rPr lang="ru-RU" sz="1600" b="1" dirty="0" smtClean="0">
                <a:solidFill>
                  <a:srgbClr val="FFFFFF"/>
                </a:solidFill>
              </a:rPr>
              <a:t>журналов, которые входят в топ 1\4 рейтингов</a:t>
            </a:r>
            <a:endParaRPr lang="en-GB" sz="1600" b="1" dirty="0" smtClean="0">
              <a:solidFill>
                <a:srgbClr val="FFFFFF"/>
              </a:solidFill>
            </a:endParaRPr>
          </a:p>
        </p:txBody>
      </p:sp>
      <p:sp>
        <p:nvSpPr>
          <p:cNvPr id="16" name="Rectangle 15"/>
          <p:cNvSpPr/>
          <p:nvPr/>
        </p:nvSpPr>
        <p:spPr>
          <a:xfrm>
            <a:off x="737498" y="2521980"/>
            <a:ext cx="3155412" cy="75003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45720" tIns="72000" rIns="45720" bIns="72000" rtlCol="0" anchor="ctr" anchorCtr="0"/>
          <a:lstStyle/>
          <a:p>
            <a:pPr algn="ctr" eaLnBrk="0" fontAlgn="base" hangingPunct="0">
              <a:spcBef>
                <a:spcPct val="50000"/>
              </a:spcBef>
              <a:spcAft>
                <a:spcPct val="0"/>
              </a:spcAft>
            </a:pPr>
            <a:r>
              <a:rPr lang="ru-RU" sz="1600" b="1" dirty="0" smtClean="0">
                <a:solidFill>
                  <a:srgbClr val="FFFFFF"/>
                </a:solidFill>
              </a:rPr>
              <a:t>Журналы </a:t>
            </a:r>
            <a:r>
              <a:rPr lang="de-DE" sz="1600" b="1" dirty="0" smtClean="0">
                <a:solidFill>
                  <a:srgbClr val="FFFFFF"/>
                </a:solidFill>
              </a:rPr>
              <a:t>SpringerNature </a:t>
            </a:r>
            <a:r>
              <a:rPr lang="ru-RU" sz="1600" b="1" dirty="0" smtClean="0">
                <a:solidFill>
                  <a:srgbClr val="FFFFFF"/>
                </a:solidFill>
              </a:rPr>
              <a:t>согласно </a:t>
            </a:r>
            <a:r>
              <a:rPr lang="en-US" sz="1600" b="1" dirty="0" smtClean="0">
                <a:solidFill>
                  <a:srgbClr val="FFFFFF"/>
                </a:solidFill>
              </a:rPr>
              <a:t>JCR </a:t>
            </a:r>
            <a:r>
              <a:rPr lang="ru-RU" sz="1600" b="1" dirty="0" smtClean="0">
                <a:solidFill>
                  <a:srgbClr val="FFFFFF"/>
                </a:solidFill>
              </a:rPr>
              <a:t>лидируют по многим научным сферам</a:t>
            </a:r>
            <a:r>
              <a:rPr lang="de-DE" sz="1600" b="1" dirty="0" smtClean="0">
                <a:solidFill>
                  <a:srgbClr val="FFFFFF"/>
                </a:solidFill>
              </a:rPr>
              <a:t>:</a:t>
            </a:r>
            <a:endParaRPr lang="de-DE" sz="1600" b="1" dirty="0">
              <a:solidFill>
                <a:srgbClr val="FFFFFF"/>
              </a:solidFill>
            </a:endParaRPr>
          </a:p>
        </p:txBody>
      </p:sp>
      <p:sp>
        <p:nvSpPr>
          <p:cNvPr id="17" name="TextBox 16"/>
          <p:cNvSpPr txBox="1"/>
          <p:nvPr/>
        </p:nvSpPr>
        <p:spPr>
          <a:xfrm>
            <a:off x="4244715" y="5976454"/>
            <a:ext cx="2346796" cy="123111"/>
          </a:xfrm>
          <a:prstGeom prst="rect">
            <a:avLst/>
          </a:prstGeom>
          <a:noFill/>
        </p:spPr>
        <p:txBody>
          <a:bodyPr wrap="none" lIns="0" tIns="0" rIns="0" bIns="0" rtlCol="0">
            <a:spAutoFit/>
          </a:bodyPr>
          <a:lstStyle/>
          <a:p>
            <a:pPr algn="ctr" eaLnBrk="0" fontAlgn="base" hangingPunct="0">
              <a:spcBef>
                <a:spcPts val="600"/>
              </a:spcBef>
              <a:spcAft>
                <a:spcPct val="0"/>
              </a:spcAft>
              <a:buClr>
                <a:srgbClr val="0176C3"/>
              </a:buClr>
              <a:buSzPct val="100000"/>
            </a:pPr>
            <a:r>
              <a:rPr lang="en-US" sz="800" dirty="0" smtClean="0">
                <a:solidFill>
                  <a:srgbClr val="5F5F5F"/>
                </a:solidFill>
                <a:latin typeface="Calibri"/>
                <a:ea typeface="ＭＳ Ｐゴシック" charset="0"/>
              </a:rPr>
              <a:t>Source</a:t>
            </a:r>
            <a:r>
              <a:rPr lang="en-US" sz="800" smtClean="0">
                <a:solidFill>
                  <a:srgbClr val="5F5F5F"/>
                </a:solidFill>
                <a:latin typeface="Calibri"/>
                <a:ea typeface="ＭＳ Ｐゴシック" charset="0"/>
              </a:rPr>
              <a:t>: </a:t>
            </a:r>
            <a:r>
              <a:rPr lang="en-US" sz="800">
                <a:solidFill>
                  <a:srgbClr val="B1B1B3"/>
                </a:solidFill>
                <a:latin typeface="Arial" charset="0"/>
                <a:ea typeface="ＭＳ Ｐゴシック" charset="0"/>
              </a:rPr>
              <a:t>Thomson Reuters / Journal Citation Reports</a:t>
            </a:r>
            <a:endParaRPr lang="en-US" sz="800" dirty="0" smtClean="0">
              <a:solidFill>
                <a:srgbClr val="5F5F5F"/>
              </a:solidFill>
              <a:latin typeface="Calibri"/>
              <a:ea typeface="ＭＳ Ｐゴシック"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0102" y="6121457"/>
            <a:ext cx="3977355" cy="595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lide Number Placeholder 2"/>
          <p:cNvSpPr>
            <a:spLocks noGrp="1"/>
          </p:cNvSpPr>
          <p:nvPr>
            <p:ph type="sldNum" sz="quarter" idx="12"/>
          </p:nvPr>
        </p:nvSpPr>
        <p:spPr/>
        <p:txBody>
          <a:bodyPr/>
          <a:lstStyle/>
          <a:p>
            <a:fld id="{8774B9BC-77F5-46EF-8679-65FCFE689864}" type="slidenum">
              <a:rPr lang="ru-RU" smtClean="0">
                <a:solidFill>
                  <a:prstClr val="black">
                    <a:tint val="75000"/>
                  </a:prstClr>
                </a:solidFill>
              </a:rPr>
              <a:pPr/>
              <a:t>6</a:t>
            </a:fld>
            <a:endParaRPr lang="ru-RU">
              <a:solidFill>
                <a:prstClr val="black">
                  <a:tint val="75000"/>
                </a:prstClr>
              </a:solidFill>
            </a:endParaRPr>
          </a:p>
        </p:txBody>
      </p:sp>
    </p:spTree>
    <p:extLst>
      <p:ext uri="{BB962C8B-B14F-4D97-AF65-F5344CB8AC3E}">
        <p14:creationId xmlns:p14="http://schemas.microsoft.com/office/powerpoint/2010/main" val="556333765"/>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pieren 1"/>
          <p:cNvGrpSpPr>
            <a:grpSpLocks/>
          </p:cNvGrpSpPr>
          <p:nvPr/>
        </p:nvGrpSpPr>
        <p:grpSpPr bwMode="auto">
          <a:xfrm>
            <a:off x="0" y="3417888"/>
            <a:ext cx="9144000" cy="1439862"/>
            <a:chOff x="0" y="3071810"/>
            <a:chExt cx="9144032" cy="1800000"/>
          </a:xfrm>
          <a:solidFill>
            <a:schemeClr val="tx2">
              <a:lumMod val="90000"/>
              <a:lumOff val="10000"/>
            </a:schemeClr>
          </a:solidFill>
        </p:grpSpPr>
        <p:sp>
          <p:nvSpPr>
            <p:cNvPr id="3" name="Rechteck 2"/>
            <p:cNvSpPr/>
            <p:nvPr/>
          </p:nvSpPr>
          <p:spPr bwMode="auto">
            <a:xfrm>
              <a:off x="5543569" y="3071810"/>
              <a:ext cx="3600463" cy="1800000"/>
            </a:xfrm>
            <a:prstGeom prst="rect">
              <a:avLst/>
            </a:prstGeom>
            <a:grpFill/>
            <a:ln w="9525" cap="flat" cmpd="sng" algn="ctr">
              <a:noFill/>
              <a:prstDash val="solid"/>
              <a:round/>
              <a:headEnd type="none" w="med" len="med"/>
              <a:tailEnd type="none" w="med" len="med"/>
            </a:ln>
            <a:effectLst/>
          </p:spPr>
          <p:txBody>
            <a:bodyPr>
              <a:spAutoFit/>
            </a:bodyPr>
            <a:lstStyle/>
            <a:p>
              <a:pPr algn="ctr" eaLnBrk="0" hangingPunct="0">
                <a:spcBef>
                  <a:spcPct val="50000"/>
                </a:spcBef>
                <a:defRPr/>
              </a:pPr>
              <a:endParaRPr lang="en-US"/>
            </a:p>
          </p:txBody>
        </p:sp>
        <p:sp>
          <p:nvSpPr>
            <p:cNvPr id="4101" name="Rechteck 3"/>
            <p:cNvSpPr>
              <a:spLocks noChangeArrowheads="1"/>
            </p:cNvSpPr>
            <p:nvPr/>
          </p:nvSpPr>
          <p:spPr bwMode="auto">
            <a:xfrm>
              <a:off x="0" y="3071810"/>
              <a:ext cx="5786446" cy="1800000"/>
            </a:xfrm>
            <a:prstGeom prst="rect">
              <a:avLst/>
            </a:prstGeom>
            <a:solidFill>
              <a:srgbClr val="C00000"/>
            </a:solidFill>
            <a:ln w="9525" algn="ctr">
              <a:noFill/>
              <a:round/>
              <a:headEnd/>
              <a:tailEnd/>
            </a:ln>
          </p:spPr>
          <p:txBody>
            <a:bodyPr>
              <a:spAutoFit/>
            </a:bodyPr>
            <a:lstStyle/>
            <a:p>
              <a:pPr algn="ctr" eaLnBrk="0" hangingPunct="0">
                <a:spcBef>
                  <a:spcPct val="50000"/>
                </a:spcBef>
              </a:pPr>
              <a:endParaRPr lang="de-DE"/>
            </a:p>
          </p:txBody>
        </p:sp>
      </p:grpSp>
      <p:sp>
        <p:nvSpPr>
          <p:cNvPr id="4099" name="Textfeld 4"/>
          <p:cNvSpPr txBox="1">
            <a:spLocks noChangeArrowheads="1"/>
          </p:cNvSpPr>
          <p:nvPr/>
        </p:nvSpPr>
        <p:spPr bwMode="auto">
          <a:xfrm>
            <a:off x="453812" y="3778250"/>
            <a:ext cx="3613490" cy="707886"/>
          </a:xfrm>
          <a:prstGeom prst="rect">
            <a:avLst/>
          </a:prstGeom>
          <a:noFill/>
          <a:ln w="9525">
            <a:noFill/>
            <a:miter lim="800000"/>
            <a:headEnd/>
            <a:tailEnd/>
          </a:ln>
        </p:spPr>
        <p:txBody>
          <a:bodyPr wrap="none">
            <a:spAutoFit/>
          </a:bodyPr>
          <a:lstStyle/>
          <a:p>
            <a:r>
              <a:rPr lang="ru-RU" sz="4000" dirty="0" smtClean="0">
                <a:solidFill>
                  <a:schemeClr val="bg1"/>
                </a:solidFill>
              </a:rPr>
              <a:t>Выбор журнала</a:t>
            </a:r>
            <a:endParaRPr lang="en-AU" sz="4000" dirty="0" smtClean="0">
              <a:solidFill>
                <a:schemeClr val="bg1"/>
              </a:solidFill>
            </a:endParaRPr>
          </a:p>
        </p:txBody>
      </p:sp>
      <p:sp>
        <p:nvSpPr>
          <p:cNvPr id="4" name="Slide Number Placeholder 3"/>
          <p:cNvSpPr>
            <a:spLocks noGrp="1"/>
          </p:cNvSpPr>
          <p:nvPr>
            <p:ph type="sldNum" sz="quarter" idx="12"/>
          </p:nvPr>
        </p:nvSpPr>
        <p:spPr/>
        <p:txBody>
          <a:bodyPr/>
          <a:lstStyle/>
          <a:p>
            <a:fld id="{8774B9BC-77F5-46EF-8679-65FCFE689864}" type="slidenum">
              <a:rPr lang="ru-RU" smtClean="0">
                <a:solidFill>
                  <a:prstClr val="black">
                    <a:tint val="75000"/>
                  </a:prstClr>
                </a:solidFill>
              </a:rPr>
              <a:pPr/>
              <a:t>7</a:t>
            </a:fld>
            <a:endParaRPr lang="ru-RU">
              <a:solidFill>
                <a:prstClr val="black">
                  <a:tint val="75000"/>
                </a:prstClr>
              </a:solidFill>
            </a:endParaRPr>
          </a:p>
        </p:txBody>
      </p:sp>
    </p:spTree>
    <p:extLst>
      <p:ext uri="{BB962C8B-B14F-4D97-AF65-F5344CB8AC3E}">
        <p14:creationId xmlns:p14="http://schemas.microsoft.com/office/powerpoint/2010/main" val="4130613554"/>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61412" y="476673"/>
            <a:ext cx="8821936" cy="882052"/>
          </a:xfrm>
        </p:spPr>
        <p:txBody>
          <a:bodyPr>
            <a:noAutofit/>
          </a:bodyPr>
          <a:lstStyle/>
          <a:p>
            <a:pPr algn="ctr"/>
            <a:r>
              <a:rPr lang="ru-RU" sz="2800" b="1" dirty="0">
                <a:solidFill>
                  <a:srgbClr val="C00000"/>
                </a:solidFill>
                <a:latin typeface="+mn-lt"/>
                <a:ea typeface="+mn-ea"/>
                <a:cs typeface="+mn-cs"/>
              </a:rPr>
              <a:t>Выбирайте журнал до написания рукописи</a:t>
            </a:r>
            <a:endParaRPr lang="de-DE" sz="2800" b="1" dirty="0">
              <a:solidFill>
                <a:srgbClr val="C00000"/>
              </a:solidFill>
              <a:latin typeface="+mn-lt"/>
              <a:ea typeface="+mn-ea"/>
              <a:cs typeface="+mn-cs"/>
            </a:endParaRPr>
          </a:p>
        </p:txBody>
      </p:sp>
      <p:sp>
        <p:nvSpPr>
          <p:cNvPr id="6" name="Rounded Rectangle 5"/>
          <p:cNvSpPr/>
          <p:nvPr/>
        </p:nvSpPr>
        <p:spPr>
          <a:xfrm>
            <a:off x="863588" y="1808784"/>
            <a:ext cx="3528392" cy="1980000"/>
          </a:xfrm>
          <a:prstGeom prst="roundRect">
            <a:avLst>
              <a:gd name="adj" fmla="val 100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ru-RU" sz="2800" b="1" u="sng" dirty="0" smtClean="0"/>
              <a:t>Руководство для авторов</a:t>
            </a:r>
            <a:endParaRPr lang="en-US" sz="2800" b="1" u="sng" dirty="0" smtClean="0"/>
          </a:p>
          <a:p>
            <a:pPr marL="342900" indent="-342900" algn="l">
              <a:spcBef>
                <a:spcPts val="0"/>
              </a:spcBef>
              <a:buFont typeface="Arial" panose="020B0604020202020204" pitchFamily="34" charset="0"/>
              <a:buChar char="•"/>
            </a:pPr>
            <a:r>
              <a:rPr lang="ru-RU" sz="2400" dirty="0" smtClean="0"/>
              <a:t>Структура рукописи</a:t>
            </a:r>
            <a:endParaRPr lang="en-US" sz="2400" dirty="0" smtClean="0"/>
          </a:p>
          <a:p>
            <a:pPr marL="342900" indent="-342900" algn="l">
              <a:spcBef>
                <a:spcPts val="0"/>
              </a:spcBef>
              <a:buFont typeface="Arial" panose="020B0604020202020204" pitchFamily="34" charset="0"/>
              <a:buChar char="•"/>
            </a:pPr>
            <a:r>
              <a:rPr lang="ru-RU" sz="2400" dirty="0" smtClean="0"/>
              <a:t>Количество слов</a:t>
            </a:r>
            <a:endParaRPr lang="en-US" sz="2400" dirty="0" smtClean="0"/>
          </a:p>
          <a:p>
            <a:pPr marL="342900" indent="-342900" algn="l">
              <a:spcBef>
                <a:spcPts val="0"/>
              </a:spcBef>
              <a:buFont typeface="Arial" panose="020B0604020202020204" pitchFamily="34" charset="0"/>
              <a:buChar char="•"/>
            </a:pPr>
            <a:r>
              <a:rPr lang="ru-RU" sz="2400" dirty="0" smtClean="0"/>
              <a:t>Стиль ссылок</a:t>
            </a:r>
            <a:endParaRPr lang="en-US" sz="2400" dirty="0"/>
          </a:p>
        </p:txBody>
      </p:sp>
      <p:sp>
        <p:nvSpPr>
          <p:cNvPr id="7" name="Rounded Rectangle 6"/>
          <p:cNvSpPr/>
          <p:nvPr/>
        </p:nvSpPr>
        <p:spPr>
          <a:xfrm>
            <a:off x="4716016" y="1808784"/>
            <a:ext cx="3528392" cy="1980000"/>
          </a:xfrm>
          <a:prstGeom prst="roundRect">
            <a:avLst>
              <a:gd name="adj" fmla="val 10043"/>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spcBef>
                <a:spcPts val="0"/>
              </a:spcBef>
            </a:pPr>
            <a:r>
              <a:rPr lang="ru-RU" sz="2800" b="1" u="sng" dirty="0" smtClean="0"/>
              <a:t>Цели и задачи</a:t>
            </a:r>
            <a:endParaRPr lang="en-US" sz="2800" b="1" u="sng" dirty="0" smtClean="0"/>
          </a:p>
          <a:p>
            <a:pPr marL="342900" indent="-342900" algn="l">
              <a:spcBef>
                <a:spcPts val="0"/>
              </a:spcBef>
              <a:buFont typeface="Arial" panose="020B0604020202020204" pitchFamily="34" charset="0"/>
              <a:buChar char="•"/>
            </a:pPr>
            <a:r>
              <a:rPr lang="ru-RU" sz="2400" dirty="0" smtClean="0"/>
              <a:t>Темы</a:t>
            </a:r>
            <a:endParaRPr lang="en-US" sz="2400" dirty="0" smtClean="0"/>
          </a:p>
          <a:p>
            <a:pPr marL="342900" indent="-342900" algn="l">
              <a:spcBef>
                <a:spcPts val="0"/>
              </a:spcBef>
              <a:buFont typeface="Arial" panose="020B0604020202020204" pitchFamily="34" charset="0"/>
              <a:buChar char="•"/>
            </a:pPr>
            <a:r>
              <a:rPr lang="ru-RU" sz="2400" dirty="0" smtClean="0"/>
              <a:t>Контингент читателей</a:t>
            </a:r>
            <a:endParaRPr lang="ru-RU" sz="2400" dirty="0"/>
          </a:p>
          <a:p>
            <a:pPr marL="342900" indent="-342900" algn="l">
              <a:spcBef>
                <a:spcPts val="0"/>
              </a:spcBef>
              <a:buFont typeface="Arial" panose="020B0604020202020204" pitchFamily="34" charset="0"/>
              <a:buChar char="•"/>
            </a:pPr>
            <a:r>
              <a:rPr lang="ru-RU" sz="2400" dirty="0" smtClean="0"/>
              <a:t>Будьте </a:t>
            </a:r>
            <a:r>
              <a:rPr lang="ru-RU" sz="2400" dirty="0"/>
              <a:t>уверены, </a:t>
            </a:r>
            <a:r>
              <a:rPr lang="ru-RU" sz="2400" dirty="0" smtClean="0"/>
              <a:t>что подчеркнуть</a:t>
            </a:r>
            <a:endParaRPr lang="ru-RU" sz="2400" dirty="0">
              <a:effectLst/>
            </a:endParaRPr>
          </a:p>
        </p:txBody>
      </p:sp>
    </p:spTree>
    <p:extLst>
      <p:ext uri="{BB962C8B-B14F-4D97-AF65-F5344CB8AC3E}">
        <p14:creationId xmlns:p14="http://schemas.microsoft.com/office/powerpoint/2010/main" val="204901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bwMode="auto">
          <a:xfrm>
            <a:off x="791497" y="4959396"/>
            <a:ext cx="3547396" cy="1055608"/>
          </a:xfrm>
          <a:prstGeom prst="roundRect">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1" i="0" u="none" strike="noStrike" cap="none" normalizeH="0" baseline="0" dirty="0" smtClean="0">
                <a:ln>
                  <a:noFill/>
                </a:ln>
                <a:solidFill>
                  <a:schemeClr val="tx2">
                    <a:lumMod val="75000"/>
                  </a:schemeClr>
                </a:solidFill>
                <a:effectLst/>
                <a:latin typeface="+mj-lt"/>
              </a:rPr>
              <a:t>Журнал с низким </a:t>
            </a:r>
            <a:r>
              <a:rPr kumimoji="0" lang="ru-RU" sz="2800" b="1" i="0" u="none" strike="noStrike" cap="none" normalizeH="0" baseline="0" dirty="0" err="1" smtClean="0">
                <a:ln>
                  <a:noFill/>
                </a:ln>
                <a:solidFill>
                  <a:schemeClr val="tx2">
                    <a:lumMod val="75000"/>
                  </a:schemeClr>
                </a:solidFill>
                <a:effectLst/>
                <a:latin typeface="+mj-lt"/>
              </a:rPr>
              <a:t>импакт</a:t>
            </a:r>
            <a:r>
              <a:rPr kumimoji="0" lang="ru-RU" sz="2800" b="1" i="0" u="none" strike="noStrike" cap="none" normalizeH="0" baseline="0" dirty="0" smtClean="0">
                <a:ln>
                  <a:noFill/>
                </a:ln>
                <a:solidFill>
                  <a:schemeClr val="tx2">
                    <a:lumMod val="75000"/>
                  </a:schemeClr>
                </a:solidFill>
                <a:effectLst/>
                <a:latin typeface="+mj-lt"/>
              </a:rPr>
              <a:t>-фактором</a:t>
            </a:r>
            <a:endParaRPr kumimoji="0" lang="en-US" sz="2800" b="0" i="0" u="none" strike="noStrike" cap="none" normalizeH="0" baseline="0" dirty="0">
              <a:ln>
                <a:noFill/>
              </a:ln>
              <a:solidFill>
                <a:schemeClr val="tx2">
                  <a:lumMod val="75000"/>
                </a:schemeClr>
              </a:solidFill>
              <a:effectLst/>
              <a:latin typeface="+mj-lt"/>
            </a:endParaRPr>
          </a:p>
        </p:txBody>
      </p:sp>
      <p:sp>
        <p:nvSpPr>
          <p:cNvPr id="14" name="Rounded Rectangle 13"/>
          <p:cNvSpPr/>
          <p:nvPr/>
        </p:nvSpPr>
        <p:spPr bwMode="auto">
          <a:xfrm>
            <a:off x="5292096" y="4959396"/>
            <a:ext cx="3510467" cy="1055608"/>
          </a:xfrm>
          <a:prstGeom prst="roundRect">
            <a:avLst/>
          </a:prstGeom>
          <a:solidFill>
            <a:schemeClr val="bg1"/>
          </a:solidFill>
          <a:ln w="28575" cap="flat" cmpd="sng" algn="ctr">
            <a:solidFill>
              <a:schemeClr val="accent6"/>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800" b="1" i="0" u="none" strike="noStrike" cap="none" normalizeH="0" baseline="0" dirty="0" smtClean="0">
                <a:ln>
                  <a:noFill/>
                </a:ln>
                <a:solidFill>
                  <a:schemeClr val="tx2">
                    <a:lumMod val="75000"/>
                  </a:schemeClr>
                </a:solidFill>
                <a:effectLst/>
                <a:latin typeface="+mj-lt"/>
              </a:rPr>
              <a:t>Журнал с высоким </a:t>
            </a:r>
            <a:r>
              <a:rPr kumimoji="0" lang="ru-RU" sz="2800" b="1" i="0" u="none" strike="noStrike" cap="none" normalizeH="0" baseline="0" dirty="0" err="1" smtClean="0">
                <a:ln>
                  <a:noFill/>
                </a:ln>
                <a:solidFill>
                  <a:schemeClr val="tx2">
                    <a:lumMod val="75000"/>
                  </a:schemeClr>
                </a:solidFill>
                <a:effectLst/>
                <a:latin typeface="+mj-lt"/>
              </a:rPr>
              <a:t>импакт</a:t>
            </a:r>
            <a:r>
              <a:rPr lang="ru-RU" sz="2800" b="1" dirty="0">
                <a:solidFill>
                  <a:schemeClr val="tx2">
                    <a:lumMod val="75000"/>
                  </a:schemeClr>
                </a:solidFill>
                <a:latin typeface="+mj-lt"/>
              </a:rPr>
              <a:t>-</a:t>
            </a:r>
            <a:r>
              <a:rPr kumimoji="0" lang="ru-RU" sz="2800" b="1" i="0" u="none" strike="noStrike" cap="none" normalizeH="0" baseline="0" dirty="0" smtClean="0">
                <a:ln>
                  <a:noFill/>
                </a:ln>
                <a:solidFill>
                  <a:schemeClr val="tx2">
                    <a:lumMod val="75000"/>
                  </a:schemeClr>
                </a:solidFill>
                <a:effectLst/>
                <a:latin typeface="+mj-lt"/>
              </a:rPr>
              <a:t>фактором</a:t>
            </a:r>
            <a:endParaRPr kumimoji="0" lang="en-US" sz="2800" b="0" i="0" u="none" strike="noStrike" cap="none" normalizeH="0" baseline="0" dirty="0">
              <a:ln>
                <a:noFill/>
              </a:ln>
              <a:solidFill>
                <a:schemeClr val="tx2">
                  <a:lumMod val="75000"/>
                </a:schemeClr>
              </a:solidFill>
              <a:effectLst/>
              <a:latin typeface="+mj-lt"/>
            </a:endParaRPr>
          </a:p>
        </p:txBody>
      </p:sp>
      <p:sp>
        <p:nvSpPr>
          <p:cNvPr id="15" name="Rounded Rectangle 14"/>
          <p:cNvSpPr/>
          <p:nvPr/>
        </p:nvSpPr>
        <p:spPr bwMode="auto">
          <a:xfrm>
            <a:off x="513383" y="2348856"/>
            <a:ext cx="3825510" cy="117015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defTabSz="914400" rtl="0" eaLnBrk="0" fontAlgn="base" latinLnBrk="0" hangingPunct="0">
              <a:lnSpc>
                <a:spcPct val="100000"/>
              </a:lnSpc>
              <a:spcBef>
                <a:spcPct val="50000"/>
              </a:spcBef>
              <a:spcAft>
                <a:spcPct val="0"/>
              </a:spcAft>
              <a:buClrTx/>
              <a:buSzTx/>
              <a:buFontTx/>
              <a:buNone/>
              <a:tabLst/>
            </a:pPr>
            <a:r>
              <a:rPr kumimoji="0" lang="ru-RU" sz="2400" b="0" i="0" u="none" strike="noStrike" cap="none" normalizeH="0" baseline="0" dirty="0" smtClean="0">
                <a:ln>
                  <a:noFill/>
                </a:ln>
                <a:solidFill>
                  <a:schemeClr val="bg1"/>
                </a:solidFill>
                <a:effectLst/>
                <a:latin typeface="+mj-lt"/>
              </a:rPr>
              <a:t>Небольшое</a:t>
            </a:r>
            <a:r>
              <a:rPr kumimoji="0" lang="ru-RU" sz="2400" b="0" i="0" u="none" strike="noStrike" cap="none" normalizeH="0" dirty="0" smtClean="0">
                <a:ln>
                  <a:noFill/>
                </a:ln>
                <a:solidFill>
                  <a:schemeClr val="bg1"/>
                </a:solidFill>
                <a:effectLst/>
                <a:latin typeface="+mj-lt"/>
              </a:rPr>
              <a:t> дополнение к существующим исследованиям</a:t>
            </a:r>
            <a:endParaRPr kumimoji="0" lang="en-US" sz="2400" b="0" i="0" u="none" strike="noStrike" cap="none" normalizeH="0" baseline="0" dirty="0">
              <a:ln>
                <a:noFill/>
              </a:ln>
              <a:solidFill>
                <a:schemeClr val="bg1"/>
              </a:solidFill>
              <a:effectLst/>
              <a:latin typeface="+mj-lt"/>
            </a:endParaRPr>
          </a:p>
        </p:txBody>
      </p:sp>
      <p:sp>
        <p:nvSpPr>
          <p:cNvPr id="3" name="TextBox 2"/>
          <p:cNvSpPr txBox="1"/>
          <p:nvPr/>
        </p:nvSpPr>
        <p:spPr>
          <a:xfrm>
            <a:off x="393759" y="3609024"/>
            <a:ext cx="4088229" cy="630084"/>
          </a:xfrm>
          <a:prstGeom prst="rect">
            <a:avLst/>
          </a:prstGeom>
          <a:noFill/>
        </p:spPr>
        <p:txBody>
          <a:bodyPr wrap="square" lIns="0" tIns="0" rIns="0" bIns="0" rtlCol="0">
            <a:noAutofit/>
          </a:bodyPr>
          <a:lstStyle/>
          <a:p>
            <a:pPr>
              <a:spcBef>
                <a:spcPts val="900"/>
              </a:spcBef>
              <a:buClr>
                <a:schemeClr val="accent2"/>
              </a:buClr>
              <a:buSzPct val="100000"/>
            </a:pPr>
            <a:r>
              <a:rPr lang="ru-RU" sz="2600" dirty="0" smtClean="0">
                <a:solidFill>
                  <a:schemeClr val="accent1"/>
                </a:solidFill>
                <a:latin typeface="+mj-lt"/>
              </a:rPr>
              <a:t>Новое приложение для ранее опубликованных материалов</a:t>
            </a:r>
            <a:endParaRPr lang="en-US" sz="2600" dirty="0">
              <a:solidFill>
                <a:schemeClr val="accent1"/>
              </a:solidFill>
              <a:latin typeface="+mj-lt"/>
            </a:endParaRPr>
          </a:p>
          <a:p>
            <a:pPr>
              <a:spcBef>
                <a:spcPts val="900"/>
              </a:spcBef>
              <a:buClr>
                <a:schemeClr val="accent2"/>
              </a:buClr>
              <a:buSzPct val="100000"/>
            </a:pPr>
            <a:endParaRPr lang="en-US" sz="2600" dirty="0" err="1" smtClean="0">
              <a:solidFill>
                <a:schemeClr val="accent1"/>
              </a:solidFill>
              <a:latin typeface="+mj-lt"/>
            </a:endParaRPr>
          </a:p>
        </p:txBody>
      </p:sp>
      <p:sp>
        <p:nvSpPr>
          <p:cNvPr id="11" name="Rounded Rectangle 10"/>
          <p:cNvSpPr/>
          <p:nvPr/>
        </p:nvSpPr>
        <p:spPr bwMode="auto">
          <a:xfrm>
            <a:off x="4842036" y="2348856"/>
            <a:ext cx="3825510" cy="1170156"/>
          </a:xfrm>
          <a:prstGeom prst="roundRect">
            <a:avLst/>
          </a:prstGeom>
          <a:solidFill>
            <a:schemeClr val="accent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noAutofit/>
          </a:bodyPr>
          <a:lstStyle/>
          <a:p>
            <a:pPr marL="0" marR="0" indent="0" algn="ctr" defTabSz="914400" rtl="0" eaLnBrk="0" fontAlgn="base" latinLnBrk="0" hangingPunct="0">
              <a:lnSpc>
                <a:spcPct val="100000"/>
              </a:lnSpc>
              <a:spcBef>
                <a:spcPct val="50000"/>
              </a:spcBef>
              <a:spcAft>
                <a:spcPct val="0"/>
              </a:spcAft>
              <a:buClrTx/>
              <a:buSzTx/>
              <a:buFontTx/>
              <a:buNone/>
              <a:tabLst/>
            </a:pPr>
            <a:r>
              <a:rPr kumimoji="0" lang="ru-RU" sz="2400" b="0" i="0" u="none" strike="noStrike" cap="none" normalizeH="0" baseline="0" dirty="0" smtClean="0">
                <a:ln>
                  <a:noFill/>
                </a:ln>
                <a:solidFill>
                  <a:schemeClr val="bg1"/>
                </a:solidFill>
                <a:effectLst/>
                <a:latin typeface="+mj-lt"/>
              </a:rPr>
              <a:t>Концептуальное продвижение</a:t>
            </a:r>
            <a:endParaRPr kumimoji="0" lang="en-US" sz="2400" b="0" i="0" u="none" strike="noStrike" cap="none" normalizeH="0" baseline="0" dirty="0">
              <a:ln>
                <a:noFill/>
              </a:ln>
              <a:solidFill>
                <a:schemeClr val="bg1"/>
              </a:solidFill>
              <a:effectLst/>
              <a:latin typeface="+mj-lt"/>
            </a:endParaRPr>
          </a:p>
        </p:txBody>
      </p:sp>
      <p:sp>
        <p:nvSpPr>
          <p:cNvPr id="12" name="TextBox 11"/>
          <p:cNvSpPr txBox="1"/>
          <p:nvPr/>
        </p:nvSpPr>
        <p:spPr>
          <a:xfrm>
            <a:off x="4842036" y="3609024"/>
            <a:ext cx="3825510" cy="900120"/>
          </a:xfrm>
          <a:prstGeom prst="rect">
            <a:avLst/>
          </a:prstGeom>
          <a:noFill/>
        </p:spPr>
        <p:txBody>
          <a:bodyPr wrap="square" lIns="0" tIns="0" rIns="0" bIns="0" rtlCol="0">
            <a:noAutofit/>
          </a:bodyPr>
          <a:lstStyle/>
          <a:p>
            <a:pPr>
              <a:spcBef>
                <a:spcPts val="900"/>
              </a:spcBef>
              <a:buClr>
                <a:schemeClr val="accent2"/>
              </a:buClr>
              <a:buSzPct val="100000"/>
            </a:pPr>
            <a:r>
              <a:rPr lang="ru-RU" sz="2600" dirty="0" smtClean="0">
                <a:solidFill>
                  <a:schemeClr val="accent1"/>
                </a:solidFill>
                <a:latin typeface="+mj-lt"/>
              </a:rPr>
              <a:t>Новый материал или устройство</a:t>
            </a:r>
            <a:endParaRPr lang="en-US" sz="2600" dirty="0">
              <a:solidFill>
                <a:schemeClr val="accent1"/>
              </a:solidFill>
              <a:latin typeface="+mj-lt"/>
            </a:endParaRPr>
          </a:p>
          <a:p>
            <a:pPr>
              <a:spcBef>
                <a:spcPts val="900"/>
              </a:spcBef>
              <a:buClr>
                <a:schemeClr val="accent2"/>
              </a:buClr>
              <a:buSzPct val="100000"/>
            </a:pPr>
            <a:endParaRPr lang="en-US" sz="2600" dirty="0" err="1" smtClean="0">
              <a:solidFill>
                <a:schemeClr val="accent1"/>
              </a:solidFill>
              <a:latin typeface="+mj-lt"/>
            </a:endParaRPr>
          </a:p>
        </p:txBody>
      </p:sp>
      <p:sp>
        <p:nvSpPr>
          <p:cNvPr id="17" name="Titel 1"/>
          <p:cNvSpPr>
            <a:spLocks noGrp="1"/>
          </p:cNvSpPr>
          <p:nvPr>
            <p:ph type="title"/>
          </p:nvPr>
        </p:nvSpPr>
        <p:spPr>
          <a:xfrm>
            <a:off x="317557" y="548680"/>
            <a:ext cx="8821936" cy="304699"/>
          </a:xfrm>
        </p:spPr>
        <p:txBody>
          <a:bodyPr vert="horz" lIns="91440" tIns="45720" rIns="91440" bIns="45720" rtlCol="0" anchor="ctr">
            <a:noAutofit/>
          </a:bodyPr>
          <a:lstStyle/>
          <a:p>
            <a:r>
              <a:rPr lang="ru-RU" sz="2800" b="1" dirty="0">
                <a:solidFill>
                  <a:srgbClr val="C00000"/>
                </a:solidFill>
                <a:latin typeface="+mn-lt"/>
                <a:ea typeface="+mn-ea"/>
                <a:cs typeface="+mn-cs"/>
              </a:rPr>
              <a:t>Новизна результатов</a:t>
            </a:r>
            <a:endParaRPr lang="de-DE" sz="2800" b="1" dirty="0">
              <a:solidFill>
                <a:srgbClr val="C00000"/>
              </a:solidFill>
              <a:latin typeface="+mn-lt"/>
              <a:ea typeface="+mn-ea"/>
              <a:cs typeface="+mn-cs"/>
            </a:endParaRPr>
          </a:p>
        </p:txBody>
      </p:sp>
      <p:sp>
        <p:nvSpPr>
          <p:cNvPr id="18" name="TextBox 17"/>
          <p:cNvSpPr txBox="1"/>
          <p:nvPr/>
        </p:nvSpPr>
        <p:spPr>
          <a:xfrm>
            <a:off x="1134102" y="1718772"/>
            <a:ext cx="6750900" cy="720096"/>
          </a:xfrm>
          <a:prstGeom prst="rect">
            <a:avLst/>
          </a:prstGeom>
          <a:noFill/>
        </p:spPr>
        <p:txBody>
          <a:bodyPr wrap="square" lIns="0" tIns="0" rIns="0" bIns="0" rtlCol="0">
            <a:noAutofit/>
          </a:bodyPr>
          <a:lstStyle/>
          <a:p>
            <a:pPr>
              <a:lnSpc>
                <a:spcPts val="2200"/>
              </a:lnSpc>
              <a:spcBef>
                <a:spcPts val="900"/>
              </a:spcBef>
              <a:buClr>
                <a:schemeClr val="accent2"/>
              </a:buClr>
              <a:buSzPct val="100000"/>
            </a:pPr>
            <a:r>
              <a:rPr lang="ru-RU" sz="3600" i="1" dirty="0" smtClean="0">
                <a:solidFill>
                  <a:srgbClr val="C00000"/>
                </a:solidFill>
                <a:latin typeface="Calibri Light" panose="020F0302020204030204" pitchFamily="34" charset="0"/>
              </a:rPr>
              <a:t>Насколько они </a:t>
            </a:r>
            <a:r>
              <a:rPr lang="ru-RU" sz="3600" b="1" i="1" dirty="0" smtClean="0">
                <a:solidFill>
                  <a:srgbClr val="C00000"/>
                </a:solidFill>
                <a:latin typeface="Calibri Light" panose="020F0302020204030204" pitchFamily="34" charset="0"/>
              </a:rPr>
              <a:t>новые</a:t>
            </a:r>
            <a:r>
              <a:rPr lang="en-US" sz="3600" i="1" dirty="0" smtClean="0">
                <a:solidFill>
                  <a:srgbClr val="C00000"/>
                </a:solidFill>
                <a:latin typeface="Calibri Light" panose="020F0302020204030204" pitchFamily="34" charset="0"/>
              </a:rPr>
              <a:t>?</a:t>
            </a:r>
          </a:p>
        </p:txBody>
      </p:sp>
    </p:spTree>
    <p:extLst>
      <p:ext uri="{BB962C8B-B14F-4D97-AF65-F5344CB8AC3E}">
        <p14:creationId xmlns:p14="http://schemas.microsoft.com/office/powerpoint/2010/main" val="1702141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be556b50862c2856f9ac4d7e89259c799a2cb76b"/>
</p:tagLst>
</file>

<file path=ppt/theme/theme1.xml><?xml version="1.0" encoding="utf-8"?>
<a:theme xmlns:a="http://schemas.openxmlformats.org/drawingml/2006/main" name="1_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pringer Nature">
  <a:themeElements>
    <a:clrScheme name="Springer">
      <a:dk1>
        <a:srgbClr val="58595B"/>
      </a:dk1>
      <a:lt1>
        <a:srgbClr val="FFFFFF"/>
      </a:lt1>
      <a:dk2>
        <a:srgbClr val="B1B1B3"/>
      </a:dk2>
      <a:lt2>
        <a:srgbClr val="CEDBE0"/>
      </a:lt2>
      <a:accent1>
        <a:srgbClr val="628BA3"/>
      </a:accent1>
      <a:accent2>
        <a:srgbClr val="183642"/>
      </a:accent2>
      <a:accent3>
        <a:srgbClr val="DB1830"/>
      </a:accent3>
      <a:accent4>
        <a:srgbClr val="3C9CD7"/>
      </a:accent4>
      <a:accent5>
        <a:srgbClr val="8FAEC1"/>
      </a:accent5>
      <a:accent6>
        <a:srgbClr val="486A7E"/>
      </a:accent6>
      <a:hlink>
        <a:srgbClr val="3C9CD7"/>
      </a:hlink>
      <a:folHlink>
        <a:srgbClr val="3C9CD7"/>
      </a:folHlink>
    </a:clrScheme>
    <a:fontScheme name="Custom 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lIns="72000" tIns="72000" rIns="72000" bIns="72000" rtlCol="0" anchor="ctr" anchorCtr="1"/>
      <a:lstStyle>
        <a:defPPr algn="ctr">
          <a:defRPr sz="14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lIns="72000" tIns="72000" rIns="72000" bIns="72000" rtlCol="0">
        <a:spAutoFit/>
      </a:bodyPr>
      <a:lstStyle>
        <a:defPPr>
          <a:defRPr sz="1000" dirty="0" smtClean="0"/>
        </a:defPPr>
      </a:lstStyle>
    </a:txDef>
  </a:objectDefaults>
  <a:extraClrSchemeLst/>
  <a:custClrLst>
    <a:custClr>
      <a:srgbClr val="937CB9"/>
    </a:custClr>
    <a:custClr>
      <a:srgbClr val="00B8B0"/>
    </a:custClr>
    <a:custClr>
      <a:srgbClr val="F58220"/>
    </a:custClr>
    <a:custClr>
      <a:srgbClr val="C4D82E"/>
    </a:custClr>
    <a:custClr>
      <a:srgbClr val="FFFFFF"/>
    </a:custClr>
    <a:custClr>
      <a:srgbClr val="FFFFFF"/>
    </a:custClr>
    <a:custClr>
      <a:srgbClr val="FFFFFF"/>
    </a:custClr>
    <a:custClr>
      <a:srgbClr val="FFFFFF"/>
    </a:custClr>
    <a:custClr>
      <a:srgbClr val="FFFFFF"/>
    </a:custClr>
    <a:custClr>
      <a:srgbClr val="FFFFFF"/>
    </a:custClr>
    <a:custClr>
      <a:srgbClr val="AE9DCB"/>
    </a:custClr>
    <a:custClr>
      <a:srgbClr val="40CAC4"/>
    </a:custClr>
    <a:custClr>
      <a:srgbClr val="F8A158"/>
    </a:custClr>
    <a:custClr>
      <a:srgbClr val="D3E262"/>
    </a:custClr>
    <a:custClr>
      <a:srgbClr val="FFFFFF"/>
    </a:custClr>
    <a:custClr>
      <a:srgbClr val="FFFFFF"/>
    </a:custClr>
    <a:custClr>
      <a:srgbClr val="FFFFFF"/>
    </a:custClr>
    <a:custClr>
      <a:srgbClr val="FFFFFF"/>
    </a:custClr>
    <a:custClr>
      <a:srgbClr val="FFFFFF"/>
    </a:custClr>
    <a:custClr>
      <a:srgbClr val="FFFFFF"/>
    </a:custClr>
    <a:custClr>
      <a:srgbClr val="BEB0D5"/>
    </a:custClr>
    <a:custClr>
      <a:srgbClr val="66D4D0"/>
    </a:custClr>
    <a:custClr>
      <a:srgbClr val="F9B479"/>
    </a:custClr>
    <a:custClr>
      <a:srgbClr val="DCE882"/>
    </a:custClr>
    <a:custClr>
      <a:srgbClr val="FFFFFF"/>
    </a:custClr>
    <a:custClr>
      <a:srgbClr val="FFFFFF"/>
    </a:custClr>
    <a:custClr>
      <a:srgbClr val="FFFFFF"/>
    </a:custClr>
    <a:custClr>
      <a:srgbClr val="FFFFFF"/>
    </a:custClr>
    <a:custClr>
      <a:srgbClr val="FFFFFF"/>
    </a:custClr>
    <a:custClr>
      <a:srgbClr val="FFFFFF"/>
    </a:custClr>
    <a:custClr>
      <a:srgbClr val="DFD8EA"/>
    </a:custClr>
    <a:custClr>
      <a:srgbClr val="B3EAE7"/>
    </a:custClr>
    <a:custClr>
      <a:srgbClr val="FCDABC"/>
    </a:custClr>
    <a:custClr>
      <a:srgbClr val="EDF3C0"/>
    </a:custClr>
    <a:custClr>
      <a:srgbClr val="FFFFFF"/>
    </a:custClr>
    <a:custClr>
      <a:srgbClr val="FFFFFF"/>
    </a:custClr>
    <a:custClr>
      <a:srgbClr val="FFFFFF"/>
    </a:custClr>
    <a:custClr>
      <a:srgbClr val="FFFFFF"/>
    </a:custClr>
    <a:custClr>
      <a:srgbClr val="FFFFFF"/>
    </a:custClr>
    <a:custClr>
      <a:srgbClr val="FFFFFF"/>
    </a:custClr>
  </a:custClrLst>
  <a:extLst>
    <a:ext uri="{05A4C25C-085E-4340-85A3-A5531E510DB2}">
      <thm15:themeFamily xmlns="" xmlns:thm15="http://schemas.microsoft.com/office/thememl/2012/main" name="Presentation3" id="{1B1DC171-9884-46BE-8355-89B5A75590F5}" vid="{3B115733-4F1E-48A0-8E27-8C4DA627C928}"/>
    </a:ext>
  </a:ext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6001</TotalTime>
  <Words>2428</Words>
  <Application>Microsoft Office PowerPoint</Application>
  <PresentationFormat>On-screen Show (4:3)</PresentationFormat>
  <Paragraphs>355</Paragraphs>
  <Slides>45</Slides>
  <Notes>26</Notes>
  <HiddenSlides>0</HiddenSlides>
  <MMClips>0</MMClips>
  <ScaleCrop>false</ScaleCrop>
  <HeadingPairs>
    <vt:vector size="4" baseType="variant">
      <vt:variant>
        <vt:lpstr>Theme</vt:lpstr>
      </vt:variant>
      <vt:variant>
        <vt:i4>2</vt:i4>
      </vt:variant>
      <vt:variant>
        <vt:lpstr>Slide Titles</vt:lpstr>
      </vt:variant>
      <vt:variant>
        <vt:i4>45</vt:i4>
      </vt:variant>
    </vt:vector>
  </HeadingPairs>
  <TitlesOfParts>
    <vt:vector size="47" baseType="lpstr">
      <vt:lpstr>1_Тема Office</vt:lpstr>
      <vt:lpstr>Springer Nature</vt:lpstr>
      <vt:lpstr>Как подготовить качественную статью/монографию и опубликовать её в рейтинговом издательстве   ИРИНА АЛЕКСАНДРОВА</vt:lpstr>
      <vt:lpstr>ПОДПИСКА В УЗБЕКИСТАНЕ:  В рамках подписанного Соглашения с Министерством инновационного развития компания Springer Nature открыла доступ для 100 организаций Узбекистана  c января по декабрь 2020 года:</vt:lpstr>
      <vt:lpstr>Узбекистан и Казахстан в сравнении: количество публикаций с 2015 по 2019</vt:lpstr>
      <vt:lpstr>PowerPoint Presentation</vt:lpstr>
      <vt:lpstr>Требования министерств к ученым для публикации статей </vt:lpstr>
      <vt:lpstr>Springer Nature журналы, преимущества и позиции в рейтингах </vt:lpstr>
      <vt:lpstr>PowerPoint Presentation</vt:lpstr>
      <vt:lpstr>Выбирайте журнал до написания рукописи</vt:lpstr>
      <vt:lpstr>Новизна результатов</vt:lpstr>
      <vt:lpstr>PowerPoint Presentation</vt:lpstr>
      <vt:lpstr>Актуальность результатов</vt:lpstr>
      <vt:lpstr>Модель публикации</vt:lpstr>
      <vt:lpstr>Поиск журналов на платформе www.link.springer.com </vt:lpstr>
      <vt:lpstr>Поиск журналов по названию и абстракту статьи с помощью сервиса https://journalsuggester.springer.com/ </vt:lpstr>
      <vt:lpstr>Инструкции, обучение, материалы для авторов Springer Nature https://www.springernature.com/gp/authors</vt:lpstr>
      <vt:lpstr>PowerPoint Presentation</vt:lpstr>
      <vt:lpstr>Вид/тип публикации</vt:lpstr>
      <vt:lpstr>Структура статьи</vt:lpstr>
      <vt:lpstr>PowerPoint Presentation</vt:lpstr>
      <vt:lpstr>PowerPoint Presentation</vt:lpstr>
      <vt:lpstr>Название должно привлечь внимание читателя</vt:lpstr>
      <vt:lpstr>Аннотация</vt:lpstr>
      <vt:lpstr>PowerPoint Presentation</vt:lpstr>
      <vt:lpstr>Улучшить читаемость текста</vt:lpstr>
      <vt:lpstr>Структура предложения</vt:lpstr>
      <vt:lpstr>PowerPoint Presentation</vt:lpstr>
      <vt:lpstr>Что хотят видеть редакторы?</vt:lpstr>
      <vt:lpstr>Этика научных публикаций</vt:lpstr>
      <vt:lpstr>Редакционный процесс: экспертиза материала</vt:lpstr>
      <vt:lpstr>PowerPoint Presentation</vt:lpstr>
      <vt:lpstr>PowerPoint Presentation</vt:lpstr>
      <vt:lpstr>Шаг 2. Углубленный анализ статьи редактором. На что редактор обращает внимания?</vt:lpstr>
      <vt:lpstr>Шаг 3. Подбор рецензентов</vt:lpstr>
      <vt:lpstr>PowerPoint Presentation</vt:lpstr>
      <vt:lpstr>Сопроводительное письмо – это первое впечатление редакторов журналов о вас</vt:lpstr>
      <vt:lpstr>Обязательно необходимо написать впечатляющее сопроводительное письмо</vt:lpstr>
      <vt:lpstr>PowerPoint Presentation</vt:lpstr>
      <vt:lpstr>Ответное письмо</vt:lpstr>
      <vt:lpstr>Согласие с рецензентом</vt:lpstr>
      <vt:lpstr>Согласие  с рецензентом</vt:lpstr>
      <vt:lpstr>Несогласие с рецензентами  Как делать нельзя:</vt:lpstr>
      <vt:lpstr>Несогласие с рецензентами допустимо в вежливой форме:</vt:lpstr>
      <vt:lpstr>Несколько критериев качественной научной статьи</vt:lpstr>
      <vt:lpstr>Процедура подачи статьи</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Алексей</dc:creator>
  <cp:lastModifiedBy>Alexandrova, Irina, Springer AE</cp:lastModifiedBy>
  <cp:revision>214</cp:revision>
  <cp:lastPrinted>2015-04-24T10:41:05Z</cp:lastPrinted>
  <dcterms:created xsi:type="dcterms:W3CDTF">2015-04-19T16:59:21Z</dcterms:created>
  <dcterms:modified xsi:type="dcterms:W3CDTF">2020-01-16T01:08:14Z</dcterms:modified>
</cp:coreProperties>
</file>