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Lst>
  <p:notesMasterIdLst>
    <p:notesMasterId r:id="rId31"/>
  </p:notesMasterIdLst>
  <p:sldIdLst>
    <p:sldId id="299" r:id="rId3"/>
    <p:sldId id="417" r:id="rId4"/>
    <p:sldId id="418" r:id="rId5"/>
    <p:sldId id="422" r:id="rId6"/>
    <p:sldId id="460" r:id="rId7"/>
    <p:sldId id="425" r:id="rId8"/>
    <p:sldId id="466" r:id="rId9"/>
    <p:sldId id="426" r:id="rId10"/>
    <p:sldId id="429" r:id="rId11"/>
    <p:sldId id="430" r:id="rId12"/>
    <p:sldId id="431" r:id="rId13"/>
    <p:sldId id="432" r:id="rId14"/>
    <p:sldId id="456" r:id="rId15"/>
    <p:sldId id="433" r:id="rId16"/>
    <p:sldId id="434" r:id="rId17"/>
    <p:sldId id="435" r:id="rId18"/>
    <p:sldId id="436" r:id="rId19"/>
    <p:sldId id="437" r:id="rId20"/>
    <p:sldId id="439" r:id="rId21"/>
    <p:sldId id="440" r:id="rId22"/>
    <p:sldId id="441" r:id="rId23"/>
    <p:sldId id="442" r:id="rId24"/>
    <p:sldId id="443" r:id="rId25"/>
    <p:sldId id="444" r:id="rId26"/>
    <p:sldId id="464" r:id="rId27"/>
    <p:sldId id="465" r:id="rId28"/>
    <p:sldId id="461" r:id="rId29"/>
    <p:sldId id="454" r:id="rId30"/>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AA0"/>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84902" autoAdjust="0"/>
  </p:normalViewPr>
  <p:slideViewPr>
    <p:cSldViewPr>
      <p:cViewPr>
        <p:scale>
          <a:sx n="76" d="100"/>
          <a:sy n="76" d="100"/>
        </p:scale>
        <p:origin x="-11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182617216"/>
        <c:axId val="182618752"/>
      </c:barChart>
      <c:catAx>
        <c:axId val="182617216"/>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182618752"/>
        <c:crosses val="autoZero"/>
        <c:auto val="1"/>
        <c:lblAlgn val="ctr"/>
        <c:lblOffset val="100"/>
        <c:tickLblSkip val="1"/>
        <c:tickMarkSkip val="1"/>
        <c:noMultiLvlLbl val="0"/>
      </c:catAx>
      <c:valAx>
        <c:axId val="182618752"/>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182617216"/>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14.04.2020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77DC6-C3B3-42A6-9375-51B2CDCDCB0E}" type="slidenum">
              <a:rPr lang="ru-RU" smtClean="0"/>
              <a:pPr/>
              <a:t>1</a:t>
            </a:fld>
            <a:endParaRPr lang="ru-RU"/>
          </a:p>
        </p:txBody>
      </p:sp>
    </p:spTree>
    <p:extLst>
      <p:ext uri="{BB962C8B-B14F-4D97-AF65-F5344CB8AC3E}">
        <p14:creationId xmlns:p14="http://schemas.microsoft.com/office/powerpoint/2010/main" val="25683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CD8667-0E66-4CA2-B31F-D6FE81C52575}" type="slidenum">
              <a:rPr lang="en-US" smtClean="0"/>
              <a:pPr/>
              <a:t>13</a:t>
            </a:fld>
            <a:endParaRPr lang="en-US"/>
          </a:p>
        </p:txBody>
      </p:sp>
    </p:spTree>
    <p:extLst>
      <p:ext uri="{BB962C8B-B14F-4D97-AF65-F5344CB8AC3E}">
        <p14:creationId xmlns:p14="http://schemas.microsoft.com/office/powerpoint/2010/main" val="17731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B95A7-28D2-4B23-85E5-85DD3566E1E3}" type="datetime1">
              <a:rPr lang="ru-RU" smtClean="0">
                <a:solidFill>
                  <a:prstClr val="black">
                    <a:tint val="75000"/>
                  </a:prstClr>
                </a:solidFill>
              </a:rPr>
              <a:t>14.04.2020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A1258-9555-43BA-90DC-765078F48A40}" type="datetime1">
              <a:rPr lang="ru-RU" smtClean="0">
                <a:solidFill>
                  <a:prstClr val="black">
                    <a:tint val="75000"/>
                  </a:prstClr>
                </a:solidFill>
              </a:rPr>
              <a:t>14.04.2020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9E8D5-9278-44E5-8A1B-5D8A397D23C1}" type="datetime1">
              <a:rPr lang="ru-RU" smtClean="0">
                <a:solidFill>
                  <a:prstClr val="black">
                    <a:tint val="75000"/>
                  </a:prstClr>
                </a:solidFill>
              </a:rPr>
              <a:t>14.04.2020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38157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097273966"/>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7"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86576613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89"/>
            <a:ext cx="7605347" cy="228370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426296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0A328-1619-4F0F-B40D-C52085A40C44}" type="datetime1">
              <a:rPr lang="ru-RU" smtClean="0">
                <a:solidFill>
                  <a:prstClr val="black">
                    <a:tint val="75000"/>
                  </a:prstClr>
                </a:solidFill>
              </a:rPr>
              <a:t>14.04.2020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BE738A-37D8-4177-B78F-4E35EAA067EA}" type="datetime1">
              <a:rPr lang="ru-RU" smtClean="0">
                <a:solidFill>
                  <a:prstClr val="black">
                    <a:tint val="75000"/>
                  </a:prstClr>
                </a:solidFill>
              </a:rPr>
              <a:t>14.04.2020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ACEC5-233D-435A-9182-3674E22FAE40}" type="datetime1">
              <a:rPr lang="ru-RU" smtClean="0">
                <a:solidFill>
                  <a:prstClr val="black">
                    <a:tint val="75000"/>
                  </a:prstClr>
                </a:solidFill>
              </a:rPr>
              <a:t>14.04.2020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1204DD-5956-4FD3-94E6-76074FAD71D4}" type="datetime1">
              <a:rPr lang="ru-RU" smtClean="0">
                <a:solidFill>
                  <a:prstClr val="black">
                    <a:tint val="75000"/>
                  </a:prstClr>
                </a:solidFill>
              </a:rPr>
              <a:t>14.04.2020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97BA7-9DF7-4EF6-80A9-89455F245919}" type="datetime1">
              <a:rPr lang="ru-RU" smtClean="0">
                <a:solidFill>
                  <a:prstClr val="black">
                    <a:tint val="75000"/>
                  </a:prstClr>
                </a:solidFill>
              </a:rPr>
              <a:t>14.04.2020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1785F-B85F-4EE0-B0A2-C6244BF5D73F}" type="datetime1">
              <a:rPr lang="ru-RU" smtClean="0">
                <a:solidFill>
                  <a:prstClr val="black">
                    <a:tint val="75000"/>
                  </a:prstClr>
                </a:solidFill>
              </a:rPr>
              <a:t>14.04.2020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D362D3-22F0-4947-8A93-2081D7DB0F76}" type="datetime1">
              <a:rPr lang="ru-RU" smtClean="0">
                <a:solidFill>
                  <a:prstClr val="black">
                    <a:tint val="75000"/>
                  </a:prstClr>
                </a:solidFill>
              </a:rPr>
              <a:t>14.04.2020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FE1AF6-8E83-47FE-A13F-A051862B3B24}" type="datetime1">
              <a:rPr lang="ru-RU" smtClean="0">
                <a:solidFill>
                  <a:prstClr val="black">
                    <a:tint val="75000"/>
                  </a:prstClr>
                </a:solidFill>
              </a:rPr>
              <a:t>14.04.2020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4A5C-883B-4591-A4B0-195296E35F15}" type="datetime1">
              <a:rPr lang="ru-RU" smtClean="0">
                <a:solidFill>
                  <a:prstClr val="black">
                    <a:tint val="75000"/>
                  </a:prstClr>
                </a:solidFill>
              </a:rPr>
              <a:t>14.04.2020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 id="2147483758" r:id="rId15"/>
    <p:sldLayoutId id="2147483759" r:id="rId16"/>
    <p:sldLayoutId id="2147483760"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media.springernature.com/full/springer-cms/rest/v1/content/10607936/data/v5" TargetMode="External"/><Relationship Id="rId2" Type="http://schemas.openxmlformats.org/officeDocument/2006/relationships/hyperlink" Target="https://www.youtube.com/watch?v=bYunIXOC1ek"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hyperlink" Target="http://www.springernature.com/" TargetMode="External"/><Relationship Id="rId5" Type="http://schemas.openxmlformats.org/officeDocument/2006/relationships/hyperlink" Target="http://www.authormapper.com/" TargetMode="External"/><Relationship Id="rId4" Type="http://schemas.openxmlformats.org/officeDocument/2006/relationships/hyperlink" Target="http://www.link.springer.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235" r="10613"/>
          <a:stretch/>
        </p:blipFill>
        <p:spPr>
          <a:xfrm>
            <a:off x="2" y="3483"/>
            <a:ext cx="8999984" cy="6360418"/>
          </a:xfrm>
          <a:prstGeom prst="rect">
            <a:avLst/>
          </a:prstGeom>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139952" y="3482"/>
            <a:ext cx="4860034" cy="378555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sp>
          <p:nvSpPr>
            <p:cNvPr id="7" name="Freeform 6"/>
            <p:cNvSpPr>
              <a:spLocks/>
            </p:cNvSpPr>
            <p:nvPr/>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grpSp>
      <p:sp>
        <p:nvSpPr>
          <p:cNvPr id="12" name="Title 17"/>
          <p:cNvSpPr>
            <a:spLocks noGrp="1"/>
          </p:cNvSpPr>
          <p:nvPr>
            <p:ph type="title"/>
          </p:nvPr>
        </p:nvSpPr>
        <p:spPr>
          <a:xfrm>
            <a:off x="4229709" y="190301"/>
            <a:ext cx="4680519" cy="2679495"/>
          </a:xfrm>
        </p:spPr>
        <p:txBody>
          <a:bodyPr/>
          <a:lstStyle/>
          <a:p>
            <a:r>
              <a:rPr lang="ru-RU" sz="2400" dirty="0" smtClean="0"/>
              <a:t>Тема </a:t>
            </a:r>
            <a:r>
              <a:rPr lang="en-US" sz="2400" dirty="0" smtClean="0"/>
              <a:t>2: </a:t>
            </a:r>
            <a:r>
              <a:rPr lang="ru-RU" sz="2400" dirty="0" smtClean="0"/>
              <a:t>Как выбрать журналы на  </a:t>
            </a:r>
            <a:r>
              <a:rPr lang="en-US" sz="2400" dirty="0" smtClean="0"/>
              <a:t>l</a:t>
            </a:r>
            <a:r>
              <a:rPr lang="ru-RU" sz="2400" dirty="0" smtClean="0"/>
              <a:t>ink.springer.com</a:t>
            </a:r>
            <a:r>
              <a:rPr lang="ru-RU" sz="500" dirty="0" smtClean="0"/>
              <a:t/>
            </a:r>
            <a:br>
              <a:rPr lang="ru-RU" sz="500" dirty="0" smtClean="0"/>
            </a:br>
            <a:r>
              <a:rPr lang="ru-RU" sz="2000" dirty="0" smtClean="0">
                <a:solidFill>
                  <a:srgbClr val="C00000"/>
                </a:solidFill>
              </a:rPr>
              <a:t>ИРИНА АЛЕКСАНДРОВА</a:t>
            </a:r>
            <a:br>
              <a:rPr lang="ru-RU" sz="2000" dirty="0" smtClean="0">
                <a:solidFill>
                  <a:srgbClr val="C00000"/>
                </a:solidFill>
              </a:rPr>
            </a:br>
            <a:r>
              <a:rPr lang="ru-RU" sz="2000" dirty="0">
                <a:solidFill>
                  <a:srgbClr val="C00000"/>
                </a:solidFill>
              </a:rPr>
              <a:t/>
            </a:r>
            <a:br>
              <a:rPr lang="ru-RU" sz="2000" dirty="0">
                <a:solidFill>
                  <a:srgbClr val="C00000"/>
                </a:solidFill>
              </a:rPr>
            </a:br>
            <a:r>
              <a:rPr lang="ru-RU" sz="2000" dirty="0" smtClean="0">
                <a:solidFill>
                  <a:srgbClr val="C00000"/>
                </a:solidFill>
              </a:rPr>
              <a:t>2020</a:t>
            </a:r>
            <a:br>
              <a:rPr lang="ru-RU" sz="2000" dirty="0" smtClean="0">
                <a:solidFill>
                  <a:srgbClr val="C00000"/>
                </a:solidFill>
              </a:rPr>
            </a:br>
            <a:endParaRPr lang="en-GB" sz="2000" dirty="0">
              <a:solidFill>
                <a:srgbClr val="C00000"/>
              </a:solidFill>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70" r="12164" b="57851"/>
          <a:stretch/>
        </p:blipFill>
        <p:spPr bwMode="auto">
          <a:xfrm>
            <a:off x="683568" y="3518110"/>
            <a:ext cx="2088232" cy="181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28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16075" r="15084" b="10785"/>
          <a:stretch>
            <a:fillRect/>
          </a:stretch>
        </p:blipFill>
        <p:spPr bwMode="auto">
          <a:xfrm>
            <a:off x="20790" y="1195027"/>
            <a:ext cx="7704856" cy="5616624"/>
          </a:xfrm>
          <a:prstGeom prst="rect">
            <a:avLst/>
          </a:prstGeom>
          <a:noFill/>
          <a:ln w="9525">
            <a:noFill/>
            <a:miter lim="800000"/>
            <a:headEnd/>
            <a:tailEnd/>
          </a:ln>
        </p:spPr>
      </p:pic>
      <p:sp>
        <p:nvSpPr>
          <p:cNvPr id="2" name="Заголовок 1"/>
          <p:cNvSpPr>
            <a:spLocks noGrp="1"/>
          </p:cNvSpPr>
          <p:nvPr>
            <p:ph type="title"/>
          </p:nvPr>
        </p:nvSpPr>
        <p:spPr>
          <a:xfrm>
            <a:off x="457200" y="116632"/>
            <a:ext cx="8229600" cy="634082"/>
          </a:xfrm>
        </p:spPr>
        <p:txBody>
          <a:bodyPr>
            <a:noAutofit/>
          </a:bodyPr>
          <a:lstStyle/>
          <a:p>
            <a:r>
              <a:rPr lang="ru-RU" sz="2500" b="1" dirty="0" err="1" smtClean="0">
                <a:solidFill>
                  <a:schemeClr val="tx2">
                    <a:lumMod val="75000"/>
                  </a:schemeClr>
                </a:solidFill>
                <a:latin typeface="+mn-lt"/>
                <a:ea typeface="+mn-ea"/>
                <a:cs typeface="+mn-cs"/>
              </a:rPr>
              <a:t>Тизимга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уйда</a:t>
            </a:r>
            <a:r>
              <a:rPr lang="ru-RU" sz="2500" b="1" dirty="0" smtClean="0">
                <a:solidFill>
                  <a:schemeClr val="tx2">
                    <a:lumMod val="75000"/>
                  </a:schemeClr>
                </a:solidFill>
                <a:latin typeface="+mn-lt"/>
                <a:ea typeface="+mn-ea"/>
                <a:cs typeface="+mn-cs"/>
              </a:rPr>
              <a:t>, телефон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ҳ.к</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орқали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уланиш</a:t>
            </a:r>
            <a:endParaRPr lang="ru-RU" sz="2500" b="1" dirty="0">
              <a:solidFill>
                <a:schemeClr val="tx2">
                  <a:lumMod val="75000"/>
                </a:schemeClr>
              </a:solidFill>
              <a:latin typeface="+mn-lt"/>
              <a:ea typeface="+mn-ea"/>
              <a:cs typeface="+mn-cs"/>
            </a:endParaRPr>
          </a:p>
        </p:txBody>
      </p:sp>
      <p:sp>
        <p:nvSpPr>
          <p:cNvPr id="5" name="Скругленная прямоугольная выноска 4"/>
          <p:cNvSpPr/>
          <p:nvPr/>
        </p:nvSpPr>
        <p:spPr>
          <a:xfrm>
            <a:off x="4211966" y="1916832"/>
            <a:ext cx="1152128" cy="432048"/>
          </a:xfrm>
          <a:prstGeom prst="wedgeRoundRectCallout">
            <a:avLst>
              <a:gd name="adj1" fmla="val 19026"/>
              <a:gd name="adj2" fmla="val 18472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6" name="Скругленная прямоугольная выноска 5"/>
          <p:cNvSpPr/>
          <p:nvPr/>
        </p:nvSpPr>
        <p:spPr>
          <a:xfrm>
            <a:off x="971606" y="3356992"/>
            <a:ext cx="1152128" cy="432048"/>
          </a:xfrm>
          <a:prstGeom prst="wedgeRoundRectCallout">
            <a:avLst>
              <a:gd name="adj1" fmla="val 99178"/>
              <a:gd name="adj2" fmla="val -709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12" name="TextBox 11"/>
          <p:cNvSpPr txBox="1"/>
          <p:nvPr/>
        </p:nvSpPr>
        <p:spPr>
          <a:xfrm>
            <a:off x="7416830" y="980731"/>
            <a:ext cx="1619672" cy="5632311"/>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Электрон </a:t>
            </a:r>
            <a:r>
              <a:rPr lang="ru-RU" dirty="0"/>
              <a:t>почта</a:t>
            </a:r>
          </a:p>
          <a:p>
            <a:endParaRPr lang="ru-RU" dirty="0"/>
          </a:p>
          <a:p>
            <a:r>
              <a:rPr lang="ru-RU" dirty="0" smtClean="0"/>
              <a:t>2-босқич </a:t>
            </a:r>
            <a:r>
              <a:rPr lang="ru-RU" dirty="0"/>
              <a:t>– </a:t>
            </a:r>
            <a:r>
              <a:rPr lang="ru-RU" dirty="0" err="1" smtClean="0"/>
              <a:t>Парол</a:t>
            </a:r>
            <a:endParaRPr lang="ru-RU" dirty="0"/>
          </a:p>
          <a:p>
            <a:endParaRPr lang="ru-RU" dirty="0"/>
          </a:p>
          <a:p>
            <a:r>
              <a:rPr lang="ru-RU" dirty="0" smtClean="0"/>
              <a:t>3-босқич </a:t>
            </a:r>
            <a:r>
              <a:rPr lang="ru-RU" dirty="0"/>
              <a:t>– </a:t>
            </a:r>
            <a:r>
              <a:rPr lang="ru-RU" dirty="0" err="1" smtClean="0"/>
              <a:t>Кириш</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10</a:t>
            </a:fld>
            <a:endParaRPr lang="ru-RU">
              <a:solidFill>
                <a:prstClr val="black">
                  <a:tint val="75000"/>
                </a:prstClr>
              </a:solidFill>
            </a:endParaRPr>
          </a:p>
        </p:txBody>
      </p:sp>
      <p:sp>
        <p:nvSpPr>
          <p:cNvPr id="4" name="Скругленная прямоугольная выноска 3"/>
          <p:cNvSpPr/>
          <p:nvPr/>
        </p:nvSpPr>
        <p:spPr>
          <a:xfrm>
            <a:off x="1907704" y="1700808"/>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09432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10" y="44624"/>
            <a:ext cx="8928992" cy="706090"/>
          </a:xfrm>
        </p:spPr>
        <p:txBody>
          <a:bodyPr>
            <a:noAutofit/>
          </a:bodyPr>
          <a:lstStyle/>
          <a:p>
            <a:r>
              <a:rPr lang="ru-RU" sz="2500" b="1" dirty="0" err="1" smtClean="0">
                <a:solidFill>
                  <a:schemeClr val="tx2">
                    <a:lumMod val="75000"/>
                  </a:schemeClr>
                </a:solidFill>
                <a:latin typeface="+mn-lt"/>
                <a:ea typeface="+mn-ea"/>
                <a:cs typeface="+mn-cs"/>
              </a:rPr>
              <a:t>Сайтнинг</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умумий</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кўриниши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электрон </a:t>
            </a:r>
            <a:r>
              <a:rPr lang="ru-RU" sz="2500" b="1" dirty="0" err="1" smtClean="0">
                <a:solidFill>
                  <a:schemeClr val="tx2">
                    <a:lumMod val="75000"/>
                  </a:schemeClr>
                </a:solidFill>
                <a:latin typeface="+mn-lt"/>
                <a:ea typeface="+mn-ea"/>
                <a:cs typeface="+mn-cs"/>
              </a:rPr>
              <a:t>журналлар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протоколларни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8" name="Picture 2"/>
          <p:cNvPicPr>
            <a:picLocks noChangeAspect="1" noChangeArrowheads="1"/>
          </p:cNvPicPr>
          <p:nvPr/>
        </p:nvPicPr>
        <p:blipFill>
          <a:blip r:embed="rId2" cstate="print"/>
          <a:srcRect r="6592"/>
          <a:stretch>
            <a:fillRect/>
          </a:stretch>
        </p:blipFill>
        <p:spPr bwMode="auto">
          <a:xfrm>
            <a:off x="179512" y="1052754"/>
            <a:ext cx="7128792" cy="113116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9512" y="2204868"/>
            <a:ext cx="7056784" cy="4477357"/>
          </a:xfrm>
          <a:prstGeom prst="rect">
            <a:avLst/>
          </a:prstGeom>
          <a:noFill/>
          <a:ln w="9525">
            <a:noFill/>
            <a:miter lim="800000"/>
            <a:headEnd/>
            <a:tailEnd/>
          </a:ln>
        </p:spPr>
      </p:pic>
      <p:sp>
        <p:nvSpPr>
          <p:cNvPr id="6" name="TextBox 5"/>
          <p:cNvSpPr txBox="1"/>
          <p:nvPr/>
        </p:nvSpPr>
        <p:spPr>
          <a:xfrm>
            <a:off x="7380312" y="837715"/>
            <a:ext cx="1763688"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1-Қидирув </a:t>
            </a:r>
            <a:r>
              <a:rPr lang="ru-RU" dirty="0"/>
              <a:t>– </a:t>
            </a:r>
            <a:r>
              <a:rPr lang="ru-RU" dirty="0" smtClean="0"/>
              <a:t>калит </a:t>
            </a:r>
            <a:r>
              <a:rPr lang="ru-RU" dirty="0" err="1" smtClean="0"/>
              <a:t>сўзлар</a:t>
            </a:r>
            <a:r>
              <a:rPr lang="ru-RU" dirty="0" smtClean="0"/>
              <a:t> </a:t>
            </a:r>
            <a:r>
              <a:rPr lang="ru-RU" dirty="0" err="1" smtClean="0"/>
              <a:t>бўйича</a:t>
            </a:r>
            <a:endParaRPr lang="ru-RU" dirty="0"/>
          </a:p>
          <a:p>
            <a:endParaRPr lang="ru-RU" dirty="0"/>
          </a:p>
          <a:p>
            <a:r>
              <a:rPr lang="ru-RU" dirty="0" smtClean="0"/>
              <a:t>2-Қидирув –</a:t>
            </a:r>
            <a:r>
              <a:rPr lang="ru-RU" dirty="0" err="1" smtClean="0"/>
              <a:t>соҳа</a:t>
            </a:r>
            <a:r>
              <a:rPr lang="ru-RU" dirty="0" smtClean="0"/>
              <a:t> </a:t>
            </a:r>
            <a:r>
              <a:rPr lang="ru-RU" dirty="0" err="1" smtClean="0"/>
              <a:t>йўналишлари</a:t>
            </a:r>
            <a:r>
              <a:rPr lang="ru-RU" dirty="0" smtClean="0"/>
              <a:t> </a:t>
            </a:r>
            <a:r>
              <a:rPr lang="ru-RU" dirty="0" err="1" smtClean="0"/>
              <a:t>бўйича</a:t>
            </a:r>
            <a:endParaRPr lang="ru-RU" dirty="0"/>
          </a:p>
          <a:p>
            <a:endParaRPr lang="ru-RU" dirty="0"/>
          </a:p>
          <a:p>
            <a:r>
              <a:rPr lang="ru-RU" dirty="0" smtClean="0"/>
              <a:t>3-Қидирув </a:t>
            </a:r>
            <a:r>
              <a:rPr lang="ru-RU" dirty="0"/>
              <a:t>– </a:t>
            </a:r>
            <a:r>
              <a:rPr lang="ru-RU" dirty="0" err="1" smtClean="0"/>
              <a:t>тоифалар</a:t>
            </a:r>
            <a:r>
              <a:rPr lang="ru-RU" dirty="0" smtClean="0"/>
              <a:t> (категория) </a:t>
            </a:r>
            <a:r>
              <a:rPr lang="ru-RU" dirty="0" err="1" smtClean="0"/>
              <a:t>бўйича</a:t>
            </a:r>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7" name="Скругленный прямоугольник 6"/>
          <p:cNvSpPr/>
          <p:nvPr/>
        </p:nvSpPr>
        <p:spPr>
          <a:xfrm>
            <a:off x="107506" y="908720"/>
            <a:ext cx="7272808" cy="13681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prstClr val="black"/>
              </a:solidFill>
            </a:endParaRPr>
          </a:p>
        </p:txBody>
      </p:sp>
      <p:sp>
        <p:nvSpPr>
          <p:cNvPr id="8" name="Скругленный прямоугольник 7"/>
          <p:cNvSpPr/>
          <p:nvPr/>
        </p:nvSpPr>
        <p:spPr>
          <a:xfrm>
            <a:off x="144016" y="2348880"/>
            <a:ext cx="1979712"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Скругленный прямоугольник 8"/>
          <p:cNvSpPr/>
          <p:nvPr/>
        </p:nvSpPr>
        <p:spPr>
          <a:xfrm>
            <a:off x="2339752" y="2348880"/>
            <a:ext cx="5040560" cy="43204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11</a:t>
            </a:fld>
            <a:endParaRPr lang="ru-RU">
              <a:solidFill>
                <a:prstClr val="black">
                  <a:tint val="75000"/>
                </a:prstClr>
              </a:solidFill>
            </a:endParaRPr>
          </a:p>
        </p:txBody>
      </p:sp>
      <p:sp>
        <p:nvSpPr>
          <p:cNvPr id="14" name="Скругленная прямоугольная выноска 13"/>
          <p:cNvSpPr/>
          <p:nvPr/>
        </p:nvSpPr>
        <p:spPr>
          <a:xfrm>
            <a:off x="2771800" y="1052736"/>
            <a:ext cx="1296144" cy="432048"/>
          </a:xfrm>
          <a:prstGeom prst="wedgeRoundRectCallout">
            <a:avLst>
              <a:gd name="adj1" fmla="val -135260"/>
              <a:gd name="adj2" fmla="val 912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a:t>
            </a:r>
            <a:r>
              <a:rPr lang="en-US" dirty="0" smtClean="0">
                <a:solidFill>
                  <a:prstClr val="black"/>
                </a:solidFill>
              </a:rPr>
              <a:t>-</a:t>
            </a:r>
            <a:r>
              <a:rPr lang="uz-Cyrl-UZ" dirty="0">
                <a:solidFill>
                  <a:prstClr val="black"/>
                </a:solidFill>
              </a:rPr>
              <a:t>Қ</a:t>
            </a:r>
            <a:r>
              <a:rPr lang="uz-Cyrl-UZ" dirty="0" smtClean="0">
                <a:solidFill>
                  <a:prstClr val="black"/>
                </a:solidFill>
              </a:rPr>
              <a:t>идирув</a:t>
            </a:r>
            <a:endParaRPr lang="ru-RU" dirty="0">
              <a:solidFill>
                <a:prstClr val="black"/>
              </a:solidFill>
            </a:endParaRPr>
          </a:p>
        </p:txBody>
      </p:sp>
      <p:sp>
        <p:nvSpPr>
          <p:cNvPr id="17" name="Скругленная прямоугольная выноска 16"/>
          <p:cNvSpPr/>
          <p:nvPr/>
        </p:nvSpPr>
        <p:spPr>
          <a:xfrm>
            <a:off x="5076058" y="1052741"/>
            <a:ext cx="1296142" cy="720076"/>
          </a:xfrm>
          <a:prstGeom prst="wedgeRoundRectCallout">
            <a:avLst>
              <a:gd name="adj1" fmla="val -322256"/>
              <a:gd name="adj2" fmla="val 135835"/>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-Қидирув</a:t>
            </a:r>
            <a:endParaRPr lang="ru-RU" dirty="0">
              <a:solidFill>
                <a:prstClr val="black"/>
              </a:solidFill>
            </a:endParaRPr>
          </a:p>
        </p:txBody>
      </p:sp>
      <p:sp>
        <p:nvSpPr>
          <p:cNvPr id="20" name="Скругленная прямоугольная выноска 19"/>
          <p:cNvSpPr/>
          <p:nvPr/>
        </p:nvSpPr>
        <p:spPr>
          <a:xfrm>
            <a:off x="5652120" y="3284984"/>
            <a:ext cx="1440160" cy="432048"/>
          </a:xfrm>
          <a:prstGeom prst="wedgeRoundRectCallout">
            <a:avLst>
              <a:gd name="adj1" fmla="val -87575"/>
              <a:gd name="adj2" fmla="val -16078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-Қидирув</a:t>
            </a:r>
            <a:endParaRPr lang="ru-RU" dirty="0">
              <a:solidFill>
                <a:prstClr val="black"/>
              </a:solidFill>
            </a:endParaRPr>
          </a:p>
        </p:txBody>
      </p:sp>
    </p:spTree>
    <p:extLst>
      <p:ext uri="{BB962C8B-B14F-4D97-AF65-F5344CB8AC3E}">
        <p14:creationId xmlns:p14="http://schemas.microsoft.com/office/powerpoint/2010/main" val="84450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4" y="1037054"/>
            <a:ext cx="7056783" cy="556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44624"/>
            <a:ext cx="9144000" cy="792088"/>
          </a:xfrm>
        </p:spPr>
        <p:txBody>
          <a:bodyPr>
            <a:normAutofit/>
          </a:bodyPr>
          <a:lstStyle/>
          <a:p>
            <a:r>
              <a:rPr lang="ru-RU" sz="2500" b="1" dirty="0" smtClean="0">
                <a:solidFill>
                  <a:schemeClr val="tx2">
                    <a:lumMod val="75000"/>
                  </a:schemeClr>
                </a:solidFill>
                <a:latin typeface="+mn-lt"/>
                <a:ea typeface="+mn-ea"/>
                <a:cs typeface="+mn-cs"/>
              </a:rPr>
              <a:t>1-Қидирув: 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6" name="TextBox 5"/>
          <p:cNvSpPr txBox="1"/>
          <p:nvPr/>
        </p:nvSpPr>
        <p:spPr>
          <a:xfrm>
            <a:off x="7308310" y="1037052"/>
            <a:ext cx="1691680" cy="5324535"/>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smtClean="0"/>
              <a:t>1-босқич </a:t>
            </a:r>
            <a:r>
              <a:rPr lang="ru-RU" dirty="0"/>
              <a:t>– </a:t>
            </a:r>
            <a:r>
              <a:rPr lang="ru-RU" dirty="0" smtClean="0"/>
              <a:t>Калит </a:t>
            </a:r>
            <a:r>
              <a:rPr lang="ru-RU" dirty="0" err="1" smtClean="0"/>
              <a:t>сўзини</a:t>
            </a:r>
            <a:r>
              <a:rPr lang="ru-RU" dirty="0" smtClean="0"/>
              <a:t> </a:t>
            </a:r>
            <a:r>
              <a:rPr lang="ru-RU" dirty="0" err="1" smtClean="0"/>
              <a:t>киритиш</a:t>
            </a:r>
            <a:r>
              <a:rPr lang="ru-RU" dirty="0" smtClean="0"/>
              <a:t>. </a:t>
            </a:r>
            <a:r>
              <a:rPr lang="ru-RU" dirty="0" err="1" smtClean="0"/>
              <a:t>Масалан</a:t>
            </a:r>
            <a:r>
              <a:rPr lang="ru-RU" dirty="0"/>
              <a:t>,</a:t>
            </a:r>
            <a:r>
              <a:rPr lang="ru-RU" dirty="0" smtClean="0"/>
              <a:t> «генетика»</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12</a:t>
            </a:fld>
            <a:endParaRPr lang="ru-RU" dirty="0">
              <a:solidFill>
                <a:prstClr val="black">
                  <a:tint val="75000"/>
                </a:prstClr>
              </a:solidFill>
            </a:endParaRPr>
          </a:p>
        </p:txBody>
      </p:sp>
      <p:sp>
        <p:nvSpPr>
          <p:cNvPr id="8" name="Скругленная прямоугольная выноска 7"/>
          <p:cNvSpPr/>
          <p:nvPr/>
        </p:nvSpPr>
        <p:spPr>
          <a:xfrm>
            <a:off x="2411762" y="821024"/>
            <a:ext cx="1152128" cy="432048"/>
          </a:xfrm>
          <a:prstGeom prst="wedgeRoundRectCallout">
            <a:avLst>
              <a:gd name="adj1" fmla="val -185974"/>
              <a:gd name="adj2" fmla="val 10844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4389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192172"/>
            <a:ext cx="194648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teraktive Schaltfläche: Anpassen 6">
            <a:hlinkClick r:id="rId4" action="ppaction://hlinksldjump" highlightClick="1"/>
          </p:cNvPr>
          <p:cNvSpPr/>
          <p:nvPr/>
        </p:nvSpPr>
        <p:spPr bwMode="auto">
          <a:xfrm>
            <a:off x="7524328" y="116632"/>
            <a:ext cx="1440160" cy="432048"/>
          </a:xfrm>
          <a:prstGeom prst="actionButtonBlank">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8" name="Title 1"/>
          <p:cNvSpPr txBox="1">
            <a:spLocks/>
          </p:cNvSpPr>
          <p:nvPr/>
        </p:nvSpPr>
        <p:spPr bwMode="auto">
          <a:xfrm>
            <a:off x="245151" y="176261"/>
            <a:ext cx="5925744" cy="37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lvl1pPr algn="ctr" defTabSz="914400" rtl="0" eaLnBrk="1" latinLnBrk="0" hangingPunct="1">
              <a:spcBef>
                <a:spcPct val="0"/>
              </a:spcBef>
              <a:buNone/>
              <a:defRPr sz="2200" kern="1200">
                <a:solidFill>
                  <a:schemeClr val="tx1"/>
                </a:solidFill>
                <a:latin typeface="+mj-lt"/>
                <a:ea typeface="+mj-ea"/>
                <a:cs typeface="+mj-cs"/>
              </a:defRPr>
            </a:lvl1pPr>
          </a:lstStyle>
          <a:p>
            <a:pPr algn="l"/>
            <a:r>
              <a:rPr lang="ru-RU" sz="2500" b="1" dirty="0" err="1" smtClean="0">
                <a:solidFill>
                  <a:schemeClr val="tx2">
                    <a:lumMod val="75000"/>
                  </a:schemeClr>
                </a:solidFill>
                <a:latin typeface="+mn-lt"/>
                <a:ea typeface="+mn-ea"/>
                <a:cs typeface="+mn-cs"/>
              </a:rPr>
              <a:t>Қидирув</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натижалари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фильтрлар</a:t>
            </a:r>
            <a:endParaRPr lang="en-US" sz="2500" b="1" dirty="0">
              <a:solidFill>
                <a:schemeClr val="tx2">
                  <a:lumMod val="75000"/>
                </a:schemeClr>
              </a:solidFill>
              <a:latin typeface="+mn-lt"/>
              <a:ea typeface="+mn-ea"/>
              <a:cs typeface="+mn-cs"/>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7413" b="5978"/>
          <a:stretch/>
        </p:blipFill>
        <p:spPr bwMode="auto">
          <a:xfrm>
            <a:off x="380998" y="818812"/>
            <a:ext cx="5925605" cy="4821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19317" y="919556"/>
            <a:ext cx="442750" cy="369332"/>
          </a:xfrm>
          <a:prstGeom prst="rect">
            <a:avLst/>
          </a:prstGeom>
          <a:noFill/>
        </p:spPr>
        <p:txBody>
          <a:bodyPr wrap="none" rtlCol="0">
            <a:spAutoFit/>
          </a:bodyPr>
          <a:lstStyle/>
          <a:p>
            <a:r>
              <a:rPr lang="ru-RU" b="1" dirty="0" smtClean="0">
                <a:solidFill>
                  <a:srgbClr val="C00000"/>
                </a:solidFill>
              </a:rPr>
              <a:t>(1)</a:t>
            </a:r>
            <a:endParaRPr lang="ru-RU" b="1" dirty="0">
              <a:solidFill>
                <a:srgbClr val="C00000"/>
              </a:solidFill>
            </a:endParaRPr>
          </a:p>
        </p:txBody>
      </p:sp>
      <p:sp>
        <p:nvSpPr>
          <p:cNvPr id="10" name="Прямоугольник 9"/>
          <p:cNvSpPr/>
          <p:nvPr/>
        </p:nvSpPr>
        <p:spPr>
          <a:xfrm>
            <a:off x="4572000" y="1556164"/>
            <a:ext cx="445956" cy="369332"/>
          </a:xfrm>
          <a:prstGeom prst="rect">
            <a:avLst/>
          </a:prstGeom>
        </p:spPr>
        <p:txBody>
          <a:bodyPr wrap="none">
            <a:spAutoFit/>
          </a:bodyPr>
          <a:lstStyle/>
          <a:p>
            <a:r>
              <a:rPr lang="ru-RU" b="1" dirty="0" smtClean="0">
                <a:solidFill>
                  <a:srgbClr val="C00000"/>
                </a:solidFill>
              </a:rPr>
              <a:t>(2)</a:t>
            </a:r>
            <a:endParaRPr lang="ru-RU" b="1" dirty="0">
              <a:solidFill>
                <a:srgbClr val="C00000"/>
              </a:solidFill>
            </a:endParaRPr>
          </a:p>
        </p:txBody>
      </p:sp>
      <p:sp>
        <p:nvSpPr>
          <p:cNvPr id="13" name="Прямоугольник 12"/>
          <p:cNvSpPr/>
          <p:nvPr/>
        </p:nvSpPr>
        <p:spPr>
          <a:xfrm>
            <a:off x="1477411" y="2110162"/>
            <a:ext cx="445956" cy="369332"/>
          </a:xfrm>
          <a:prstGeom prst="rect">
            <a:avLst/>
          </a:prstGeom>
        </p:spPr>
        <p:txBody>
          <a:bodyPr wrap="none">
            <a:spAutoFit/>
          </a:bodyPr>
          <a:lstStyle/>
          <a:p>
            <a:r>
              <a:rPr lang="ru-RU" b="1" dirty="0" smtClean="0">
                <a:solidFill>
                  <a:srgbClr val="C00000"/>
                </a:solidFill>
              </a:rPr>
              <a:t>(5)</a:t>
            </a:r>
            <a:endParaRPr lang="ru-RU" b="1" dirty="0">
              <a:solidFill>
                <a:srgbClr val="C00000"/>
              </a:solidFill>
            </a:endParaRPr>
          </a:p>
        </p:txBody>
      </p:sp>
      <p:sp>
        <p:nvSpPr>
          <p:cNvPr id="14" name="Прямоугольник 13"/>
          <p:cNvSpPr/>
          <p:nvPr/>
        </p:nvSpPr>
        <p:spPr>
          <a:xfrm>
            <a:off x="328599" y="1371498"/>
            <a:ext cx="445956" cy="369332"/>
          </a:xfrm>
          <a:prstGeom prst="rect">
            <a:avLst/>
          </a:prstGeom>
        </p:spPr>
        <p:txBody>
          <a:bodyPr wrap="none">
            <a:spAutoFit/>
          </a:bodyPr>
          <a:lstStyle/>
          <a:p>
            <a:r>
              <a:rPr lang="ru-RU" b="1" dirty="0" smtClean="0">
                <a:solidFill>
                  <a:srgbClr val="C00000"/>
                </a:solidFill>
              </a:rPr>
              <a:t>(4)</a:t>
            </a:r>
            <a:endParaRPr lang="ru-RU" b="1" dirty="0">
              <a:solidFill>
                <a:srgbClr val="C00000"/>
              </a:solidFill>
            </a:endParaRPr>
          </a:p>
        </p:txBody>
      </p:sp>
      <p:sp>
        <p:nvSpPr>
          <p:cNvPr id="15" name="Прямоугольник 14"/>
          <p:cNvSpPr/>
          <p:nvPr/>
        </p:nvSpPr>
        <p:spPr>
          <a:xfrm>
            <a:off x="3733800" y="1556164"/>
            <a:ext cx="445956" cy="369332"/>
          </a:xfrm>
          <a:prstGeom prst="rect">
            <a:avLst/>
          </a:prstGeom>
        </p:spPr>
        <p:txBody>
          <a:bodyPr wrap="none">
            <a:spAutoFit/>
          </a:bodyPr>
          <a:lstStyle/>
          <a:p>
            <a:r>
              <a:rPr lang="ru-RU" b="1" dirty="0" smtClean="0">
                <a:solidFill>
                  <a:srgbClr val="C00000"/>
                </a:solidFill>
              </a:rPr>
              <a:t>(3)</a:t>
            </a:r>
            <a:endParaRPr lang="ru-RU" b="1" dirty="0">
              <a:solidFill>
                <a:srgbClr val="C00000"/>
              </a:solidFill>
            </a:endParaRPr>
          </a:p>
        </p:txBody>
      </p:sp>
      <p:sp>
        <p:nvSpPr>
          <p:cNvPr id="17" name="Прямоугольник 16"/>
          <p:cNvSpPr/>
          <p:nvPr/>
        </p:nvSpPr>
        <p:spPr>
          <a:xfrm>
            <a:off x="1507633" y="4528066"/>
            <a:ext cx="445956" cy="369332"/>
          </a:xfrm>
          <a:prstGeom prst="rect">
            <a:avLst/>
          </a:prstGeom>
        </p:spPr>
        <p:txBody>
          <a:bodyPr wrap="none">
            <a:spAutoFit/>
          </a:bodyPr>
          <a:lstStyle/>
          <a:p>
            <a:r>
              <a:rPr lang="ru-RU" b="1" dirty="0" smtClean="0">
                <a:solidFill>
                  <a:srgbClr val="C00000"/>
                </a:solidFill>
              </a:rPr>
              <a:t>(6)</a:t>
            </a:r>
            <a:endParaRPr lang="ru-RU" b="1" dirty="0">
              <a:solidFill>
                <a:srgbClr val="C00000"/>
              </a:solidFill>
            </a:endParaRPr>
          </a:p>
        </p:txBody>
      </p:sp>
      <p:sp>
        <p:nvSpPr>
          <p:cNvPr id="2" name="TextBox 1"/>
          <p:cNvSpPr txBox="1"/>
          <p:nvPr/>
        </p:nvSpPr>
        <p:spPr>
          <a:xfrm>
            <a:off x="6308599" y="1104222"/>
            <a:ext cx="2889894" cy="4247317"/>
          </a:xfrm>
          <a:prstGeom prst="rect">
            <a:avLst/>
          </a:prstGeom>
          <a:noFill/>
        </p:spPr>
        <p:txBody>
          <a:bodyPr wrap="square" rtlCol="0">
            <a:spAutoFit/>
          </a:bodyPr>
          <a:lstStyle/>
          <a:p>
            <a:pPr marL="342900" indent="-342900">
              <a:buFont typeface="+mj-lt"/>
              <a:buAutoNum type="arabicParenR"/>
            </a:pPr>
            <a:r>
              <a:rPr lang="ru-RU" b="1" dirty="0" err="1" smtClean="0">
                <a:solidFill>
                  <a:schemeClr val="accent1">
                    <a:lumMod val="50000"/>
                  </a:schemeClr>
                </a:solidFill>
              </a:rPr>
              <a:t>Қидирув</a:t>
            </a:r>
            <a:r>
              <a:rPr lang="ru-RU" b="1" dirty="0" smtClean="0">
                <a:solidFill>
                  <a:schemeClr val="accent1">
                    <a:lumMod val="50000"/>
                  </a:schemeClr>
                </a:solidFill>
              </a:rPr>
              <a:t> </a:t>
            </a:r>
            <a:r>
              <a:rPr lang="ru-RU" b="1" dirty="0" err="1" smtClean="0">
                <a:solidFill>
                  <a:schemeClr val="accent1">
                    <a:lumMod val="50000"/>
                  </a:schemeClr>
                </a:solidFill>
              </a:rPr>
              <a:t>сўрови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натижаларнинг</a:t>
            </a:r>
            <a:r>
              <a:rPr lang="ru-RU" b="1" dirty="0" smtClean="0">
                <a:solidFill>
                  <a:schemeClr val="accent1">
                    <a:lumMod val="50000"/>
                  </a:schemeClr>
                </a:solidFill>
              </a:rPr>
              <a:t> </a:t>
            </a:r>
            <a:r>
              <a:rPr lang="ru-RU" b="1" dirty="0" err="1" smtClean="0">
                <a:solidFill>
                  <a:schemeClr val="accent1">
                    <a:lumMod val="50000"/>
                  </a:schemeClr>
                </a:solidFill>
              </a:rPr>
              <a:t>умумий</a:t>
            </a:r>
            <a:r>
              <a:rPr lang="ru-RU" b="1" dirty="0" smtClean="0">
                <a:solidFill>
                  <a:schemeClr val="accent1">
                    <a:lumMod val="50000"/>
                  </a:schemeClr>
                </a:solidFill>
              </a:rPr>
              <a:t> сони </a:t>
            </a:r>
          </a:p>
          <a:p>
            <a:pPr marL="342900" indent="-342900">
              <a:buFont typeface="+mj-lt"/>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йилини</a:t>
            </a:r>
            <a:r>
              <a:rPr lang="ru-RU" b="1" dirty="0" smtClean="0">
                <a:solidFill>
                  <a:schemeClr val="accent1">
                    <a:lumMod val="50000"/>
                  </a:schemeClr>
                </a:solidFill>
              </a:rPr>
              <a:t> </a:t>
            </a:r>
            <a:r>
              <a:rPr lang="ru-RU" b="1" dirty="0" err="1" smtClean="0">
                <a:solidFill>
                  <a:schemeClr val="accent1">
                    <a:lumMod val="50000"/>
                  </a:schemeClr>
                </a:solidFill>
              </a:rPr>
              <a:t>белгилаш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Нашр</a:t>
            </a:r>
            <a:r>
              <a:rPr lang="ru-RU" b="1" dirty="0" smtClean="0">
                <a:solidFill>
                  <a:schemeClr val="accent1">
                    <a:lumMod val="50000"/>
                  </a:schemeClr>
                </a:solidFill>
              </a:rPr>
              <a:t> </a:t>
            </a:r>
            <a:r>
              <a:rPr lang="ru-RU" b="1" dirty="0" err="1" smtClean="0">
                <a:solidFill>
                  <a:schemeClr val="accent1">
                    <a:lumMod val="50000"/>
                  </a:schemeClr>
                </a:solidFill>
              </a:rPr>
              <a:t>даври</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аҳамияти</a:t>
            </a:r>
            <a:r>
              <a:rPr lang="ru-RU" b="1" dirty="0" smtClean="0">
                <a:solidFill>
                  <a:schemeClr val="accent1">
                    <a:lumMod val="50000"/>
                  </a:schemeClr>
                </a:solidFill>
              </a:rPr>
              <a:t> </a:t>
            </a:r>
            <a:r>
              <a:rPr lang="ru-RU" b="1" dirty="0" err="1" smtClean="0">
                <a:solidFill>
                  <a:schemeClr val="accent1">
                    <a:lumMod val="50000"/>
                  </a:schemeClr>
                </a:solidFill>
              </a:rPr>
              <a:t>бўйича</a:t>
            </a:r>
            <a:r>
              <a:rPr lang="ru-RU" b="1" dirty="0" smtClean="0">
                <a:solidFill>
                  <a:schemeClr val="accent1">
                    <a:lumMod val="50000"/>
                  </a:schemeClr>
                </a:solidFill>
              </a:rPr>
              <a:t> </a:t>
            </a:r>
            <a:r>
              <a:rPr lang="ru-RU" b="1" dirty="0" err="1" smtClean="0">
                <a:solidFill>
                  <a:schemeClr val="accent1">
                    <a:lumMod val="50000"/>
                  </a:schemeClr>
                </a:solidFill>
              </a:rPr>
              <a:t>саралаш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Фақат</a:t>
            </a:r>
            <a:r>
              <a:rPr lang="ru-RU" b="1" dirty="0" smtClean="0">
                <a:solidFill>
                  <a:schemeClr val="accent1">
                    <a:lumMod val="50000"/>
                  </a:schemeClr>
                </a:solidFill>
              </a:rPr>
              <a:t> </a:t>
            </a:r>
            <a:r>
              <a:rPr lang="ru-RU" b="1" dirty="0" err="1" smtClean="0">
                <a:solidFill>
                  <a:schemeClr val="accent1">
                    <a:lumMod val="50000"/>
                  </a:schemeClr>
                </a:solidFill>
              </a:rPr>
              <a:t>мавжуд</a:t>
            </a:r>
            <a:r>
              <a:rPr lang="ru-RU" b="1" dirty="0" smtClean="0">
                <a:solidFill>
                  <a:schemeClr val="accent1">
                    <a:lumMod val="50000"/>
                  </a:schemeClr>
                </a:solidFill>
              </a:rPr>
              <a:t> </a:t>
            </a:r>
            <a:r>
              <a:rPr lang="ru-RU" b="1" dirty="0" err="1" smtClean="0">
                <a:solidFill>
                  <a:schemeClr val="accent1">
                    <a:lumMod val="50000"/>
                  </a:schemeClr>
                </a:solidFill>
              </a:rPr>
              <a:t>ёки</a:t>
            </a:r>
            <a:r>
              <a:rPr lang="ru-RU" b="1" dirty="0" smtClean="0">
                <a:solidFill>
                  <a:schemeClr val="accent1">
                    <a:lumMod val="50000"/>
                  </a:schemeClr>
                </a:solidFill>
              </a:rPr>
              <a:t> </a:t>
            </a:r>
            <a:r>
              <a:rPr lang="ru-RU" b="1" dirty="0" err="1" smtClean="0">
                <a:solidFill>
                  <a:schemeClr val="accent1">
                    <a:lumMod val="50000"/>
                  </a:schemeClr>
                </a:solidFill>
              </a:rPr>
              <a:t>тўлиқ</a:t>
            </a:r>
            <a:r>
              <a:rPr lang="ru-RU" b="1" dirty="0" smtClean="0">
                <a:solidFill>
                  <a:schemeClr val="accent1">
                    <a:lumMod val="50000"/>
                  </a:schemeClr>
                </a:solidFill>
              </a:rPr>
              <a:t> </a:t>
            </a:r>
            <a:r>
              <a:rPr lang="ru-RU" b="1" dirty="0" err="1" smtClean="0">
                <a:solidFill>
                  <a:schemeClr val="accent1">
                    <a:lumMod val="50000"/>
                  </a:schemeClr>
                </a:solidFill>
              </a:rPr>
              <a:t>таркибни</a:t>
            </a:r>
            <a:r>
              <a:rPr lang="ru-RU" b="1" dirty="0" smtClean="0">
                <a:solidFill>
                  <a:schemeClr val="accent1">
                    <a:lumMod val="50000"/>
                  </a:schemeClr>
                </a:solidFill>
              </a:rPr>
              <a:t> (</a:t>
            </a:r>
            <a:r>
              <a:rPr lang="ru-RU" b="1" dirty="0" err="1" smtClean="0">
                <a:solidFill>
                  <a:schemeClr val="accent1">
                    <a:lumMod val="50000"/>
                  </a:schemeClr>
                </a:solidFill>
              </a:rPr>
              <a:t>барчасини</a:t>
            </a:r>
            <a:r>
              <a:rPr lang="ru-RU" b="1" dirty="0" smtClean="0">
                <a:solidFill>
                  <a:schemeClr val="accent1">
                    <a:lumMod val="50000"/>
                  </a:schemeClr>
                </a:solidFill>
              </a:rPr>
              <a:t>) </a:t>
            </a:r>
            <a:r>
              <a:rPr lang="ru-RU" b="1" dirty="0" err="1" smtClean="0">
                <a:solidFill>
                  <a:schemeClr val="accent1">
                    <a:lumMod val="50000"/>
                  </a:schemeClr>
                </a:solidFill>
              </a:rPr>
              <a:t>кўрсатиш</a:t>
            </a:r>
            <a:endParaRPr lang="ru-RU" b="1" dirty="0" smtClean="0">
              <a:solidFill>
                <a:schemeClr val="accent1">
                  <a:lumMod val="50000"/>
                </a:schemeClr>
              </a:solidFill>
            </a:endParaRPr>
          </a:p>
          <a:p>
            <a:pPr marL="342900" indent="-342900">
              <a:buAutoNum type="arabicParenR"/>
            </a:pPr>
            <a:r>
              <a:rPr lang="ru-RU" b="1" dirty="0" smtClean="0">
                <a:solidFill>
                  <a:schemeClr val="accent1">
                    <a:lumMod val="50000"/>
                  </a:schemeClr>
                </a:solidFill>
              </a:rPr>
              <a:t>Контент </a:t>
            </a:r>
            <a:r>
              <a:rPr lang="ru-RU" b="1" dirty="0" err="1" smtClean="0">
                <a:solidFill>
                  <a:schemeClr val="accent1">
                    <a:lumMod val="50000"/>
                  </a:schemeClr>
                </a:solidFill>
              </a:rPr>
              <a:t>турини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smtClean="0">
              <a:solidFill>
                <a:schemeClr val="accent1">
                  <a:lumMod val="50000"/>
                </a:schemeClr>
              </a:solidFill>
            </a:endParaRPr>
          </a:p>
          <a:p>
            <a:pPr marL="342900" indent="-342900">
              <a:buAutoNum type="arabicParenR"/>
            </a:pPr>
            <a:r>
              <a:rPr lang="ru-RU" b="1" dirty="0" err="1" smtClean="0">
                <a:solidFill>
                  <a:schemeClr val="accent1">
                    <a:lumMod val="50000"/>
                  </a:schemeClr>
                </a:solidFill>
              </a:rPr>
              <a:t>Соҳа</a:t>
            </a:r>
            <a:r>
              <a:rPr lang="ru-RU" b="1" dirty="0" smtClean="0">
                <a:solidFill>
                  <a:schemeClr val="accent1">
                    <a:lumMod val="50000"/>
                  </a:schemeClr>
                </a:solidFill>
              </a:rPr>
              <a:t> </a:t>
            </a:r>
            <a:r>
              <a:rPr lang="ru-RU" b="1" dirty="0" err="1" smtClean="0">
                <a:solidFill>
                  <a:schemeClr val="accent1">
                    <a:lumMod val="50000"/>
                  </a:schemeClr>
                </a:solidFill>
              </a:rPr>
              <a:t>йўналишини</a:t>
            </a:r>
            <a:r>
              <a:rPr lang="ru-RU" b="1" dirty="0" smtClean="0">
                <a:solidFill>
                  <a:schemeClr val="accent1">
                    <a:lumMod val="50000"/>
                  </a:schemeClr>
                </a:solidFill>
              </a:rPr>
              <a:t> </a:t>
            </a:r>
            <a:r>
              <a:rPr lang="ru-RU" b="1" dirty="0" err="1" smtClean="0">
                <a:solidFill>
                  <a:schemeClr val="accent1">
                    <a:lumMod val="50000"/>
                  </a:schemeClr>
                </a:solidFill>
              </a:rPr>
              <a:t>белгилаш</a:t>
            </a:r>
            <a:r>
              <a:rPr lang="ru-RU" b="1" dirty="0" smtClean="0">
                <a:solidFill>
                  <a:schemeClr val="accent1">
                    <a:lumMod val="50000"/>
                  </a:schemeClr>
                </a:solidFill>
              </a:rPr>
              <a:t> </a:t>
            </a:r>
          </a:p>
          <a:p>
            <a:pPr marL="342900" indent="-342900">
              <a:buAutoNum type="arabicParenR"/>
            </a:pPr>
            <a:r>
              <a:rPr lang="ru-RU" b="1" dirty="0" err="1" smtClean="0">
                <a:solidFill>
                  <a:schemeClr val="accent1">
                    <a:lumMod val="50000"/>
                  </a:schemeClr>
                </a:solidFill>
              </a:rPr>
              <a:t>Тилни</a:t>
            </a:r>
            <a:r>
              <a:rPr lang="ru-RU" b="1" dirty="0" smtClean="0">
                <a:solidFill>
                  <a:schemeClr val="accent1">
                    <a:lumMod val="50000"/>
                  </a:schemeClr>
                </a:solidFill>
              </a:rPr>
              <a:t> </a:t>
            </a:r>
            <a:r>
              <a:rPr lang="ru-RU" b="1" dirty="0" err="1" smtClean="0">
                <a:solidFill>
                  <a:schemeClr val="accent1">
                    <a:lumMod val="50000"/>
                  </a:schemeClr>
                </a:solidFill>
              </a:rPr>
              <a:t>танлаш</a:t>
            </a:r>
            <a:endParaRPr lang="ru-RU" b="1" dirty="0">
              <a:solidFill>
                <a:schemeClr val="accent1">
                  <a:lumMod val="50000"/>
                </a:schemeClr>
              </a:solidFill>
            </a:endParaRPr>
          </a:p>
        </p:txBody>
      </p:sp>
      <p:sp>
        <p:nvSpPr>
          <p:cNvPr id="16" name="Прямоугольник 15"/>
          <p:cNvSpPr/>
          <p:nvPr/>
        </p:nvSpPr>
        <p:spPr>
          <a:xfrm>
            <a:off x="1507633" y="5633555"/>
            <a:ext cx="445956" cy="369332"/>
          </a:xfrm>
          <a:prstGeom prst="rect">
            <a:avLst/>
          </a:prstGeom>
        </p:spPr>
        <p:txBody>
          <a:bodyPr wrap="none">
            <a:spAutoFit/>
          </a:bodyPr>
          <a:lstStyle/>
          <a:p>
            <a:r>
              <a:rPr lang="ru-RU" b="1" dirty="0" smtClean="0">
                <a:solidFill>
                  <a:srgbClr val="C00000"/>
                </a:solidFill>
              </a:rPr>
              <a:t>(7)</a:t>
            </a:r>
            <a:endParaRPr lang="ru-RU" b="1" dirty="0">
              <a:solidFill>
                <a:srgbClr val="C00000"/>
              </a:solidFill>
            </a:endParaRPr>
          </a:p>
        </p:txBody>
      </p:sp>
      <p:sp>
        <p:nvSpPr>
          <p:cNvPr id="3" name="Овал 2"/>
          <p:cNvSpPr/>
          <p:nvPr/>
        </p:nvSpPr>
        <p:spPr>
          <a:xfrm>
            <a:off x="285890" y="2514600"/>
            <a:ext cx="1225342"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85890" y="3389171"/>
            <a:ext cx="1232260" cy="4114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28599" y="4070867"/>
            <a:ext cx="998765" cy="45719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845961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6" y="4414931"/>
            <a:ext cx="7380312" cy="2326455"/>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20688"/>
            <a:ext cx="7380312" cy="3672408"/>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096" y="0"/>
            <a:ext cx="9018896" cy="678706"/>
          </a:xfrm>
        </p:spPr>
        <p:txBody>
          <a:bodyPr>
            <a:noAutofit/>
          </a:bodyPr>
          <a:lstStyle/>
          <a:p>
            <a:r>
              <a:rPr lang="ru-RU" sz="2500" b="1" dirty="0" smtClean="0">
                <a:solidFill>
                  <a:schemeClr val="tx2">
                    <a:lumMod val="75000"/>
                  </a:schemeClr>
                </a:solidFill>
                <a:latin typeface="+mn-lt"/>
                <a:ea typeface="+mn-ea"/>
                <a:cs typeface="+mn-cs"/>
              </a:rPr>
              <a:t>Калит (</a:t>
            </a:r>
            <a:r>
              <a:rPr lang="ru-RU" sz="2500" b="1" dirty="0" err="1" smtClean="0">
                <a:solidFill>
                  <a:schemeClr val="tx2">
                    <a:lumMod val="75000"/>
                  </a:schemeClr>
                </a:solidFill>
                <a:latin typeface="+mn-lt"/>
                <a:ea typeface="+mn-ea"/>
                <a:cs typeface="+mn-cs"/>
              </a:rPr>
              <a:t>таянч</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сўзлар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4" name="TextBox 3"/>
          <p:cNvSpPr txBox="1"/>
          <p:nvPr/>
        </p:nvSpPr>
        <p:spPr>
          <a:xfrm>
            <a:off x="7380312" y="620688"/>
            <a:ext cx="1691680" cy="6247864"/>
          </a:xfrm>
          <a:prstGeom prst="rect">
            <a:avLst/>
          </a:prstGeom>
          <a:solidFill>
            <a:schemeClr val="tx2">
              <a:lumMod val="20000"/>
              <a:lumOff val="80000"/>
            </a:schemeClr>
          </a:solidFill>
        </p:spPr>
        <p:txBody>
          <a:bodyPr wrap="square" rtlCol="0">
            <a:spAutoFit/>
          </a:bodyPr>
          <a:lstStyle>
            <a:defPPr>
              <a:defRPr lang="ru-RU"/>
            </a:defPPr>
            <a:lvl1pPr>
              <a:defRPr sz="2000" b="1">
                <a:solidFill>
                  <a:schemeClr val="tx2">
                    <a:lumMod val="75000"/>
                  </a:schemeClr>
                </a:solidFill>
              </a:defRPr>
            </a:lvl1pPr>
          </a:lstStyle>
          <a:p>
            <a:r>
              <a:rPr lang="ru-RU" dirty="0"/>
              <a:t>1 – </a:t>
            </a:r>
            <a:r>
              <a:rPr lang="ru-RU" dirty="0" smtClean="0"/>
              <a:t>«</a:t>
            </a:r>
            <a:r>
              <a:rPr lang="ru-RU" dirty="0"/>
              <a:t>журнал» </a:t>
            </a:r>
            <a:r>
              <a:rPr lang="ru-RU" dirty="0" err="1" smtClean="0"/>
              <a:t>тоифасини</a:t>
            </a:r>
            <a:r>
              <a:rPr lang="ru-RU" dirty="0" smtClean="0"/>
              <a:t> </a:t>
            </a:r>
            <a:r>
              <a:rPr lang="ru-RU" dirty="0" err="1" smtClean="0"/>
              <a:t>танлаш</a:t>
            </a:r>
            <a:endParaRPr lang="ru-RU" dirty="0"/>
          </a:p>
          <a:p>
            <a:endParaRPr lang="ru-RU" dirty="0"/>
          </a:p>
          <a:p>
            <a:r>
              <a:rPr lang="ru-RU" dirty="0"/>
              <a:t>2 – </a:t>
            </a:r>
            <a:r>
              <a:rPr lang="ru-RU" dirty="0" err="1" smtClean="0"/>
              <a:t>Нашр</a:t>
            </a:r>
            <a:r>
              <a:rPr lang="ru-RU" dirty="0" smtClean="0"/>
              <a:t> </a:t>
            </a:r>
            <a:r>
              <a:rPr lang="ru-RU" dirty="0" err="1" smtClean="0"/>
              <a:t>санасини</a:t>
            </a:r>
            <a:r>
              <a:rPr lang="ru-RU" dirty="0" smtClean="0"/>
              <a:t> </a:t>
            </a:r>
            <a:r>
              <a:rPr lang="ru-RU" dirty="0" err="1" smtClean="0"/>
              <a:t>белгилаш</a:t>
            </a:r>
            <a:r>
              <a:rPr lang="ru-RU" dirty="0" smtClean="0"/>
              <a:t> </a:t>
            </a:r>
            <a:endParaRPr lang="ru-RU" dirty="0"/>
          </a:p>
          <a:p>
            <a:endParaRPr lang="ru-RU" dirty="0"/>
          </a:p>
          <a:p>
            <a:r>
              <a:rPr lang="ru-RU" dirty="0"/>
              <a:t>3 – </a:t>
            </a:r>
            <a:r>
              <a:rPr lang="ru-RU" dirty="0" err="1" smtClean="0"/>
              <a:t>Журнални</a:t>
            </a:r>
            <a:r>
              <a:rPr lang="ru-RU" dirty="0" smtClean="0"/>
              <a:t> </a:t>
            </a:r>
            <a:r>
              <a:rPr lang="ru-RU" dirty="0" err="1" smtClean="0"/>
              <a:t>танлаш</a:t>
            </a:r>
            <a:endParaRPr lang="en-US" dirty="0" smtClean="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14</a:t>
            </a:fld>
            <a:endParaRPr lang="ru-RU">
              <a:solidFill>
                <a:prstClr val="black">
                  <a:tint val="75000"/>
                </a:prstClr>
              </a:solidFill>
            </a:endParaRPr>
          </a:p>
        </p:txBody>
      </p:sp>
      <p:sp>
        <p:nvSpPr>
          <p:cNvPr id="15" name="Скругленная прямоугольная выноска 14"/>
          <p:cNvSpPr/>
          <p:nvPr/>
        </p:nvSpPr>
        <p:spPr>
          <a:xfrm>
            <a:off x="5131683" y="3523526"/>
            <a:ext cx="1152128" cy="432048"/>
          </a:xfrm>
          <a:prstGeom prst="wedgeRoundRectCallout">
            <a:avLst>
              <a:gd name="adj1" fmla="val -83029"/>
              <a:gd name="adj2" fmla="val 23605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8" name="Скругленная прямоугольная выноска 17"/>
          <p:cNvSpPr/>
          <p:nvPr/>
        </p:nvSpPr>
        <p:spPr>
          <a:xfrm>
            <a:off x="1403654" y="1052736"/>
            <a:ext cx="1152128" cy="432048"/>
          </a:xfrm>
          <a:prstGeom prst="wedgeRoundRectCallout">
            <a:avLst>
              <a:gd name="adj1" fmla="val -125674"/>
              <a:gd name="adj2" fmla="val 39399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0076" y="5013176"/>
            <a:ext cx="5400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кругленная прямоугольная выноска 20"/>
          <p:cNvSpPr/>
          <p:nvPr/>
        </p:nvSpPr>
        <p:spPr>
          <a:xfrm>
            <a:off x="5004050" y="5110114"/>
            <a:ext cx="1152128" cy="432048"/>
          </a:xfrm>
          <a:prstGeom prst="wedgeRoundRectCallout">
            <a:avLst>
              <a:gd name="adj1" fmla="val -129227"/>
              <a:gd name="adj2" fmla="val 844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Tree>
    <p:extLst>
      <p:ext uri="{BB962C8B-B14F-4D97-AF65-F5344CB8AC3E}">
        <p14:creationId xmlns:p14="http://schemas.microsoft.com/office/powerpoint/2010/main" val="409352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7136" y="60468"/>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20780" y="305017"/>
            <a:ext cx="2160240" cy="6401753"/>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сони </a:t>
            </a:r>
            <a:r>
              <a:rPr lang="ru-RU" sz="2000" b="1" dirty="0" err="1" smtClean="0">
                <a:solidFill>
                  <a:schemeClr val="tx2">
                    <a:lumMod val="75000"/>
                  </a:schemeClr>
                </a:solidFill>
              </a:rPr>
              <a:t>бўйича</a:t>
            </a:r>
            <a:r>
              <a:rPr lang="ru-RU" sz="2000" b="1" dirty="0" smtClean="0">
                <a:solidFill>
                  <a:schemeClr val="tx2">
                    <a:lumMod val="75000"/>
                  </a:schemeClr>
                </a:solidFill>
              </a:rPr>
              <a:t> </a:t>
            </a:r>
            <a:r>
              <a:rPr lang="ru-RU" sz="2000" b="1" dirty="0" err="1" smtClean="0">
                <a:solidFill>
                  <a:schemeClr val="tx2">
                    <a:lumMod val="75000"/>
                  </a:schemeClr>
                </a:solidFill>
              </a:rPr>
              <a:t>қидириш</a:t>
            </a:r>
            <a:endParaRPr lang="ru-RU" sz="2000" b="1" dirty="0">
              <a:solidFill>
                <a:schemeClr val="tx2">
                  <a:lumMod val="75000"/>
                </a:schemeClr>
              </a:solidFill>
            </a:endParaRPr>
          </a:p>
          <a:p>
            <a:endParaRPr lang="ru-RU" sz="1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Сўнгги</a:t>
            </a:r>
            <a:r>
              <a:rPr lang="ru-RU" sz="2000" b="1" dirty="0" smtClean="0">
                <a:solidFill>
                  <a:schemeClr val="tx2">
                    <a:lumMod val="75000"/>
                  </a:schemeClr>
                </a:solidFill>
              </a:rPr>
              <a:t> </a:t>
            </a:r>
            <a:r>
              <a:rPr lang="ru-RU" sz="2000" b="1" dirty="0" err="1" smtClean="0">
                <a:solidFill>
                  <a:schemeClr val="tx2">
                    <a:lumMod val="75000"/>
                  </a:schemeClr>
                </a:solidFill>
              </a:rPr>
              <a:t>мақолалар</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Мазмунини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rgbClr val="C00000"/>
                </a:solidFill>
              </a:rPr>
              <a:t>4 –  </a:t>
            </a:r>
            <a:r>
              <a:rPr lang="ru-RU" sz="2000" b="1" dirty="0" smtClean="0">
                <a:solidFill>
                  <a:srgbClr val="C00000"/>
                </a:solidFill>
              </a:rPr>
              <a:t>Журнал </a:t>
            </a:r>
            <a:r>
              <a:rPr lang="ru-RU" sz="2000" b="1" dirty="0" err="1" smtClean="0">
                <a:solidFill>
                  <a:srgbClr val="C00000"/>
                </a:solidFill>
              </a:rPr>
              <a:t>ҳақида</a:t>
            </a:r>
            <a:r>
              <a:rPr lang="ru-RU" sz="2000" b="1" dirty="0" smtClean="0">
                <a:solidFill>
                  <a:srgbClr val="C00000"/>
                </a:solidFill>
              </a:rPr>
              <a:t> </a:t>
            </a:r>
            <a:r>
              <a:rPr lang="ru-RU" sz="2000" b="1" dirty="0" err="1" smtClean="0">
                <a:solidFill>
                  <a:srgbClr val="C00000"/>
                </a:solidFill>
              </a:rPr>
              <a:t>маълумот</a:t>
            </a:r>
            <a:endParaRPr lang="ru-RU" sz="2000" b="1" dirty="0" smtClean="0">
              <a:solidFill>
                <a:srgbClr val="C00000"/>
              </a:solidFill>
            </a:endParaRPr>
          </a:p>
          <a:p>
            <a:endParaRPr lang="ru-RU" sz="2000" b="1" dirty="0">
              <a:solidFill>
                <a:schemeClr val="tx2">
                  <a:lumMod val="75000"/>
                </a:schemeClr>
              </a:solidFill>
            </a:endParaRPr>
          </a:p>
          <a:p>
            <a:r>
              <a:rPr lang="ru-RU" sz="2000" b="1" dirty="0">
                <a:solidFill>
                  <a:schemeClr val="tx2">
                    <a:lumMod val="75000"/>
                  </a:schemeClr>
                </a:solidFill>
              </a:rPr>
              <a:t>5–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чиқиб</a:t>
            </a:r>
            <a:r>
              <a:rPr lang="ru-RU" sz="2000" b="1" dirty="0" smtClean="0">
                <a:solidFill>
                  <a:schemeClr val="tx2">
                    <a:lumMod val="75000"/>
                  </a:schemeClr>
                </a:solidFill>
              </a:rPr>
              <a:t>, </a:t>
            </a:r>
            <a:r>
              <a:rPr lang="ru-RU" sz="2000" b="1" dirty="0" err="1" smtClean="0">
                <a:solidFill>
                  <a:schemeClr val="tx2">
                    <a:lumMod val="75000"/>
                  </a:schemeClr>
                </a:solidFill>
              </a:rPr>
              <a:t>юклаш</a:t>
            </a:r>
            <a:endParaRPr lang="ru-RU" sz="2000" b="1" dirty="0" smtClean="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6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r>
              <a:rPr lang="ru-RU" sz="2000" b="1" dirty="0" smtClean="0">
                <a:solidFill>
                  <a:schemeClr val="tx2">
                    <a:lumMod val="75000"/>
                  </a:schemeClr>
                </a:solidFill>
              </a:rPr>
              <a:t>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мақолаларни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sz="2000" b="1" dirty="0" smtClean="0">
              <a:solidFill>
                <a:schemeClr val="tx2">
                  <a:lumMod val="75000"/>
                </a:schemeClr>
              </a:solidFill>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15</a:t>
            </a:fld>
            <a:endParaRPr lang="ru-RU" dirty="0">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 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385486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16910" t="16405" r="19179" b="11781"/>
          <a:stretch>
            <a:fillRect/>
          </a:stretch>
        </p:blipFill>
        <p:spPr bwMode="auto">
          <a:xfrm>
            <a:off x="230425" y="1182688"/>
            <a:ext cx="831532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Овал 3"/>
          <p:cNvSpPr>
            <a:spLocks noChangeArrowheads="1"/>
          </p:cNvSpPr>
          <p:nvPr/>
        </p:nvSpPr>
        <p:spPr bwMode="auto">
          <a:xfrm>
            <a:off x="6156327" y="4361237"/>
            <a:ext cx="2376488"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endParaRPr lang="ru-RU">
              <a:solidFill>
                <a:srgbClr val="5F5F5F"/>
              </a:solidFill>
            </a:endParaRPr>
          </a:p>
        </p:txBody>
      </p:sp>
      <p:cxnSp>
        <p:nvCxnSpPr>
          <p:cNvPr id="76804" name="Прямая со стрелкой 5"/>
          <p:cNvCxnSpPr>
            <a:cxnSpLocks noChangeShapeType="1"/>
          </p:cNvCxnSpPr>
          <p:nvPr/>
        </p:nvCxnSpPr>
        <p:spPr bwMode="auto">
          <a:xfrm flipH="1">
            <a:off x="7308859" y="3197227"/>
            <a:ext cx="1655763" cy="12239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6805" name="TextBox 4"/>
          <p:cNvSpPr txBox="1">
            <a:spLocks noChangeArrowheads="1"/>
          </p:cNvSpPr>
          <p:nvPr/>
        </p:nvSpPr>
        <p:spPr bwMode="auto">
          <a:xfrm>
            <a:off x="755654" y="188913"/>
            <a:ext cx="583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eaLnBrk="1" hangingPunct="1">
              <a:spcBef>
                <a:spcPts val="800"/>
              </a:spcBef>
              <a:buClr>
                <a:srgbClr val="0176C3"/>
              </a:buClr>
              <a:buSzPct val="100000"/>
              <a:buFont typeface="Arial" pitchFamily="34" charset="0"/>
              <a:buChar char="•"/>
            </a:pPr>
            <a:endParaRPr lang="ru-RU" sz="1800">
              <a:solidFill>
                <a:srgbClr val="002143"/>
              </a:solidFill>
              <a:latin typeface="Calibri" pitchFamily="34" charset="0"/>
            </a:endParaRPr>
          </a:p>
        </p:txBody>
      </p:sp>
      <p:sp>
        <p:nvSpPr>
          <p:cNvPr id="8" name="Заголовок 1"/>
          <p:cNvSpPr txBox="1">
            <a:spLocks/>
          </p:cNvSpPr>
          <p:nvPr/>
        </p:nvSpPr>
        <p:spPr>
          <a:xfrm>
            <a:off x="519824" y="182881"/>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12974088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395288" y="260350"/>
            <a:ext cx="8135937" cy="311150"/>
          </a:xfrm>
        </p:spPr>
        <p:txBody>
          <a:bodyPr>
            <a:noAutofit/>
          </a:bodyPr>
          <a:lstStyle/>
          <a:p>
            <a:pPr eaLnBrk="1" hangingPunct="1"/>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16763" t="23698" r="17130" b="9375"/>
          <a:stretch>
            <a:fillRect/>
          </a:stretch>
        </p:blipFill>
        <p:spPr bwMode="auto">
          <a:xfrm>
            <a:off x="468313" y="692150"/>
            <a:ext cx="8064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Овал 4"/>
          <p:cNvSpPr>
            <a:spLocks noChangeArrowheads="1"/>
          </p:cNvSpPr>
          <p:nvPr/>
        </p:nvSpPr>
        <p:spPr bwMode="auto">
          <a:xfrm>
            <a:off x="684220" y="4292618"/>
            <a:ext cx="1655537"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28002656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 y="719142"/>
            <a:ext cx="7128792" cy="594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562074"/>
          </a:xfrm>
        </p:spPr>
        <p:txBody>
          <a:bodyPr>
            <a:noAutofit/>
          </a:bodyPr>
          <a:lstStyle/>
          <a:p>
            <a:r>
              <a:rPr lang="ru-RU" sz="2500" b="1" dirty="0" smtClean="0">
                <a:solidFill>
                  <a:schemeClr val="tx2">
                    <a:lumMod val="75000"/>
                  </a:schemeClr>
                </a:solidFill>
                <a:latin typeface="+mn-lt"/>
                <a:ea typeface="+mn-ea"/>
                <a:cs typeface="+mn-cs"/>
              </a:rPr>
              <a:t>Журнал </a:t>
            </a:r>
            <a:r>
              <a:rPr lang="ru-RU" sz="2500" b="1" dirty="0" err="1" smtClean="0">
                <a:solidFill>
                  <a:schemeClr val="tx2">
                    <a:lumMod val="75000"/>
                  </a:schemeClr>
                </a:solidFill>
                <a:latin typeface="+mn-lt"/>
                <a:ea typeface="+mn-ea"/>
                <a:cs typeface="+mn-cs"/>
              </a:rPr>
              <a:t>ҳақида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маълумот</a:t>
            </a:r>
            <a:endParaRPr lang="ru-RU" sz="2500" b="1" dirty="0">
              <a:solidFill>
                <a:schemeClr val="tx2">
                  <a:lumMod val="75000"/>
                </a:schemeClr>
              </a:solidFill>
              <a:latin typeface="+mn-lt"/>
              <a:ea typeface="+mn-ea"/>
              <a:cs typeface="+mn-cs"/>
            </a:endParaRPr>
          </a:p>
        </p:txBody>
      </p:sp>
      <p:sp>
        <p:nvSpPr>
          <p:cNvPr id="7" name="TextBox 6"/>
          <p:cNvSpPr txBox="1"/>
          <p:nvPr/>
        </p:nvSpPr>
        <p:spPr>
          <a:xfrm>
            <a:off x="7020272" y="760053"/>
            <a:ext cx="2123728" cy="5847755"/>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 </a:t>
            </a:r>
            <a:r>
              <a:rPr lang="ru-RU" sz="2000" b="1" dirty="0" smtClean="0">
                <a:solidFill>
                  <a:schemeClr val="tx2">
                    <a:lumMod val="75000"/>
                  </a:schemeClr>
                </a:solidFill>
              </a:rPr>
              <a:t>Журнал </a:t>
            </a:r>
            <a:r>
              <a:rPr lang="ru-RU" sz="2000" b="1" dirty="0" err="1" smtClean="0">
                <a:solidFill>
                  <a:schemeClr val="tx2">
                    <a:lumMod val="75000"/>
                  </a:schemeClr>
                </a:solidFill>
              </a:rPr>
              <a:t>сонларини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a:t>
            </a:r>
            <a:r>
              <a:rPr lang="ru-RU" sz="2000" b="1" dirty="0" smtClean="0">
                <a:solidFill>
                  <a:schemeClr val="tx2">
                    <a:lumMod val="75000"/>
                  </a:schemeClr>
                </a:solidFill>
              </a:rPr>
              <a:t> </a:t>
            </a:r>
            <a:r>
              <a:rPr lang="ru-RU" sz="2000" b="1" dirty="0" err="1" smtClean="0">
                <a:solidFill>
                  <a:schemeClr val="tx2">
                    <a:lumMod val="75000"/>
                  </a:schemeClr>
                </a:solidFill>
              </a:rPr>
              <a:t>намунаси</a:t>
            </a:r>
            <a:r>
              <a:rPr lang="ru-RU" sz="2000" b="1" dirty="0" smtClean="0">
                <a:solidFill>
                  <a:schemeClr val="tx2">
                    <a:lumMod val="75000"/>
                  </a:schemeClr>
                </a:solidFill>
              </a:rPr>
              <a:t> </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Журналнинг</a:t>
            </a:r>
            <a:r>
              <a:rPr lang="ru-RU" sz="2000" b="1" dirty="0" smtClean="0">
                <a:solidFill>
                  <a:schemeClr val="tx2">
                    <a:lumMod val="75000"/>
                  </a:schemeClr>
                </a:solidFill>
              </a:rPr>
              <a:t> </a:t>
            </a:r>
            <a:r>
              <a:rPr lang="ru-RU" sz="2000" b="1" dirty="0" err="1" smtClean="0">
                <a:solidFill>
                  <a:schemeClr val="tx2">
                    <a:lumMod val="75000"/>
                  </a:schemeClr>
                </a:solidFill>
              </a:rPr>
              <a:t>импакт-фактори</a:t>
            </a:r>
            <a:endParaRPr lang="en-US" sz="2000" b="1" dirty="0">
              <a:solidFill>
                <a:schemeClr val="tx2">
                  <a:lumMod val="75000"/>
                </a:schemeClr>
              </a:solidFill>
            </a:endParaRPr>
          </a:p>
          <a:p>
            <a:endParaRPr lang="en-US" sz="2000" b="1" dirty="0">
              <a:solidFill>
                <a:schemeClr val="tx2">
                  <a:lumMod val="75000"/>
                </a:schemeClr>
              </a:solidFill>
            </a:endParaRPr>
          </a:p>
          <a:p>
            <a:r>
              <a:rPr lang="en-US" sz="2000" b="1" dirty="0">
                <a:solidFill>
                  <a:schemeClr val="tx2">
                    <a:lumMod val="75000"/>
                  </a:schemeClr>
                </a:solidFill>
              </a:rPr>
              <a:t>4 -  </a:t>
            </a:r>
            <a:r>
              <a:rPr lang="uz-Cyrl-UZ" sz="2000" b="1" dirty="0" smtClean="0">
                <a:solidFill>
                  <a:schemeClr val="tx2">
                    <a:lumMod val="75000"/>
                  </a:schemeClr>
                </a:solidFill>
              </a:rPr>
              <a:t>Муаллифлар учун кўрсатмалар</a:t>
            </a:r>
          </a:p>
          <a:p>
            <a:endParaRPr lang="ru-RU" sz="2000" b="1" dirty="0" smtClean="0">
              <a:solidFill>
                <a:schemeClr val="tx2">
                  <a:lumMod val="75000"/>
                </a:schemeClr>
              </a:solidFill>
            </a:endParaRPr>
          </a:p>
          <a:p>
            <a:r>
              <a:rPr lang="ru-RU" sz="2000" b="1" dirty="0" smtClean="0">
                <a:solidFill>
                  <a:schemeClr val="tx2">
                    <a:lumMod val="75000"/>
                  </a:schemeClr>
                </a:solidFill>
              </a:rPr>
              <a:t>5 – </a:t>
            </a:r>
            <a:r>
              <a:rPr lang="ru-RU" sz="2000" b="1" dirty="0" err="1" smtClean="0">
                <a:solidFill>
                  <a:schemeClr val="tx2">
                    <a:lumMod val="75000"/>
                  </a:schemeClr>
                </a:solidFill>
              </a:rPr>
              <a:t>Мақолани</a:t>
            </a:r>
            <a:r>
              <a:rPr lang="ru-RU" sz="2000" b="1" dirty="0" smtClean="0">
                <a:solidFill>
                  <a:schemeClr val="tx2">
                    <a:lumMod val="75000"/>
                  </a:schemeClr>
                </a:solidFill>
              </a:rPr>
              <a:t> онлайн </a:t>
            </a:r>
            <a:r>
              <a:rPr lang="ru-RU" sz="2000" b="1" dirty="0" err="1" smtClean="0">
                <a:solidFill>
                  <a:schemeClr val="tx2">
                    <a:lumMod val="75000"/>
                  </a:schemeClr>
                </a:solidFill>
              </a:rPr>
              <a:t>юбориш</a:t>
            </a:r>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18</a:t>
            </a:fld>
            <a:endParaRPr lang="ru-RU">
              <a:solidFill>
                <a:prstClr val="black">
                  <a:tint val="75000"/>
                </a:prstClr>
              </a:solidFill>
            </a:endParaRPr>
          </a:p>
        </p:txBody>
      </p:sp>
      <p:sp>
        <p:nvSpPr>
          <p:cNvPr id="13" name="Скругленная прямоугольная выноска 12"/>
          <p:cNvSpPr/>
          <p:nvPr/>
        </p:nvSpPr>
        <p:spPr>
          <a:xfrm>
            <a:off x="5003774" y="1340768"/>
            <a:ext cx="1152128" cy="432048"/>
          </a:xfrm>
          <a:prstGeom prst="wedgeRoundRectCallout">
            <a:avLst>
              <a:gd name="adj1" fmla="val -27354"/>
              <a:gd name="adj2" fmla="val 47296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6" name="Скругленная прямоугольная выноска 15"/>
          <p:cNvSpPr/>
          <p:nvPr/>
        </p:nvSpPr>
        <p:spPr>
          <a:xfrm>
            <a:off x="3630182" y="2395300"/>
            <a:ext cx="1152128" cy="432048"/>
          </a:xfrm>
          <a:prstGeom prst="wedgeRoundRectCallout">
            <a:avLst>
              <a:gd name="adj1" fmla="val 48458"/>
              <a:gd name="adj2" fmla="val 30554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19" name="Скругленная прямоугольная выноска 18"/>
          <p:cNvSpPr/>
          <p:nvPr/>
        </p:nvSpPr>
        <p:spPr>
          <a:xfrm>
            <a:off x="5580112" y="2395300"/>
            <a:ext cx="1152128" cy="432048"/>
          </a:xfrm>
          <a:prstGeom prst="wedgeRoundRectCallout">
            <a:avLst>
              <a:gd name="adj1" fmla="val 10552"/>
              <a:gd name="adj2" fmla="val 52035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22" name="Скругленная прямоугольная выноска 21"/>
          <p:cNvSpPr/>
          <p:nvPr/>
        </p:nvSpPr>
        <p:spPr>
          <a:xfrm>
            <a:off x="1923938" y="5877272"/>
            <a:ext cx="1152128" cy="432048"/>
          </a:xfrm>
          <a:prstGeom prst="wedgeRoundRectCallout">
            <a:avLst>
              <a:gd name="adj1" fmla="val 200083"/>
              <a:gd name="adj2" fmla="val 212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smtClean="0">
                <a:solidFill>
                  <a:prstClr val="black"/>
                </a:solidFill>
              </a:rPr>
              <a:t>-босқич</a:t>
            </a:r>
            <a:endParaRPr lang="ru-RU" dirty="0">
              <a:solidFill>
                <a:prstClr val="black"/>
              </a:solidFill>
            </a:endParaRPr>
          </a:p>
        </p:txBody>
      </p:sp>
      <p:sp>
        <p:nvSpPr>
          <p:cNvPr id="25" name="Скругленная прямоугольная выноска 24"/>
          <p:cNvSpPr/>
          <p:nvPr/>
        </p:nvSpPr>
        <p:spPr>
          <a:xfrm>
            <a:off x="2683286" y="4941168"/>
            <a:ext cx="1152128" cy="432048"/>
          </a:xfrm>
          <a:prstGeom prst="wedgeRoundRectCallout">
            <a:avLst>
              <a:gd name="adj1" fmla="val 125455"/>
              <a:gd name="adj2" fmla="val 10338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272618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43" r="15369" b="36862"/>
          <a:stretch/>
        </p:blipFill>
        <p:spPr bwMode="auto">
          <a:xfrm>
            <a:off x="134186" y="1198564"/>
            <a:ext cx="8496300" cy="539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Box 4"/>
          <p:cNvSpPr txBox="1">
            <a:spLocks noChangeArrowheads="1"/>
          </p:cNvSpPr>
          <p:nvPr/>
        </p:nvSpPr>
        <p:spPr bwMode="auto">
          <a:xfrm>
            <a:off x="328768" y="116632"/>
            <a:ext cx="8496300" cy="10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ctr" eaLnBrk="1" hangingPunct="1">
              <a:spcBef>
                <a:spcPts val="800"/>
              </a:spcBef>
              <a:buClr>
                <a:srgbClr val="0176C3"/>
              </a:buClr>
              <a:buSzPct val="100000"/>
            </a:pPr>
            <a:r>
              <a:rPr lang="ru-RU" sz="2500" b="1" dirty="0" smtClean="0">
                <a:solidFill>
                  <a:schemeClr val="tx2">
                    <a:lumMod val="75000"/>
                  </a:schemeClr>
                </a:solidFill>
                <a:latin typeface="+mn-lt"/>
              </a:rPr>
              <a:t>Журнал </a:t>
            </a:r>
            <a:r>
              <a:rPr lang="ru-RU" sz="2500" b="1" dirty="0" err="1" smtClean="0">
                <a:solidFill>
                  <a:schemeClr val="tx2">
                    <a:lumMod val="75000"/>
                  </a:schemeClr>
                </a:solidFill>
                <a:latin typeface="+mn-lt"/>
              </a:rPr>
              <a:t>ҳақида</a:t>
            </a:r>
            <a:r>
              <a:rPr lang="ru-RU" sz="2500" b="1" dirty="0" smtClean="0">
                <a:solidFill>
                  <a:schemeClr val="tx2">
                    <a:lumMod val="75000"/>
                  </a:schemeClr>
                </a:solidFill>
                <a:latin typeface="+mn-lt"/>
              </a:rPr>
              <a:t> </a:t>
            </a:r>
            <a:r>
              <a:rPr lang="ru-RU" sz="2500" b="1" dirty="0" err="1" smtClean="0">
                <a:solidFill>
                  <a:schemeClr val="tx2">
                    <a:lumMod val="75000"/>
                  </a:schemeClr>
                </a:solidFill>
                <a:latin typeface="+mn-lt"/>
              </a:rPr>
              <a:t>маълумот</a:t>
            </a:r>
            <a:r>
              <a:rPr lang="ru-RU" sz="2500" b="1" dirty="0" smtClean="0">
                <a:solidFill>
                  <a:schemeClr val="tx2">
                    <a:lumMod val="75000"/>
                  </a:schemeClr>
                </a:solidFill>
                <a:latin typeface="+mn-lt"/>
              </a:rPr>
              <a:t>:</a:t>
            </a:r>
            <a:r>
              <a:rPr lang="en-US" sz="2500" b="1" dirty="0" smtClean="0">
                <a:solidFill>
                  <a:schemeClr val="tx2">
                    <a:lumMod val="75000"/>
                  </a:schemeClr>
                </a:solidFill>
                <a:latin typeface="+mn-lt"/>
              </a:rPr>
              <a:t> </a:t>
            </a:r>
            <a:r>
              <a:rPr lang="uz-Cyrl-UZ" sz="2500" b="1" dirty="0">
                <a:solidFill>
                  <a:schemeClr val="tx2">
                    <a:lumMod val="75000"/>
                  </a:schemeClr>
                </a:solidFill>
                <a:latin typeface="+mn-lt"/>
              </a:rPr>
              <a:t>Ж</a:t>
            </a:r>
            <a:r>
              <a:rPr lang="uz-Cyrl-UZ" sz="2500" b="1" dirty="0" smtClean="0">
                <a:solidFill>
                  <a:schemeClr val="tx2">
                    <a:lumMod val="75000"/>
                  </a:schemeClr>
                </a:solidFill>
                <a:latin typeface="+mn-lt"/>
              </a:rPr>
              <a:t>урнал қаерда индексланиши ва унда</a:t>
            </a:r>
            <a:r>
              <a:rPr lang="ru-RU" sz="2500" b="1" dirty="0" smtClean="0">
                <a:solidFill>
                  <a:schemeClr val="tx2">
                    <a:lumMod val="75000"/>
                  </a:schemeClr>
                </a:solidFill>
                <a:latin typeface="+mn-lt"/>
              </a:rPr>
              <a:t> </a:t>
            </a:r>
            <a:r>
              <a:rPr lang="en-US" sz="2500" b="1" dirty="0" smtClean="0">
                <a:solidFill>
                  <a:schemeClr val="tx2">
                    <a:lumMod val="75000"/>
                  </a:schemeClr>
                </a:solidFill>
                <a:latin typeface="+mn-lt"/>
              </a:rPr>
              <a:t>Scopus</a:t>
            </a:r>
            <a:r>
              <a:rPr lang="uz-Cyrl-UZ" sz="2500" b="1" dirty="0" smtClean="0">
                <a:solidFill>
                  <a:schemeClr val="tx2">
                    <a:lumMod val="75000"/>
                  </a:schemeClr>
                </a:solidFill>
                <a:latin typeface="+mn-lt"/>
              </a:rPr>
              <a:t> борлигини қандай билиш мумкин</a:t>
            </a:r>
            <a:r>
              <a:rPr lang="en-US" sz="2500" b="1" dirty="0" smtClean="0">
                <a:solidFill>
                  <a:schemeClr val="tx2">
                    <a:lumMod val="75000"/>
                  </a:schemeClr>
                </a:solidFill>
                <a:latin typeface="+mn-lt"/>
              </a:rPr>
              <a:t>?</a:t>
            </a:r>
            <a:endParaRPr lang="ru-RU" sz="2500" b="1" dirty="0">
              <a:solidFill>
                <a:schemeClr val="tx2">
                  <a:lumMod val="75000"/>
                </a:schemeClr>
              </a:solidFill>
              <a:latin typeface="+mn-lt"/>
            </a:endParaRPr>
          </a:p>
        </p:txBody>
      </p:sp>
      <p:sp>
        <p:nvSpPr>
          <p:cNvPr id="80900" name="Овал 5"/>
          <p:cNvSpPr>
            <a:spLocks noChangeArrowheads="1"/>
          </p:cNvSpPr>
          <p:nvPr/>
        </p:nvSpPr>
        <p:spPr bwMode="auto">
          <a:xfrm>
            <a:off x="99514" y="4365118"/>
            <a:ext cx="6624736" cy="519351"/>
          </a:xfrm>
          <a:prstGeom prst="ellipse">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endParaRPr lang="ru-RU">
              <a:solidFill>
                <a:srgbClr val="5F5F5F"/>
              </a:solidFill>
            </a:endParaRPr>
          </a:p>
        </p:txBody>
      </p:sp>
      <p:cxnSp>
        <p:nvCxnSpPr>
          <p:cNvPr id="5" name="Прямая со стрелкой 6"/>
          <p:cNvCxnSpPr>
            <a:cxnSpLocks noChangeShapeType="1"/>
          </p:cNvCxnSpPr>
          <p:nvPr/>
        </p:nvCxnSpPr>
        <p:spPr bwMode="auto">
          <a:xfrm flipH="1">
            <a:off x="1979712" y="3548717"/>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19</a:t>
            </a:fld>
            <a:endParaRPr lang="ru-RU">
              <a:solidFill>
                <a:prstClr val="black">
                  <a:tint val="75000"/>
                </a:prstClr>
              </a:solidFill>
            </a:endParaRPr>
          </a:p>
        </p:txBody>
      </p:sp>
    </p:spTree>
    <p:extLst>
      <p:ext uri="{BB962C8B-B14F-4D97-AF65-F5344CB8AC3E}">
        <p14:creationId xmlns:p14="http://schemas.microsoft.com/office/powerpoint/2010/main" val="28479769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61403"/>
              </p:ext>
            </p:extLst>
          </p:nvPr>
        </p:nvGraphicFramePr>
        <p:xfrm>
          <a:off x="323528" y="1220792"/>
          <a:ext cx="8312472" cy="5248007"/>
        </p:xfrm>
        <a:graphic>
          <a:graphicData uri="http://schemas.openxmlformats.org/drawingml/2006/table">
            <a:tbl>
              <a:tblPr firstRow="1" bandRow="1">
                <a:tableStyleId>{93296810-A885-4BE3-A3E7-6D5BEEA58F35}</a:tableStyleId>
              </a:tblPr>
              <a:tblGrid>
                <a:gridCol w="2078118"/>
                <a:gridCol w="693418"/>
                <a:gridCol w="1384700"/>
                <a:gridCol w="1386836"/>
                <a:gridCol w="691282"/>
                <a:gridCol w="2078118"/>
              </a:tblGrid>
              <a:tr h="658812">
                <a:tc gridSpan="2">
                  <a:txBody>
                    <a:bodyPr/>
                    <a:lstStyle/>
                    <a:p>
                      <a:pPr algn="ctr"/>
                      <a:endParaRPr lang="en-GB" dirty="0" smtClean="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787464" y="1261519"/>
            <a:ext cx="1285142"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66721"/>
            <a:ext cx="124535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6992514" y="1334223"/>
            <a:ext cx="1307365"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89" y="4013277"/>
            <a:ext cx="1497623"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843808" y="3913330"/>
            <a:ext cx="1194791"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465881" y="3840454"/>
            <a:ext cx="8339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352" y="3945142"/>
            <a:ext cx="1150340" cy="35952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787470" y="260648"/>
            <a:ext cx="7605347" cy="894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solidFill>
                  <a:srgbClr val="1F497D">
                    <a:lumMod val="75000"/>
                  </a:srgbClr>
                </a:solidFill>
                <a:latin typeface="+mn-lt"/>
                <a:ea typeface="+mn-ea"/>
                <a:cs typeface="+mn-cs"/>
              </a:rPr>
              <a:t>Нашриётимизнинг етакчи брендлари</a:t>
            </a:r>
            <a:r>
              <a:rPr lang="en-US"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ма</a:t>
            </a:r>
            <a:r>
              <a:rPr lang="uz-Cyrl-UZ" sz="2800" b="1" dirty="0">
                <a:solidFill>
                  <a:srgbClr val="1F497D">
                    <a:lumMod val="75000"/>
                  </a:srgbClr>
                </a:solidFill>
                <a:latin typeface="+mn-lt"/>
                <a:ea typeface="+mn-ea"/>
                <a:cs typeface="+mn-cs"/>
              </a:rPr>
              <a:t>ҳ</a:t>
            </a:r>
            <a:r>
              <a:rPr lang="ru-RU" sz="2800" b="1" dirty="0" err="1" smtClean="0">
                <a:solidFill>
                  <a:srgbClr val="1F497D">
                    <a:lumMod val="75000"/>
                  </a:srgbClr>
                </a:solidFill>
                <a:latin typeface="+mn-lt"/>
                <a:ea typeface="+mn-ea"/>
                <a:cs typeface="+mn-cs"/>
              </a:rPr>
              <a:t>сулотлари</a:t>
            </a:r>
            <a:r>
              <a:rPr lang="ru-RU" sz="2800" b="1" dirty="0" smtClean="0">
                <a:solidFill>
                  <a:srgbClr val="1F497D">
                    <a:lumMod val="75000"/>
                  </a:srgbClr>
                </a:solidFill>
                <a:latin typeface="+mn-lt"/>
                <a:ea typeface="+mn-ea"/>
                <a:cs typeface="+mn-cs"/>
              </a:rPr>
              <a:t>)</a:t>
            </a:r>
            <a:endParaRPr lang="en-GB" sz="2800" b="1" dirty="0">
              <a:solidFill>
                <a:srgbClr val="1F497D">
                  <a:lumMod val="75000"/>
                </a:srgbClr>
              </a:solidFill>
              <a:latin typeface="+mn-lt"/>
              <a:ea typeface="+mn-ea"/>
              <a:cs typeface="+mn-cs"/>
            </a:endParaRPr>
          </a:p>
        </p:txBody>
      </p:sp>
    </p:spTree>
    <p:extLst>
      <p:ext uri="{BB962C8B-B14F-4D97-AF65-F5344CB8AC3E}">
        <p14:creationId xmlns:p14="http://schemas.microsoft.com/office/powerpoint/2010/main" val="2166367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6" y="919162"/>
            <a:ext cx="6820360" cy="55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48264" y="1052737"/>
            <a:ext cx="1979712" cy="5232202"/>
          </a:xfrm>
          <a:prstGeom prst="rect">
            <a:avLst/>
          </a:prstGeom>
          <a:solidFill>
            <a:schemeClr val="tx2">
              <a:lumMod val="20000"/>
              <a:lumOff val="80000"/>
            </a:schemeClr>
          </a:solidFill>
        </p:spPr>
        <p:txBody>
          <a:bodyPr wrap="square" rtlCol="0">
            <a:spAutoFit/>
          </a:bodyPr>
          <a:lstStyle/>
          <a:p>
            <a:r>
              <a:rPr lang="ru-RU" sz="2000" b="1" dirty="0">
                <a:solidFill>
                  <a:schemeClr val="tx2">
                    <a:lumMod val="75000"/>
                  </a:schemeClr>
                </a:solidFill>
              </a:rPr>
              <a:t>1 </a:t>
            </a:r>
            <a:r>
              <a:rPr lang="ru-RU" sz="2000" b="1" dirty="0" smtClean="0">
                <a:solidFill>
                  <a:schemeClr val="tx2">
                    <a:lumMod val="75000"/>
                  </a:schemeClr>
                </a:solidFill>
              </a:rPr>
              <a:t>–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кўриб</a:t>
            </a:r>
            <a:r>
              <a:rPr lang="ru-RU" sz="2000" b="1" dirty="0" smtClean="0">
                <a:solidFill>
                  <a:schemeClr val="tx2">
                    <a:lumMod val="75000"/>
                  </a:schemeClr>
                </a:solidFill>
              </a:rPr>
              <a:t> </a:t>
            </a:r>
            <a:r>
              <a:rPr lang="ru-RU" sz="2000" b="1" dirty="0" err="1" smtClean="0">
                <a:solidFill>
                  <a:schemeClr val="tx2">
                    <a:lumMod val="75000"/>
                  </a:schemeClr>
                </a:solidFill>
              </a:rPr>
              <a:t>чиқиш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2 – </a:t>
            </a:r>
            <a:r>
              <a:rPr lang="ru-RU" sz="2000" b="1" dirty="0" err="1" smtClean="0">
                <a:solidFill>
                  <a:schemeClr val="tx2">
                    <a:lumMod val="75000"/>
                  </a:schemeClr>
                </a:solidFill>
              </a:rPr>
              <a:t>Мақолани</a:t>
            </a:r>
            <a:r>
              <a:rPr lang="ru-RU" sz="2000" b="1" dirty="0" smtClean="0">
                <a:solidFill>
                  <a:schemeClr val="tx2">
                    <a:lumMod val="75000"/>
                  </a:schemeClr>
                </a:solidFill>
              </a:rPr>
              <a:t> </a:t>
            </a:r>
            <a:r>
              <a:rPr lang="ru-RU" sz="2000" b="1" dirty="0" err="1" smtClean="0">
                <a:solidFill>
                  <a:schemeClr val="tx2">
                    <a:lumMod val="75000"/>
                  </a:schemeClr>
                </a:solidFill>
              </a:rPr>
              <a:t>юклаб</a:t>
            </a:r>
            <a:r>
              <a:rPr lang="ru-RU" sz="2000" b="1" dirty="0" smtClean="0">
                <a:solidFill>
                  <a:schemeClr val="tx2">
                    <a:lumMod val="75000"/>
                  </a:schemeClr>
                </a:solidFill>
              </a:rPr>
              <a:t> </a:t>
            </a:r>
            <a:r>
              <a:rPr lang="ru-RU" sz="2000" b="1" dirty="0" err="1" smtClean="0">
                <a:solidFill>
                  <a:schemeClr val="tx2">
                    <a:lumMod val="75000"/>
                  </a:schemeClr>
                </a:solidFill>
              </a:rPr>
              <a:t>олиш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20</a:t>
            </a:fld>
            <a:endParaRPr lang="ru-RU">
              <a:solidFill>
                <a:prstClr val="black">
                  <a:tint val="75000"/>
                </a:prstClr>
              </a:solidFill>
            </a:endParaRPr>
          </a:p>
        </p:txBody>
      </p:sp>
      <p:sp>
        <p:nvSpPr>
          <p:cNvPr id="5" name="Заголовок 1"/>
          <p:cNvSpPr>
            <a:spLocks noGrp="1"/>
          </p:cNvSpPr>
          <p:nvPr>
            <p:ph type="title"/>
          </p:nvPr>
        </p:nvSpPr>
        <p:spPr>
          <a:xfrm>
            <a:off x="55896" y="0"/>
            <a:ext cx="9088104" cy="764704"/>
          </a:xfrm>
        </p:spPr>
        <p:txBody>
          <a:bodyPr>
            <a:noAutofit/>
          </a:bodyPr>
          <a:lstStyle/>
          <a:p>
            <a:r>
              <a:rPr lang="ru-RU" sz="2500" b="1" dirty="0" err="1" smtClean="0">
                <a:solidFill>
                  <a:schemeClr val="tx2">
                    <a:lumMod val="75000"/>
                  </a:schemeClr>
                </a:solidFill>
                <a:latin typeface="+mn-lt"/>
                <a:ea typeface="+mn-ea"/>
                <a:cs typeface="+mn-cs"/>
              </a:rPr>
              <a:t>Танланган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журналдаги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мақолаларни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ва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юклаб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олиш</a:t>
            </a:r>
            <a:endParaRPr lang="ru-RU" sz="2500" b="1" dirty="0">
              <a:solidFill>
                <a:schemeClr val="tx2">
                  <a:lumMod val="75000"/>
                </a:schemeClr>
              </a:solidFill>
              <a:latin typeface="+mn-lt"/>
              <a:ea typeface="+mn-ea"/>
              <a:cs typeface="+mn-cs"/>
            </a:endParaRPr>
          </a:p>
        </p:txBody>
      </p:sp>
      <p:sp>
        <p:nvSpPr>
          <p:cNvPr id="10" name="Скругленная прямоугольная выноска 9"/>
          <p:cNvSpPr/>
          <p:nvPr/>
        </p:nvSpPr>
        <p:spPr>
          <a:xfrm>
            <a:off x="3220230" y="3245899"/>
            <a:ext cx="1152128" cy="432048"/>
          </a:xfrm>
          <a:prstGeom prst="wedgeRoundRectCallout">
            <a:avLst>
              <a:gd name="adj1" fmla="val -163580"/>
              <a:gd name="adj2" fmla="val 24868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3" name="Скругленная прямоугольная выноска 12"/>
          <p:cNvSpPr/>
          <p:nvPr/>
        </p:nvSpPr>
        <p:spPr>
          <a:xfrm>
            <a:off x="1763690" y="1772816"/>
            <a:ext cx="1152128" cy="432048"/>
          </a:xfrm>
          <a:prstGeom prst="wedgeRoundRectCallout">
            <a:avLst>
              <a:gd name="adj1" fmla="val -129227"/>
              <a:gd name="adj2" fmla="val 57405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105216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8" y="116632"/>
            <a:ext cx="8352927" cy="418058"/>
          </a:xfrm>
        </p:spPr>
        <p:txBody>
          <a:bodyPr>
            <a:noAutofit/>
          </a:bodyPr>
          <a:lstStyle/>
          <a:p>
            <a:r>
              <a:rPr lang="ru-RU" sz="2500" b="1" dirty="0" err="1" smtClean="0">
                <a:solidFill>
                  <a:schemeClr val="tx2">
                    <a:lumMod val="75000"/>
                  </a:schemeClr>
                </a:solidFill>
                <a:latin typeface="+mn-lt"/>
                <a:ea typeface="+mn-ea"/>
                <a:cs typeface="+mn-cs"/>
              </a:rPr>
              <a:t>Муаллифлар</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учун</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кўрсатмалар</a:t>
            </a:r>
            <a:endParaRPr lang="ru-RU" sz="2500" b="1" dirty="0">
              <a:solidFill>
                <a:schemeClr val="tx2">
                  <a:lumMod val="75000"/>
                </a:schemeClr>
              </a:solidFill>
              <a:latin typeface="+mn-lt"/>
              <a:ea typeface="+mn-ea"/>
              <a:cs typeface="+mn-cs"/>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21</a:t>
            </a:fld>
            <a:endParaRPr lang="ru-RU">
              <a:solidFill>
                <a:prstClr val="black">
                  <a:tint val="75000"/>
                </a:prst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0" y="836712"/>
            <a:ext cx="8568951"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6"/>
          <p:cNvCxnSpPr>
            <a:cxnSpLocks noChangeShapeType="1"/>
          </p:cNvCxnSpPr>
          <p:nvPr/>
        </p:nvCxnSpPr>
        <p:spPr bwMode="auto">
          <a:xfrm flipH="1">
            <a:off x="7236300" y="2636926"/>
            <a:ext cx="1116012" cy="72072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1363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fontScale="90000"/>
          </a:bodyPr>
          <a:lstStyle/>
          <a:p>
            <a:r>
              <a:rPr lang="ru-RU" sz="2500" b="1" dirty="0" smtClean="0">
                <a:solidFill>
                  <a:schemeClr val="tx2">
                    <a:lumMod val="75000"/>
                  </a:schemeClr>
                </a:solidFill>
                <a:latin typeface="+mn-lt"/>
                <a:ea typeface="+mn-ea"/>
                <a:cs typeface="+mn-cs"/>
              </a:rPr>
              <a:t>2-Қидирув: </a:t>
            </a:r>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йўналишлари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pic>
        <p:nvPicPr>
          <p:cNvPr id="4099" name="Picture 3"/>
          <p:cNvPicPr>
            <a:picLocks noChangeAspect="1" noChangeArrowheads="1"/>
          </p:cNvPicPr>
          <p:nvPr/>
        </p:nvPicPr>
        <p:blipFill>
          <a:blip r:embed="rId2" cstate="print"/>
          <a:srcRect/>
          <a:stretch>
            <a:fillRect/>
          </a:stretch>
        </p:blipFill>
        <p:spPr bwMode="auto">
          <a:xfrm>
            <a:off x="179512" y="836713"/>
            <a:ext cx="7056784" cy="5845509"/>
          </a:xfrm>
          <a:prstGeom prst="rect">
            <a:avLst/>
          </a:prstGeom>
          <a:noFill/>
          <a:ln w="9525">
            <a:noFill/>
            <a:miter lim="800000"/>
            <a:headEnd/>
            <a:tailEnd/>
          </a:ln>
        </p:spPr>
      </p:pic>
      <p:sp>
        <p:nvSpPr>
          <p:cNvPr id="6" name="TextBox 5"/>
          <p:cNvSpPr txBox="1"/>
          <p:nvPr/>
        </p:nvSpPr>
        <p:spPr>
          <a:xfrm>
            <a:off x="7161586" y="879417"/>
            <a:ext cx="1691680" cy="6032421"/>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 </a:t>
            </a:r>
            <a:r>
              <a:rPr lang="ru-RU" sz="2000" b="1" dirty="0" err="1" smtClean="0">
                <a:solidFill>
                  <a:schemeClr val="tx2">
                    <a:lumMod val="75000"/>
                  </a:schemeClr>
                </a:solidFill>
              </a:rPr>
              <a:t>Соҳа</a:t>
            </a:r>
            <a:r>
              <a:rPr lang="ru-RU" sz="2000" b="1" dirty="0" smtClean="0">
                <a:solidFill>
                  <a:schemeClr val="tx2">
                    <a:lumMod val="75000"/>
                  </a:schemeClr>
                </a:solidFill>
              </a:rPr>
              <a:t> </a:t>
            </a:r>
            <a:r>
              <a:rPr lang="ru-RU" sz="2000" b="1" dirty="0" err="1" smtClean="0">
                <a:solidFill>
                  <a:schemeClr val="tx2">
                    <a:lumMod val="75000"/>
                  </a:schemeClr>
                </a:solidFill>
              </a:rPr>
              <a:t>йўналишини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smtClean="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22</a:t>
            </a:fld>
            <a:endParaRPr lang="ru-RU">
              <a:solidFill>
                <a:prstClr val="black">
                  <a:tint val="75000"/>
                </a:prstClr>
              </a:solidFill>
            </a:endParaRPr>
          </a:p>
        </p:txBody>
      </p:sp>
      <p:sp>
        <p:nvSpPr>
          <p:cNvPr id="8" name="Скругленная прямоугольная выноска 7"/>
          <p:cNvSpPr/>
          <p:nvPr/>
        </p:nvSpPr>
        <p:spPr>
          <a:xfrm>
            <a:off x="1835702" y="692696"/>
            <a:ext cx="1152128" cy="432048"/>
          </a:xfrm>
          <a:prstGeom prst="wedgeRoundRectCallout">
            <a:avLst>
              <a:gd name="adj1" fmla="val -117382"/>
              <a:gd name="adj2" fmla="val 51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Tree>
    <p:extLst>
      <p:ext uri="{BB962C8B-B14F-4D97-AF65-F5344CB8AC3E}">
        <p14:creationId xmlns:p14="http://schemas.microsoft.com/office/powerpoint/2010/main" val="2961265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7184"/>
            <a:ext cx="7380312" cy="54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rmAutofit/>
          </a:bodyPr>
          <a:lstStyle/>
          <a:p>
            <a:r>
              <a:rPr lang="ru-RU" sz="2500" b="1" dirty="0" err="1" smtClean="0">
                <a:solidFill>
                  <a:schemeClr val="tx2">
                    <a:lumMod val="75000"/>
                  </a:schemeClr>
                </a:solidFill>
                <a:latin typeface="+mn-lt"/>
                <a:ea typeface="+mn-ea"/>
                <a:cs typeface="+mn-cs"/>
              </a:rPr>
              <a:t>Соҳа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йўналиши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бўйича</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журналларни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қидириш</a:t>
            </a:r>
            <a:endParaRPr lang="ru-RU" sz="2500" b="1" dirty="0">
              <a:solidFill>
                <a:schemeClr val="tx2">
                  <a:lumMod val="75000"/>
                </a:schemeClr>
              </a:solidFill>
              <a:latin typeface="+mn-lt"/>
              <a:ea typeface="+mn-ea"/>
              <a:cs typeface="+mn-cs"/>
            </a:endParaRPr>
          </a:p>
        </p:txBody>
      </p:sp>
      <p:sp>
        <p:nvSpPr>
          <p:cNvPr id="5" name="TextBox 4"/>
          <p:cNvSpPr txBox="1"/>
          <p:nvPr/>
        </p:nvSpPr>
        <p:spPr>
          <a:xfrm>
            <a:off x="7343761" y="1066112"/>
            <a:ext cx="1728192" cy="5478423"/>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1-босқич –«</a:t>
            </a:r>
            <a:r>
              <a:rPr lang="ru-RU" sz="2000" b="1" dirty="0">
                <a:solidFill>
                  <a:schemeClr val="tx2">
                    <a:lumMod val="75000"/>
                  </a:schemeClr>
                </a:solidFill>
              </a:rPr>
              <a:t>журнал</a:t>
            </a:r>
            <a:r>
              <a:rPr lang="ru-RU" sz="2000" b="1" dirty="0" smtClean="0">
                <a:solidFill>
                  <a:schemeClr val="tx2">
                    <a:lumMod val="75000"/>
                  </a:schemeClr>
                </a:solidFill>
              </a:rPr>
              <a:t>» </a:t>
            </a:r>
            <a:r>
              <a:rPr lang="ru-RU" sz="2000" b="1" dirty="0" err="1" smtClean="0">
                <a:solidFill>
                  <a:schemeClr val="tx2">
                    <a:lumMod val="75000"/>
                  </a:schemeClr>
                </a:solidFill>
              </a:rPr>
              <a:t>бўлимини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smtClean="0">
                <a:solidFill>
                  <a:schemeClr val="tx2">
                    <a:lumMod val="75000"/>
                  </a:schemeClr>
                </a:solidFill>
              </a:rPr>
              <a:t>2-босқич </a:t>
            </a:r>
            <a:r>
              <a:rPr lang="ru-RU" sz="2000" b="1" dirty="0">
                <a:solidFill>
                  <a:schemeClr val="tx2">
                    <a:lumMod val="75000"/>
                  </a:schemeClr>
                </a:solidFill>
              </a:rPr>
              <a:t>– </a:t>
            </a:r>
            <a:r>
              <a:rPr lang="ru-RU" sz="2000" b="1" dirty="0" err="1" smtClean="0">
                <a:solidFill>
                  <a:schemeClr val="tx2">
                    <a:lumMod val="75000"/>
                  </a:schemeClr>
                </a:solidFill>
              </a:rPr>
              <a:t>Журналдаги</a:t>
            </a:r>
            <a:r>
              <a:rPr lang="ru-RU" sz="2000" b="1" dirty="0" smtClean="0">
                <a:solidFill>
                  <a:schemeClr val="tx2">
                    <a:lumMod val="75000"/>
                  </a:schemeClr>
                </a:solidFill>
              </a:rPr>
              <a:t> </a:t>
            </a:r>
            <a:r>
              <a:rPr lang="ru-RU" sz="2000" b="1" dirty="0" err="1" smtClean="0">
                <a:solidFill>
                  <a:schemeClr val="tx2">
                    <a:lumMod val="75000"/>
                  </a:schemeClr>
                </a:solidFill>
              </a:rPr>
              <a:t>нашрлар</a:t>
            </a:r>
            <a:r>
              <a:rPr lang="ru-RU" sz="2000" b="1" dirty="0" smtClean="0">
                <a:solidFill>
                  <a:schemeClr val="tx2">
                    <a:lumMod val="75000"/>
                  </a:schemeClr>
                </a:solidFill>
              </a:rPr>
              <a:t> </a:t>
            </a:r>
            <a:r>
              <a:rPr lang="ru-RU" sz="2000" b="1" dirty="0" err="1" smtClean="0">
                <a:solidFill>
                  <a:schemeClr val="tx2">
                    <a:lumMod val="75000"/>
                  </a:schemeClr>
                </a:solidFill>
              </a:rPr>
              <a:t>даврини</a:t>
            </a:r>
            <a:r>
              <a:rPr lang="ru-RU" sz="2000" b="1" dirty="0" smtClean="0">
                <a:solidFill>
                  <a:schemeClr val="tx2">
                    <a:lumMod val="75000"/>
                  </a:schemeClr>
                </a:solidFill>
              </a:rPr>
              <a:t> </a:t>
            </a:r>
            <a:r>
              <a:rPr lang="ru-RU" sz="2000" b="1" dirty="0" err="1" smtClean="0">
                <a:solidFill>
                  <a:schemeClr val="tx2">
                    <a:lumMod val="75000"/>
                  </a:schemeClr>
                </a:solidFill>
              </a:rPr>
              <a:t>белгилаш</a:t>
            </a:r>
            <a:endParaRPr lang="ru-RU" sz="2000" b="1" dirty="0">
              <a:solidFill>
                <a:schemeClr val="tx2">
                  <a:lumMod val="75000"/>
                </a:schemeClr>
              </a:solidFill>
            </a:endParaRPr>
          </a:p>
          <a:p>
            <a:endParaRPr lang="ru-RU" sz="2000" b="1" dirty="0">
              <a:solidFill>
                <a:schemeClr val="tx2">
                  <a:lumMod val="75000"/>
                </a:schemeClr>
              </a:solidFill>
            </a:endParaRPr>
          </a:p>
          <a:p>
            <a:r>
              <a:rPr lang="ru-RU" sz="2000" b="1" dirty="0">
                <a:solidFill>
                  <a:schemeClr val="tx2">
                    <a:lumMod val="75000"/>
                  </a:schemeClr>
                </a:solidFill>
              </a:rPr>
              <a:t>3 – </a:t>
            </a:r>
            <a:r>
              <a:rPr lang="ru-RU" sz="2000" b="1" dirty="0" err="1" smtClean="0">
                <a:solidFill>
                  <a:schemeClr val="tx2">
                    <a:lumMod val="75000"/>
                  </a:schemeClr>
                </a:solidFill>
              </a:rPr>
              <a:t>Журнални</a:t>
            </a:r>
            <a:r>
              <a:rPr lang="ru-RU" sz="2000" b="1" dirty="0" smtClean="0">
                <a:solidFill>
                  <a:schemeClr val="tx2">
                    <a:lumMod val="75000"/>
                  </a:schemeClr>
                </a:solidFill>
              </a:rPr>
              <a:t> </a:t>
            </a:r>
            <a:r>
              <a:rPr lang="ru-RU" sz="2000" b="1" dirty="0" err="1" smtClean="0">
                <a:solidFill>
                  <a:schemeClr val="tx2">
                    <a:lumMod val="75000"/>
                  </a:schemeClr>
                </a:solidFill>
              </a:rPr>
              <a:t>танлаш</a:t>
            </a:r>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a:p>
            <a:endParaRPr lang="ru-RU"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23</a:t>
            </a:fld>
            <a:endParaRPr lang="ru-RU">
              <a:solidFill>
                <a:prstClr val="black">
                  <a:tint val="75000"/>
                </a:prstClr>
              </a:solidFill>
            </a:endParaRPr>
          </a:p>
        </p:txBody>
      </p:sp>
      <p:sp>
        <p:nvSpPr>
          <p:cNvPr id="12" name="Скругленная прямоугольная выноска 11"/>
          <p:cNvSpPr/>
          <p:nvPr/>
        </p:nvSpPr>
        <p:spPr>
          <a:xfrm>
            <a:off x="2051726" y="2058094"/>
            <a:ext cx="1152128" cy="432048"/>
          </a:xfrm>
          <a:prstGeom prst="wedgeRoundRectCallout">
            <a:avLst>
              <a:gd name="adj1" fmla="val -182533"/>
              <a:gd name="adj2" fmla="val 5677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15" name="Скругленная прямоугольная выноска 14"/>
          <p:cNvSpPr/>
          <p:nvPr/>
        </p:nvSpPr>
        <p:spPr>
          <a:xfrm>
            <a:off x="4937959" y="1842070"/>
            <a:ext cx="1152128" cy="432048"/>
          </a:xfrm>
          <a:prstGeom prst="wedgeRoundRectCallout">
            <a:avLst>
              <a:gd name="adj1" fmla="val -51046"/>
              <a:gd name="adj2" fmla="val 26448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3" y="3449364"/>
            <a:ext cx="5400600" cy="31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Скругленная прямоугольная выноска 17"/>
          <p:cNvSpPr/>
          <p:nvPr/>
        </p:nvSpPr>
        <p:spPr>
          <a:xfrm>
            <a:off x="5244738" y="4005064"/>
            <a:ext cx="1152128" cy="432048"/>
          </a:xfrm>
          <a:prstGeom prst="wedgeRoundRectCallout">
            <a:avLst>
              <a:gd name="adj1" fmla="val -103167"/>
              <a:gd name="adj2" fmla="val 134971"/>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Tree>
    <p:extLst>
      <p:ext uri="{BB962C8B-B14F-4D97-AF65-F5344CB8AC3E}">
        <p14:creationId xmlns:p14="http://schemas.microsoft.com/office/powerpoint/2010/main" val="38303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 y="692696"/>
            <a:ext cx="6573096" cy="60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490066"/>
          </a:xfrm>
        </p:spPr>
        <p:txBody>
          <a:bodyPr>
            <a:noAutofit/>
          </a:bodyPr>
          <a:lstStyle/>
          <a:p>
            <a:r>
              <a:rPr lang="ru-RU" sz="2500" b="1" dirty="0" err="1" smtClean="0">
                <a:solidFill>
                  <a:schemeClr val="tx2">
                    <a:lumMod val="75000"/>
                  </a:schemeClr>
                </a:solidFill>
                <a:latin typeface="+mn-lt"/>
                <a:ea typeface="+mn-ea"/>
                <a:cs typeface="+mn-cs"/>
              </a:rPr>
              <a:t>Журнални</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кўриб</a:t>
            </a:r>
            <a:r>
              <a:rPr lang="ru-RU" sz="2500" b="1" dirty="0" smtClean="0">
                <a:solidFill>
                  <a:schemeClr val="tx2">
                    <a:lumMod val="75000"/>
                  </a:schemeClr>
                </a:solidFill>
                <a:latin typeface="+mn-lt"/>
                <a:ea typeface="+mn-ea"/>
                <a:cs typeface="+mn-cs"/>
              </a:rPr>
              <a:t> </a:t>
            </a:r>
            <a:r>
              <a:rPr lang="ru-RU" sz="2500" b="1" dirty="0" err="1" smtClean="0">
                <a:solidFill>
                  <a:schemeClr val="tx2">
                    <a:lumMod val="75000"/>
                  </a:schemeClr>
                </a:solidFill>
                <a:latin typeface="+mn-lt"/>
                <a:ea typeface="+mn-ea"/>
                <a:cs typeface="+mn-cs"/>
              </a:rPr>
              <a:t>чиқиш</a:t>
            </a:r>
            <a:endParaRPr lang="ru-RU" sz="2500" b="1" dirty="0">
              <a:solidFill>
                <a:schemeClr val="tx2">
                  <a:lumMod val="75000"/>
                </a:schemeClr>
              </a:solidFill>
              <a:latin typeface="+mn-lt"/>
              <a:ea typeface="+mn-ea"/>
              <a:cs typeface="+mn-cs"/>
            </a:endParaRPr>
          </a:p>
        </p:txBody>
      </p:sp>
      <p:sp>
        <p:nvSpPr>
          <p:cNvPr id="10" name="TextBox 9"/>
          <p:cNvSpPr txBox="1"/>
          <p:nvPr/>
        </p:nvSpPr>
        <p:spPr>
          <a:xfrm>
            <a:off x="6732240" y="477633"/>
            <a:ext cx="2411760" cy="5355312"/>
          </a:xfrm>
          <a:prstGeom prst="rect">
            <a:avLst/>
          </a:prstGeom>
          <a:solidFill>
            <a:schemeClr val="tx2">
              <a:lumMod val="20000"/>
              <a:lumOff val="80000"/>
            </a:schemeClr>
          </a:solidFill>
        </p:spPr>
        <p:txBody>
          <a:bodyPr wrap="square" rtlCol="0">
            <a:spAutoFit/>
          </a:bodyPr>
          <a:lstStyle/>
          <a:p>
            <a:r>
              <a:rPr lang="ru-RU" sz="1900" b="1" dirty="0">
                <a:solidFill>
                  <a:schemeClr val="tx2">
                    <a:lumMod val="75000"/>
                  </a:schemeClr>
                </a:solidFill>
              </a:rPr>
              <a:t>1 – </a:t>
            </a:r>
            <a:r>
              <a:rPr lang="ru-RU" sz="1900" b="1" dirty="0" smtClean="0">
                <a:solidFill>
                  <a:schemeClr val="tx2">
                    <a:lumMod val="75000"/>
                  </a:schemeClr>
                </a:solidFill>
              </a:rPr>
              <a:t>Журнал сони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2 – </a:t>
            </a:r>
            <a:r>
              <a:rPr lang="ru-RU" sz="1900" b="1" dirty="0" err="1" smtClean="0">
                <a:solidFill>
                  <a:schemeClr val="tx2">
                    <a:lumMod val="75000"/>
                  </a:schemeClr>
                </a:solidFill>
              </a:rPr>
              <a:t>Сўнгги</a:t>
            </a:r>
            <a:r>
              <a:rPr lang="ru-RU" sz="1900" b="1" dirty="0" smtClean="0">
                <a:solidFill>
                  <a:schemeClr val="tx2">
                    <a:lumMod val="75000"/>
                  </a:schemeClr>
                </a:solidFill>
              </a:rPr>
              <a:t> </a:t>
            </a:r>
            <a:r>
              <a:rPr lang="ru-RU" sz="1900" b="1" dirty="0" err="1" smtClean="0">
                <a:solidFill>
                  <a:schemeClr val="tx2">
                    <a:lumMod val="75000"/>
                  </a:schemeClr>
                </a:solidFill>
              </a:rPr>
              <a:t>мақолалар</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3 – </a:t>
            </a:r>
            <a:r>
              <a:rPr lang="ru-RU" sz="1900" b="1" dirty="0" smtClean="0">
                <a:solidFill>
                  <a:schemeClr val="tx2">
                    <a:lumMod val="75000"/>
                  </a:schemeClr>
                </a:solidFill>
              </a:rPr>
              <a:t>Журнал </a:t>
            </a:r>
            <a:r>
              <a:rPr lang="ru-RU" sz="1900" b="1" dirty="0" err="1" smtClean="0">
                <a:solidFill>
                  <a:schemeClr val="tx2">
                    <a:lumMod val="75000"/>
                  </a:schemeClr>
                </a:solidFill>
              </a:rPr>
              <a:t>таркибини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endParaRPr lang="ru-RU" sz="1900" b="1" dirty="0" smtClean="0">
              <a:solidFill>
                <a:schemeClr val="tx2">
                  <a:lumMod val="75000"/>
                </a:schemeClr>
              </a:solidFill>
            </a:endParaRPr>
          </a:p>
          <a:p>
            <a:endParaRPr lang="ru-RU" sz="1900" b="1" dirty="0">
              <a:solidFill>
                <a:schemeClr val="tx2">
                  <a:lumMod val="75000"/>
                </a:schemeClr>
              </a:solidFill>
            </a:endParaRPr>
          </a:p>
          <a:p>
            <a:r>
              <a:rPr lang="ru-RU" sz="1900" b="1" dirty="0" smtClean="0">
                <a:solidFill>
                  <a:schemeClr val="tx2">
                    <a:lumMod val="75000"/>
                  </a:schemeClr>
                </a:solidFill>
              </a:rPr>
              <a:t>4 </a:t>
            </a:r>
            <a:r>
              <a:rPr lang="ru-RU" sz="1900" b="1" dirty="0">
                <a:solidFill>
                  <a:schemeClr val="tx2">
                    <a:lumMod val="75000"/>
                  </a:schemeClr>
                </a:solidFill>
              </a:rPr>
              <a:t>–  </a:t>
            </a:r>
            <a:r>
              <a:rPr lang="ru-RU" sz="1900" b="1" dirty="0" smtClean="0">
                <a:solidFill>
                  <a:schemeClr val="tx2">
                    <a:lumMod val="75000"/>
                  </a:schemeClr>
                </a:solidFill>
              </a:rPr>
              <a:t>Журнал </a:t>
            </a:r>
            <a:r>
              <a:rPr lang="ru-RU" sz="1900" b="1" dirty="0" err="1" smtClean="0">
                <a:solidFill>
                  <a:schemeClr val="tx2">
                    <a:lumMod val="75000"/>
                  </a:schemeClr>
                </a:solidFill>
              </a:rPr>
              <a:t>ҳақида</a:t>
            </a:r>
            <a:r>
              <a:rPr lang="ru-RU" sz="1900" b="1" dirty="0" smtClean="0">
                <a:solidFill>
                  <a:schemeClr val="tx2">
                    <a:lumMod val="75000"/>
                  </a:schemeClr>
                </a:solidFill>
              </a:rPr>
              <a:t> </a:t>
            </a:r>
            <a:r>
              <a:rPr lang="ru-RU" sz="1900" b="1" dirty="0" err="1" smtClean="0">
                <a:solidFill>
                  <a:schemeClr val="tx2">
                    <a:lumMod val="75000"/>
                  </a:schemeClr>
                </a:solidFill>
              </a:rPr>
              <a:t>маълумот</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5– </a:t>
            </a:r>
            <a:r>
              <a:rPr lang="ru-RU" sz="1900" b="1" dirty="0" err="1" smtClean="0">
                <a:solidFill>
                  <a:schemeClr val="tx2">
                    <a:lumMod val="75000"/>
                  </a:schemeClr>
                </a:solidFill>
              </a:rPr>
              <a:t>Мақолаларни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a:solidFill>
                  <a:schemeClr val="tx2">
                    <a:lumMod val="75000"/>
                  </a:schemeClr>
                </a:solidFill>
              </a:rPr>
              <a:t>6 – </a:t>
            </a:r>
            <a:r>
              <a:rPr lang="ru-RU" sz="1900" b="1" dirty="0" smtClean="0">
                <a:solidFill>
                  <a:schemeClr val="tx2">
                    <a:lumMod val="75000"/>
                  </a:schemeClr>
                </a:solidFill>
              </a:rPr>
              <a:t>Журнал </a:t>
            </a:r>
            <a:r>
              <a:rPr lang="ru-RU" sz="1900" b="1" dirty="0" err="1" smtClean="0">
                <a:solidFill>
                  <a:schemeClr val="tx2">
                    <a:lumMod val="75000"/>
                  </a:schemeClr>
                </a:solidFill>
              </a:rPr>
              <a:t>сонини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чиқиб</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24</a:t>
            </a:fld>
            <a:endParaRPr lang="ru-RU">
              <a:solidFill>
                <a:prstClr val="black">
                  <a:tint val="75000"/>
                </a:prstClr>
              </a:solidFill>
            </a:endParaRPr>
          </a:p>
        </p:txBody>
      </p:sp>
      <p:sp>
        <p:nvSpPr>
          <p:cNvPr id="19" name="Скругленная прямоугольная выноска 18"/>
          <p:cNvSpPr/>
          <p:nvPr/>
        </p:nvSpPr>
        <p:spPr>
          <a:xfrm>
            <a:off x="3210675" y="2852936"/>
            <a:ext cx="1152128" cy="432048"/>
          </a:xfrm>
          <a:prstGeom prst="wedgeRoundRectCallout">
            <a:avLst>
              <a:gd name="adj1" fmla="val -180164"/>
              <a:gd name="adj2" fmla="val 15392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22" name="Скругленная прямоугольная выноска 21"/>
          <p:cNvSpPr/>
          <p:nvPr/>
        </p:nvSpPr>
        <p:spPr>
          <a:xfrm>
            <a:off x="2144354" y="4509120"/>
            <a:ext cx="1152128" cy="432048"/>
          </a:xfrm>
          <a:prstGeom prst="wedgeRoundRectCallout">
            <a:avLst>
              <a:gd name="adj1" fmla="val -105536"/>
              <a:gd name="adj2" fmla="val 46522"/>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2-босқич</a:t>
            </a:r>
            <a:endParaRPr lang="ru-RU" dirty="0">
              <a:solidFill>
                <a:prstClr val="black"/>
              </a:solidFill>
            </a:endParaRPr>
          </a:p>
        </p:txBody>
      </p:sp>
      <p:sp>
        <p:nvSpPr>
          <p:cNvPr id="25" name="Скругленная прямоугольная выноска 24"/>
          <p:cNvSpPr/>
          <p:nvPr/>
        </p:nvSpPr>
        <p:spPr>
          <a:xfrm>
            <a:off x="5508104" y="1436338"/>
            <a:ext cx="1152128" cy="432048"/>
          </a:xfrm>
          <a:prstGeom prst="wedgeRoundRectCallout">
            <a:avLst>
              <a:gd name="adj1" fmla="val -41569"/>
              <a:gd name="adj2" fmla="val 3371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3-босқич</a:t>
            </a:r>
            <a:endParaRPr lang="ru-RU" dirty="0">
              <a:solidFill>
                <a:prstClr val="black"/>
              </a:solidFill>
            </a:endParaRPr>
          </a:p>
        </p:txBody>
      </p:sp>
      <p:sp>
        <p:nvSpPr>
          <p:cNvPr id="28" name="Скругленная прямоугольная выноска 27"/>
          <p:cNvSpPr/>
          <p:nvPr/>
        </p:nvSpPr>
        <p:spPr>
          <a:xfrm>
            <a:off x="5278286" y="5341858"/>
            <a:ext cx="1152128" cy="432048"/>
          </a:xfrm>
          <a:prstGeom prst="wedgeRoundRectCallout">
            <a:avLst>
              <a:gd name="adj1" fmla="val -75922"/>
              <a:gd name="adj2" fmla="val -20302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4-босқич</a:t>
            </a:r>
            <a:endParaRPr lang="ru-RU" dirty="0">
              <a:solidFill>
                <a:prstClr val="black"/>
              </a:solidFill>
            </a:endParaRPr>
          </a:p>
        </p:txBody>
      </p:sp>
      <p:sp>
        <p:nvSpPr>
          <p:cNvPr id="31" name="Скругленная прямоугольная выноска 30"/>
          <p:cNvSpPr/>
          <p:nvPr/>
        </p:nvSpPr>
        <p:spPr>
          <a:xfrm>
            <a:off x="4465034" y="6274722"/>
            <a:ext cx="1152128" cy="432048"/>
          </a:xfrm>
          <a:prstGeom prst="wedgeRoundRectCallout">
            <a:avLst>
              <a:gd name="adj1" fmla="val -263084"/>
              <a:gd name="adj2" fmla="val 30728"/>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5-босқич</a:t>
            </a:r>
            <a:endParaRPr lang="ru-RU" dirty="0">
              <a:solidFill>
                <a:prstClr val="black"/>
              </a:solidFill>
            </a:endParaRPr>
          </a:p>
        </p:txBody>
      </p:sp>
      <p:sp>
        <p:nvSpPr>
          <p:cNvPr id="34" name="Скругленная прямоугольная выноска 33"/>
          <p:cNvSpPr/>
          <p:nvPr/>
        </p:nvSpPr>
        <p:spPr>
          <a:xfrm>
            <a:off x="3490457" y="5341858"/>
            <a:ext cx="1152128" cy="432048"/>
          </a:xfrm>
          <a:prstGeom prst="wedgeRoundRectCallout">
            <a:avLst>
              <a:gd name="adj1" fmla="val -21432"/>
              <a:gd name="adj2" fmla="val -34201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6-босқич</a:t>
            </a:r>
            <a:endParaRPr lang="ru-RU" dirty="0">
              <a:solidFill>
                <a:prstClr val="black"/>
              </a:solidFill>
            </a:endParaRPr>
          </a:p>
        </p:txBody>
      </p:sp>
    </p:spTree>
    <p:extLst>
      <p:ext uri="{BB962C8B-B14F-4D97-AF65-F5344CB8AC3E}">
        <p14:creationId xmlns:p14="http://schemas.microsoft.com/office/powerpoint/2010/main" val="582720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762000" y="1436689"/>
            <a:ext cx="7605347" cy="584775"/>
          </a:xfrm>
        </p:spPr>
        <p:txBody>
          <a:bodyPr/>
          <a:lstStyle/>
          <a:p>
            <a:endParaRPr lang="de-DE"/>
          </a:p>
        </p:txBody>
      </p:sp>
      <p:sp>
        <p:nvSpPr>
          <p:cNvPr id="3" name="Titel 2"/>
          <p:cNvSpPr>
            <a:spLocks noGrp="1"/>
          </p:cNvSpPr>
          <p:nvPr>
            <p:ph type="title"/>
          </p:nvPr>
        </p:nvSpPr>
        <p:spPr>
          <a:xfrm>
            <a:off x="620426" y="86181"/>
            <a:ext cx="7605347" cy="936104"/>
          </a:xfrm>
        </p:spPr>
        <p:txBody>
          <a:bodyPr>
            <a:normAutofit fontScale="90000"/>
          </a:bodyPr>
          <a:lstStyle/>
          <a:p>
            <a:r>
              <a:rPr lang="ru-RU" sz="2800" b="1" dirty="0" smtClean="0">
                <a:solidFill>
                  <a:schemeClr val="tx2">
                    <a:lumMod val="75000"/>
                  </a:schemeClr>
                </a:solidFill>
                <a:latin typeface="+mn-lt"/>
                <a:ea typeface="+mn-ea"/>
                <a:cs typeface="+mn-cs"/>
              </a:rPr>
              <a:t>3. </a:t>
            </a:r>
            <a:r>
              <a:rPr lang="ru-RU" sz="2800" b="1" dirty="0" err="1" smtClean="0">
                <a:solidFill>
                  <a:schemeClr val="tx2">
                    <a:lumMod val="75000"/>
                  </a:schemeClr>
                </a:solidFill>
                <a:latin typeface="+mn-lt"/>
                <a:ea typeface="+mn-ea"/>
                <a:cs typeface="+mn-cs"/>
              </a:rPr>
              <a:t>Протоколларни</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кўриб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чиқиб</a:t>
            </a:r>
            <a:r>
              <a:rPr lang="ru-RU" sz="2800" b="1" dirty="0" smtClean="0">
                <a:solidFill>
                  <a:schemeClr val="tx2">
                    <a:lumMod val="75000"/>
                  </a:schemeClr>
                </a:solidFill>
                <a:latin typeface="+mn-lt"/>
                <a:ea typeface="+mn-ea"/>
                <a:cs typeface="+mn-cs"/>
              </a:rPr>
              <a:t>, </a:t>
            </a:r>
            <a:r>
              <a:rPr lang="ru-RU" sz="2800" b="1" dirty="0" err="1" smtClean="0">
                <a:solidFill>
                  <a:schemeClr val="tx2">
                    <a:lumMod val="75000"/>
                  </a:schemeClr>
                </a:solidFill>
                <a:latin typeface="+mn-lt"/>
                <a:ea typeface="+mn-ea"/>
                <a:cs typeface="+mn-cs"/>
              </a:rPr>
              <a:t>юклаш</a:t>
            </a:r>
            <a:r>
              <a:rPr lang="ru-RU" sz="2800" b="1" dirty="0" smtClean="0">
                <a:solidFill>
                  <a:schemeClr val="tx2">
                    <a:lumMod val="75000"/>
                  </a:schemeClr>
                </a:solidFill>
                <a:latin typeface="+mn-lt"/>
                <a:ea typeface="+mn-ea"/>
                <a:cs typeface="+mn-cs"/>
              </a:rPr>
              <a:t> </a:t>
            </a:r>
            <a:r>
              <a:rPr lang="de-DE" sz="2800" b="1" dirty="0">
                <a:solidFill>
                  <a:srgbClr val="C00000"/>
                </a:solidFill>
                <a:latin typeface="+mn-lt"/>
                <a:ea typeface="+mn-ea"/>
                <a:cs typeface="+mn-cs"/>
              </a:rPr>
              <a:t>https://link.springer.com/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83" y="1124744"/>
            <a:ext cx="8055129" cy="530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719877" y="3055571"/>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cxnSp>
        <p:nvCxnSpPr>
          <p:cNvPr id="5" name="Straight Arrow Connector 4"/>
          <p:cNvCxnSpPr/>
          <p:nvPr/>
        </p:nvCxnSpPr>
        <p:spPr>
          <a:xfrm flipH="1">
            <a:off x="6586399" y="1556792"/>
            <a:ext cx="144016" cy="1538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880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04900"/>
            <a:ext cx="70770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110" y="260648"/>
            <a:ext cx="7056784" cy="461665"/>
          </a:xfrm>
          <a:prstGeom prst="rect">
            <a:avLst/>
          </a:prstGeom>
        </p:spPr>
        <p:txBody>
          <a:bodyPr wrap="square">
            <a:spAutoFit/>
          </a:bodyPr>
          <a:lstStyle/>
          <a:p>
            <a:r>
              <a:rPr lang="ru-RU" sz="2400" b="1" dirty="0" err="1" smtClean="0">
                <a:solidFill>
                  <a:schemeClr val="tx2">
                    <a:lumMod val="75000"/>
                  </a:schemeClr>
                </a:solidFill>
              </a:rPr>
              <a:t>Протоколларни</a:t>
            </a:r>
            <a:r>
              <a:rPr lang="ru-RU" sz="2400" b="1" dirty="0" smtClean="0">
                <a:solidFill>
                  <a:schemeClr val="tx2">
                    <a:lumMod val="75000"/>
                  </a:schemeClr>
                </a:solidFill>
              </a:rPr>
              <a:t> </a:t>
            </a:r>
            <a:r>
              <a:rPr lang="ru-RU" sz="2400" b="1" dirty="0" err="1" smtClean="0">
                <a:solidFill>
                  <a:schemeClr val="tx2">
                    <a:lumMod val="75000"/>
                  </a:schemeClr>
                </a:solidFill>
              </a:rPr>
              <a:t>кўриб</a:t>
            </a:r>
            <a:r>
              <a:rPr lang="ru-RU" sz="2400" b="1" dirty="0" smtClean="0">
                <a:solidFill>
                  <a:schemeClr val="tx2">
                    <a:lumMod val="75000"/>
                  </a:schemeClr>
                </a:solidFill>
              </a:rPr>
              <a:t> </a:t>
            </a:r>
            <a:r>
              <a:rPr lang="ru-RU" sz="2400" b="1" dirty="0" err="1" smtClean="0">
                <a:solidFill>
                  <a:schemeClr val="tx2">
                    <a:lumMod val="75000"/>
                  </a:schemeClr>
                </a:solidFill>
              </a:rPr>
              <a:t>чикиш</a:t>
            </a:r>
            <a:r>
              <a:rPr lang="ru-RU" sz="2400" b="1" dirty="0" smtClean="0">
                <a:solidFill>
                  <a:schemeClr val="tx2">
                    <a:lumMod val="75000"/>
                  </a:schemeClr>
                </a:solidFill>
              </a:rPr>
              <a:t> </a:t>
            </a:r>
            <a:r>
              <a:rPr lang="ru-RU" sz="2400" b="1" dirty="0" err="1" smtClean="0">
                <a:solidFill>
                  <a:schemeClr val="tx2">
                    <a:lumMod val="75000"/>
                  </a:schemeClr>
                </a:solidFill>
              </a:rPr>
              <a:t>ва</a:t>
            </a:r>
            <a:r>
              <a:rPr lang="ru-RU" sz="2400" b="1" dirty="0" smtClean="0">
                <a:solidFill>
                  <a:schemeClr val="tx2">
                    <a:lumMod val="75000"/>
                  </a:schemeClr>
                </a:solidFill>
              </a:rPr>
              <a:t> </a:t>
            </a:r>
            <a:r>
              <a:rPr lang="ru-RU" sz="2400" b="1" dirty="0" err="1" smtClean="0">
                <a:solidFill>
                  <a:schemeClr val="tx2">
                    <a:lumMod val="75000"/>
                  </a:schemeClr>
                </a:solidFill>
              </a:rPr>
              <a:t>юклаш</a:t>
            </a:r>
            <a:endParaRPr lang="en-US" sz="2400" dirty="0"/>
          </a:p>
        </p:txBody>
      </p:sp>
      <p:sp>
        <p:nvSpPr>
          <p:cNvPr id="9" name="TextBox 8"/>
          <p:cNvSpPr txBox="1"/>
          <p:nvPr/>
        </p:nvSpPr>
        <p:spPr>
          <a:xfrm>
            <a:off x="6966520" y="491480"/>
            <a:ext cx="2177480" cy="5940088"/>
          </a:xfrm>
          <a:prstGeom prst="rect">
            <a:avLst/>
          </a:prstGeom>
          <a:solidFill>
            <a:schemeClr val="tx2">
              <a:lumMod val="20000"/>
              <a:lumOff val="80000"/>
            </a:schemeClr>
          </a:solidFill>
        </p:spPr>
        <p:txBody>
          <a:bodyPr wrap="square" rtlCol="0">
            <a:spAutoFit/>
          </a:bodyPr>
          <a:lstStyle/>
          <a:p>
            <a:r>
              <a:rPr lang="ru-RU" sz="1900" b="1" dirty="0" smtClean="0">
                <a:solidFill>
                  <a:schemeClr val="tx2">
                    <a:lumMod val="75000"/>
                  </a:schemeClr>
                </a:solidFill>
              </a:rPr>
              <a:t>Калит (</a:t>
            </a:r>
            <a:r>
              <a:rPr lang="ru-RU" sz="1900" b="1" dirty="0" err="1" smtClean="0">
                <a:solidFill>
                  <a:schemeClr val="tx2">
                    <a:lumMod val="75000"/>
                  </a:schemeClr>
                </a:solidFill>
              </a:rPr>
              <a:t>таянч</a:t>
            </a:r>
            <a:r>
              <a:rPr lang="ru-RU" sz="1900" b="1" dirty="0" smtClean="0">
                <a:solidFill>
                  <a:schemeClr val="tx2">
                    <a:lumMod val="75000"/>
                  </a:schemeClr>
                </a:solidFill>
              </a:rPr>
              <a:t>) </a:t>
            </a:r>
            <a:r>
              <a:rPr lang="ru-RU" sz="1900" b="1" dirty="0" err="1" smtClean="0">
                <a:solidFill>
                  <a:schemeClr val="tx2">
                    <a:lumMod val="75000"/>
                  </a:schemeClr>
                </a:solidFill>
              </a:rPr>
              <a:t>сўзлар</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қидириш</a:t>
            </a:r>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Протоколларнинг</a:t>
            </a:r>
            <a:r>
              <a:rPr lang="ru-RU" sz="1900" b="1" dirty="0" smtClean="0">
                <a:solidFill>
                  <a:schemeClr val="tx2">
                    <a:lumMod val="75000"/>
                  </a:schemeClr>
                </a:solidFill>
              </a:rPr>
              <a:t> </a:t>
            </a:r>
            <a:r>
              <a:rPr lang="ru-RU" sz="1900" b="1" dirty="0" err="1" smtClean="0">
                <a:solidFill>
                  <a:schemeClr val="tx2">
                    <a:lumMod val="75000"/>
                  </a:schemeClr>
                </a:solidFill>
              </a:rPr>
              <a:t>умумий</a:t>
            </a:r>
            <a:r>
              <a:rPr lang="ru-RU" sz="1900" b="1" dirty="0" smtClean="0">
                <a:solidFill>
                  <a:schemeClr val="tx2">
                    <a:lumMod val="75000"/>
                  </a:schemeClr>
                </a:solidFill>
              </a:rPr>
              <a:t> сони</a:t>
            </a:r>
            <a:endParaRPr lang="ru-RU" sz="1900" b="1" dirty="0">
              <a:solidFill>
                <a:schemeClr val="tx2">
                  <a:lumMod val="75000"/>
                </a:schemeClr>
              </a:solidFill>
            </a:endParaRPr>
          </a:p>
          <a:p>
            <a:endParaRPr lang="ru-RU" sz="1900" b="1" dirty="0">
              <a:solidFill>
                <a:schemeClr val="tx2">
                  <a:lumMod val="75000"/>
                </a:schemeClr>
              </a:solidFill>
            </a:endParaRPr>
          </a:p>
          <a:p>
            <a:endParaRPr lang="ru-RU" sz="1900" b="1" dirty="0" smtClean="0">
              <a:solidFill>
                <a:schemeClr val="tx2">
                  <a:lumMod val="75000"/>
                </a:schemeClr>
              </a:solidFill>
            </a:endParaRPr>
          </a:p>
          <a:p>
            <a:r>
              <a:rPr lang="ru-RU" sz="1900" b="1" dirty="0" smtClean="0">
                <a:solidFill>
                  <a:schemeClr val="tx2">
                    <a:lumMod val="75000"/>
                  </a:schemeClr>
                </a:solidFill>
              </a:rPr>
              <a:t>Сана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smtClean="0">
              <a:solidFill>
                <a:schemeClr val="tx2">
                  <a:lumMod val="75000"/>
                </a:schemeClr>
              </a:solidFill>
            </a:endParaRPr>
          </a:p>
          <a:p>
            <a:r>
              <a:rPr lang="ru-RU" sz="1900" b="1" dirty="0" err="1" smtClean="0">
                <a:solidFill>
                  <a:schemeClr val="tx2">
                    <a:lumMod val="75000"/>
                  </a:schemeClr>
                </a:solidFill>
              </a:rPr>
              <a:t>Соҳа</a:t>
            </a:r>
            <a:r>
              <a:rPr lang="ru-RU" sz="1900" b="1" dirty="0" smtClean="0">
                <a:solidFill>
                  <a:schemeClr val="tx2">
                    <a:lumMod val="75000"/>
                  </a:schemeClr>
                </a:solidFill>
              </a:rPr>
              <a:t> </a:t>
            </a:r>
            <a:r>
              <a:rPr lang="ru-RU" sz="1900" b="1" dirty="0" err="1" smtClean="0">
                <a:solidFill>
                  <a:schemeClr val="tx2">
                    <a:lumMod val="75000"/>
                  </a:schemeClr>
                </a:solidFill>
              </a:rPr>
              <a:t>йўналиши</a:t>
            </a:r>
            <a:r>
              <a:rPr lang="ru-RU" sz="1900" b="1" dirty="0" smtClean="0">
                <a:solidFill>
                  <a:schemeClr val="tx2">
                    <a:lumMod val="75000"/>
                  </a:schemeClr>
                </a:solidFill>
              </a:rPr>
              <a:t> </a:t>
            </a:r>
            <a:r>
              <a:rPr lang="ru-RU" sz="1900" b="1" dirty="0" err="1" smtClean="0">
                <a:solidFill>
                  <a:schemeClr val="tx2">
                    <a:lumMod val="75000"/>
                  </a:schemeClr>
                </a:solidFill>
              </a:rPr>
              <a:t>бўйича</a:t>
            </a:r>
            <a:r>
              <a:rPr lang="ru-RU" sz="1900" b="1" dirty="0" smtClean="0">
                <a:solidFill>
                  <a:schemeClr val="tx2">
                    <a:lumMod val="75000"/>
                  </a:schemeClr>
                </a:solidFill>
              </a:rPr>
              <a:t> </a:t>
            </a:r>
            <a:r>
              <a:rPr lang="ru-RU" sz="1900" b="1" dirty="0" err="1" smtClean="0">
                <a:solidFill>
                  <a:schemeClr val="tx2">
                    <a:lumMod val="75000"/>
                  </a:schemeClr>
                </a:solidFill>
              </a:rPr>
              <a:t>саралаш</a:t>
            </a:r>
            <a:endParaRPr lang="ru-RU" sz="1900" b="1" dirty="0">
              <a:solidFill>
                <a:schemeClr val="tx2">
                  <a:lumMod val="75000"/>
                </a:schemeClr>
              </a:solidFill>
            </a:endParaRPr>
          </a:p>
          <a:p>
            <a:endParaRPr lang="ru-RU" sz="1900" b="1" dirty="0" smtClean="0">
              <a:solidFill>
                <a:schemeClr val="tx2">
                  <a:lumMod val="75000"/>
                </a:schemeClr>
              </a:solidFill>
            </a:endParaRPr>
          </a:p>
          <a:p>
            <a:endParaRPr lang="ru-RU" sz="1900" b="1" dirty="0">
              <a:solidFill>
                <a:schemeClr val="tx2">
                  <a:lumMod val="75000"/>
                </a:schemeClr>
              </a:solidFill>
            </a:endParaRPr>
          </a:p>
          <a:p>
            <a:endParaRPr lang="ru-RU" sz="1900" b="1" dirty="0">
              <a:solidFill>
                <a:schemeClr val="tx2">
                  <a:lumMod val="75000"/>
                </a:schemeClr>
              </a:solidFill>
            </a:endParaRPr>
          </a:p>
          <a:p>
            <a:r>
              <a:rPr lang="ru-RU" sz="1900" b="1" dirty="0" err="1" smtClean="0">
                <a:solidFill>
                  <a:schemeClr val="tx2">
                    <a:lumMod val="75000"/>
                  </a:schemeClr>
                </a:solidFill>
              </a:rPr>
              <a:t>Протоколларни</a:t>
            </a:r>
            <a:r>
              <a:rPr lang="ru-RU" sz="1900" b="1" dirty="0" smtClean="0">
                <a:solidFill>
                  <a:schemeClr val="tx2">
                    <a:lumMod val="75000"/>
                  </a:schemeClr>
                </a:solidFill>
              </a:rPr>
              <a:t> </a:t>
            </a:r>
            <a:r>
              <a:rPr lang="ru-RU" sz="1900" b="1" dirty="0" err="1" smtClean="0">
                <a:solidFill>
                  <a:schemeClr val="tx2">
                    <a:lumMod val="75000"/>
                  </a:schemeClr>
                </a:solidFill>
              </a:rPr>
              <a:t>кўриб</a:t>
            </a:r>
            <a:r>
              <a:rPr lang="ru-RU" sz="1900" b="1" dirty="0" smtClean="0">
                <a:solidFill>
                  <a:schemeClr val="tx2">
                    <a:lumMod val="75000"/>
                  </a:schemeClr>
                </a:solidFill>
              </a:rPr>
              <a:t> </a:t>
            </a:r>
            <a:r>
              <a:rPr lang="ru-RU" sz="1900" b="1" dirty="0" err="1" smtClean="0">
                <a:solidFill>
                  <a:schemeClr val="tx2">
                    <a:lumMod val="75000"/>
                  </a:schemeClr>
                </a:solidFill>
              </a:rPr>
              <a:t>чиқиш</a:t>
            </a:r>
            <a:r>
              <a:rPr lang="ru-RU" sz="1900" b="1" dirty="0" smtClean="0">
                <a:solidFill>
                  <a:schemeClr val="tx2">
                    <a:lumMod val="75000"/>
                  </a:schemeClr>
                </a:solidFill>
              </a:rPr>
              <a:t> </a:t>
            </a:r>
            <a:r>
              <a:rPr lang="ru-RU" sz="1900" b="1" dirty="0" err="1" smtClean="0">
                <a:solidFill>
                  <a:schemeClr val="tx2">
                    <a:lumMod val="75000"/>
                  </a:schemeClr>
                </a:solidFill>
              </a:rPr>
              <a:t>ва</a:t>
            </a:r>
            <a:r>
              <a:rPr lang="ru-RU" sz="1900" b="1" dirty="0" smtClean="0">
                <a:solidFill>
                  <a:schemeClr val="tx2">
                    <a:lumMod val="75000"/>
                  </a:schemeClr>
                </a:solidFill>
              </a:rPr>
              <a:t> </a:t>
            </a:r>
            <a:r>
              <a:rPr lang="ru-RU" sz="1900" b="1" dirty="0" err="1" smtClean="0">
                <a:solidFill>
                  <a:schemeClr val="tx2">
                    <a:lumMod val="75000"/>
                  </a:schemeClr>
                </a:solidFill>
              </a:rPr>
              <a:t>юклаш</a:t>
            </a:r>
            <a:endParaRPr lang="ru-RU" sz="1900" dirty="0">
              <a:solidFill>
                <a:prstClr val="black"/>
              </a:solidFill>
              <a:latin typeface="Book Antiqua" pitchFamily="18" charset="0"/>
            </a:endParaRPr>
          </a:p>
        </p:txBody>
      </p:sp>
      <p:cxnSp>
        <p:nvCxnSpPr>
          <p:cNvPr id="10" name="Straight Arrow Connector 9"/>
          <p:cNvCxnSpPr/>
          <p:nvPr/>
        </p:nvCxnSpPr>
        <p:spPr>
          <a:xfrm flipH="1">
            <a:off x="2673935" y="581514"/>
            <a:ext cx="1620178" cy="11630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1547664" y="2780928"/>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5364088" y="1943631"/>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4427984" y="4725144"/>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3484024" y="4708070"/>
            <a:ext cx="1126271" cy="8029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2411760" y="2256290"/>
            <a:ext cx="1247742" cy="490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Tree>
    <p:extLst>
      <p:ext uri="{BB962C8B-B14F-4D97-AF65-F5344CB8AC3E}">
        <p14:creationId xmlns:p14="http://schemas.microsoft.com/office/powerpoint/2010/main" val="9821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1" y="116632"/>
            <a:ext cx="9036496" cy="1152128"/>
          </a:xfrm>
        </p:spPr>
        <p:txBody>
          <a:bodyPr>
            <a:noAutofit/>
          </a:bodyPr>
          <a:lstStyle/>
          <a:p>
            <a:r>
              <a:rPr lang="ru-RU" sz="2800" b="1" dirty="0" err="1" smtClean="0">
                <a:solidFill>
                  <a:srgbClr val="1F497D">
                    <a:lumMod val="75000"/>
                  </a:srgbClr>
                </a:solidFill>
                <a:latin typeface="+mn-lt"/>
                <a:ea typeface="+mn-ea"/>
                <a:cs typeface="+mn-cs"/>
              </a:rPr>
              <a:t>Ресурслардан</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фойдаланиш</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бўйича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кўрсатмаларга</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фойдали</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ҳаволалар</a:t>
            </a:r>
            <a:endParaRPr lang="en-US" sz="2800" b="1" dirty="0">
              <a:solidFill>
                <a:srgbClr val="1F497D">
                  <a:lumMod val="75000"/>
                </a:srgbClr>
              </a:solidFill>
              <a:latin typeface="+mn-lt"/>
              <a:ea typeface="+mn-ea"/>
              <a:cs typeface="+mn-cs"/>
            </a:endParaRPr>
          </a:p>
        </p:txBody>
      </p:sp>
      <p:sp>
        <p:nvSpPr>
          <p:cNvPr id="3" name="Rectangle 2"/>
          <p:cNvSpPr/>
          <p:nvPr/>
        </p:nvSpPr>
        <p:spPr>
          <a:xfrm>
            <a:off x="323529" y="1412776"/>
            <a:ext cx="8532440" cy="4801314"/>
          </a:xfrm>
          <a:prstGeom prst="rect">
            <a:avLst/>
          </a:prstGeom>
        </p:spPr>
        <p:txBody>
          <a:bodyPr wrap="square">
            <a:spAutoFit/>
          </a:bodyPr>
          <a:lstStyle/>
          <a:p>
            <a:endParaRPr lang="en-US" sz="2400" dirty="0"/>
          </a:p>
          <a:p>
            <a:r>
              <a:rPr lang="ru-RU" sz="2400" b="1" dirty="0" err="1" smtClean="0"/>
              <a:t>Маълумотлар</a:t>
            </a:r>
            <a:r>
              <a:rPr lang="ru-RU" sz="2400" b="1" dirty="0" smtClean="0"/>
              <a:t> </a:t>
            </a:r>
            <a:r>
              <a:rPr lang="ru-RU" sz="2400" b="1" dirty="0" err="1" smtClean="0"/>
              <a:t>базаси</a:t>
            </a:r>
            <a:r>
              <a:rPr lang="ru-RU" sz="2400" b="1" dirty="0" smtClean="0"/>
              <a:t> </a:t>
            </a:r>
            <a:r>
              <a:rPr lang="ru-RU" sz="2400" b="1" dirty="0" err="1" smtClean="0"/>
              <a:t>билан</a:t>
            </a:r>
            <a:r>
              <a:rPr lang="ru-RU" sz="2400" b="1" dirty="0" smtClean="0"/>
              <a:t> </a:t>
            </a:r>
            <a:r>
              <a:rPr lang="ru-RU" sz="2400" b="1" dirty="0" err="1" smtClean="0"/>
              <a:t>ишлаш</a:t>
            </a:r>
            <a:r>
              <a:rPr lang="ru-RU" sz="2400" b="1" dirty="0" smtClean="0"/>
              <a:t> </a:t>
            </a:r>
            <a:r>
              <a:rPr lang="ru-RU" sz="2400" b="1" dirty="0" err="1" smtClean="0"/>
              <a:t>бўйича</a:t>
            </a:r>
            <a:r>
              <a:rPr lang="ru-RU" sz="2400" b="1" dirty="0" smtClean="0"/>
              <a:t> рус </a:t>
            </a:r>
            <a:r>
              <a:rPr lang="ru-RU" sz="2400" b="1" dirty="0" err="1" smtClean="0"/>
              <a:t>тилдаги</a:t>
            </a:r>
            <a:r>
              <a:rPr lang="ru-RU" sz="2400" b="1" dirty="0" smtClean="0"/>
              <a:t> видео </a:t>
            </a:r>
            <a:r>
              <a:rPr lang="ru-RU" sz="2400" b="1" dirty="0" err="1" smtClean="0"/>
              <a:t>кўрсатмаларни</a:t>
            </a:r>
            <a:r>
              <a:rPr lang="ru-RU" sz="2400" b="1" dirty="0" smtClean="0"/>
              <a:t> </a:t>
            </a:r>
            <a:r>
              <a:rPr lang="ru-RU" sz="2400" b="1" dirty="0" err="1" smtClean="0"/>
              <a:t>қуйидаги</a:t>
            </a:r>
            <a:r>
              <a:rPr lang="ru-RU" sz="2400" b="1" dirty="0" smtClean="0"/>
              <a:t> </a:t>
            </a:r>
            <a:r>
              <a:rPr lang="ru-RU" sz="2400" b="1" dirty="0" err="1" smtClean="0"/>
              <a:t>ҳавола</a:t>
            </a:r>
            <a:r>
              <a:rPr lang="ru-RU" sz="2400" b="1" dirty="0" smtClean="0"/>
              <a:t> </a:t>
            </a:r>
            <a:r>
              <a:rPr lang="ru-RU" sz="2400" b="1" dirty="0" err="1" smtClean="0"/>
              <a:t>орқали</a:t>
            </a:r>
            <a:r>
              <a:rPr lang="ru-RU" sz="2400" b="1" dirty="0" smtClean="0"/>
              <a:t> </a:t>
            </a:r>
            <a:r>
              <a:rPr lang="ru-RU" sz="2400" b="1" dirty="0" err="1" smtClean="0"/>
              <a:t>топишингиз</a:t>
            </a:r>
            <a:r>
              <a:rPr lang="ru-RU" sz="2400" b="1" dirty="0" smtClean="0"/>
              <a:t> </a:t>
            </a:r>
            <a:r>
              <a:rPr lang="ru-RU" sz="2400" b="1" dirty="0" err="1" smtClean="0"/>
              <a:t>мумкин</a:t>
            </a:r>
            <a:r>
              <a:rPr lang="ru-RU" sz="2400" b="1" dirty="0" smtClean="0"/>
              <a:t>: </a:t>
            </a:r>
            <a:endParaRPr lang="en-US" sz="2400" dirty="0"/>
          </a:p>
          <a:p>
            <a:endParaRPr lang="ru-RU" sz="2400" u="sng" dirty="0" smtClean="0">
              <a:hlinkClick r:id="rId2"/>
            </a:endParaRPr>
          </a:p>
          <a:p>
            <a:r>
              <a:rPr lang="ru-RU" sz="2400" u="sng" dirty="0" smtClean="0">
                <a:hlinkClick r:id="rId2"/>
              </a:rPr>
              <a:t>https</a:t>
            </a:r>
            <a:r>
              <a:rPr lang="ru-RU" sz="2400" u="sng" dirty="0">
                <a:hlinkClick r:id="rId2"/>
              </a:rPr>
              <a:t>://www.youtube.com/watch?v=bYunIXOC1ek</a:t>
            </a:r>
            <a:r>
              <a:rPr lang="ru-RU" sz="2400" u="sng" dirty="0"/>
              <a:t> </a:t>
            </a:r>
            <a:r>
              <a:rPr lang="ru-RU" sz="2400" dirty="0" smtClean="0"/>
              <a:t>– </a:t>
            </a:r>
            <a:r>
              <a:rPr lang="ru-RU" sz="2400" dirty="0" err="1" smtClean="0"/>
              <a:t>Мақолалар</a:t>
            </a:r>
            <a:r>
              <a:rPr lang="ru-RU" sz="2400" dirty="0" smtClean="0"/>
              <a:t>, </a:t>
            </a:r>
            <a:r>
              <a:rPr lang="ru-RU" sz="2400" dirty="0" err="1" smtClean="0"/>
              <a:t>журналлар</a:t>
            </a:r>
            <a:r>
              <a:rPr lang="ru-RU" sz="2400" dirty="0" smtClean="0"/>
              <a:t>, </a:t>
            </a:r>
            <a:r>
              <a:rPr lang="ru-RU" sz="2400" dirty="0" err="1" smtClean="0"/>
              <a:t>протоколларни</a:t>
            </a:r>
            <a:r>
              <a:rPr lang="ru-RU" sz="2400" dirty="0" smtClean="0"/>
              <a:t> </a:t>
            </a:r>
            <a:r>
              <a:rPr lang="ru-RU" sz="2400" dirty="0" err="1" smtClean="0"/>
              <a:t>қидириш</a:t>
            </a:r>
            <a:endParaRPr lang="ru-RU" sz="2400" dirty="0" smtClean="0"/>
          </a:p>
          <a:p>
            <a:endParaRPr lang="ru-RU" sz="2400" u="sng" dirty="0" smtClean="0"/>
          </a:p>
          <a:p>
            <a:r>
              <a:rPr lang="ru-RU" sz="2400" b="1" dirty="0" err="1" smtClean="0">
                <a:solidFill>
                  <a:srgbClr val="C00000"/>
                </a:solidFill>
              </a:rPr>
              <a:t>Маълумотлар</a:t>
            </a:r>
            <a:r>
              <a:rPr lang="ru-RU" sz="2400" b="1" dirty="0" smtClean="0">
                <a:solidFill>
                  <a:srgbClr val="C00000"/>
                </a:solidFill>
              </a:rPr>
              <a:t> </a:t>
            </a:r>
            <a:r>
              <a:rPr lang="ru-RU" sz="2400" b="1" dirty="0" err="1" smtClean="0">
                <a:solidFill>
                  <a:srgbClr val="C00000"/>
                </a:solidFill>
              </a:rPr>
              <a:t>базаси</a:t>
            </a:r>
            <a:r>
              <a:rPr lang="ru-RU" sz="2400" b="1" dirty="0" smtClean="0">
                <a:solidFill>
                  <a:srgbClr val="C00000"/>
                </a:solidFill>
              </a:rPr>
              <a:t> </a:t>
            </a:r>
            <a:r>
              <a:rPr lang="ru-RU" sz="2400" b="1" dirty="0" err="1" smtClean="0">
                <a:solidFill>
                  <a:srgbClr val="C00000"/>
                </a:solidFill>
              </a:rPr>
              <a:t>билан</a:t>
            </a:r>
            <a:r>
              <a:rPr lang="ru-RU" sz="2400" b="1" dirty="0" smtClean="0">
                <a:solidFill>
                  <a:srgbClr val="C00000"/>
                </a:solidFill>
              </a:rPr>
              <a:t> </a:t>
            </a:r>
            <a:r>
              <a:rPr lang="ru-RU" sz="2400" b="1" dirty="0" err="1" smtClean="0">
                <a:solidFill>
                  <a:srgbClr val="C00000"/>
                </a:solidFill>
              </a:rPr>
              <a:t>ишлаш</a:t>
            </a:r>
            <a:r>
              <a:rPr lang="ru-RU" sz="2400" b="1" dirty="0" smtClean="0">
                <a:solidFill>
                  <a:srgbClr val="C00000"/>
                </a:solidFill>
              </a:rPr>
              <a:t> </a:t>
            </a:r>
            <a:r>
              <a:rPr lang="ru-RU" sz="2400" b="1" dirty="0" err="1" smtClean="0">
                <a:solidFill>
                  <a:srgbClr val="C00000"/>
                </a:solidFill>
              </a:rPr>
              <a:t>бўйича</a:t>
            </a:r>
            <a:r>
              <a:rPr lang="ru-RU" sz="2400" b="1" dirty="0" smtClean="0">
                <a:solidFill>
                  <a:srgbClr val="C00000"/>
                </a:solidFill>
              </a:rPr>
              <a:t> </a:t>
            </a:r>
            <a:r>
              <a:rPr lang="en-US" sz="2400" b="1" dirty="0" smtClean="0">
                <a:solidFill>
                  <a:srgbClr val="C00000"/>
                </a:solidFill>
              </a:rPr>
              <a:t>PDF</a:t>
            </a:r>
            <a:r>
              <a:rPr lang="uz-Cyrl-UZ" sz="2400" b="1" dirty="0" smtClean="0">
                <a:solidFill>
                  <a:srgbClr val="C00000"/>
                </a:solidFill>
              </a:rPr>
              <a:t> шаклидаги кўрсатмаларни</a:t>
            </a:r>
            <a:r>
              <a:rPr lang="en-US" sz="2400" b="1" dirty="0" smtClean="0">
                <a:solidFill>
                  <a:srgbClr val="C00000"/>
                </a:solidFill>
              </a:rPr>
              <a:t> </a:t>
            </a:r>
            <a:r>
              <a:rPr lang="uz-Cyrl-UZ" sz="2400" b="1" dirty="0" smtClean="0">
                <a:solidFill>
                  <a:srgbClr val="C00000"/>
                </a:solidFill>
              </a:rPr>
              <a:t>қуйидаги ҳавола орқали топишингиз мумкин</a:t>
            </a:r>
            <a:r>
              <a:rPr lang="ru-RU" sz="2400" b="1" dirty="0" smtClean="0">
                <a:solidFill>
                  <a:srgbClr val="C00000"/>
                </a:solidFill>
              </a:rPr>
              <a:t>:</a:t>
            </a:r>
            <a:endParaRPr lang="en-US" sz="2400" dirty="0" smtClean="0">
              <a:solidFill>
                <a:srgbClr val="C00000"/>
              </a:solidFill>
            </a:endParaRPr>
          </a:p>
          <a:p>
            <a:r>
              <a:rPr lang="en-US" sz="2400" b="1" u="sng" dirty="0" smtClean="0">
                <a:hlinkClick r:id="rId3"/>
              </a:rPr>
              <a:t>https</a:t>
            </a:r>
            <a:r>
              <a:rPr lang="en-US" sz="2400" b="1" u="sng" dirty="0">
                <a:hlinkClick r:id="rId3"/>
              </a:rPr>
              <a:t>://</a:t>
            </a:r>
            <a:r>
              <a:rPr lang="en-US" sz="2400" b="1" u="sng" dirty="0" smtClean="0">
                <a:hlinkClick r:id="rId3"/>
              </a:rPr>
              <a:t>media.springernature.com/full/springer-cms/rest/v1/content/10607936/data/v5</a:t>
            </a:r>
            <a:endParaRPr lang="ru-RU" sz="2400" b="1" u="sng" dirty="0" smtClean="0"/>
          </a:p>
          <a:p>
            <a:endParaRPr lang="en-US" sz="2400" dirty="0"/>
          </a:p>
          <a:p>
            <a:r>
              <a:rPr lang="ru-RU" dirty="0"/>
              <a:t> </a:t>
            </a:r>
            <a:endParaRPr lang="en-US" dirty="0"/>
          </a:p>
        </p:txBody>
      </p:sp>
    </p:spTree>
    <p:extLst>
      <p:ext uri="{BB962C8B-B14F-4D97-AF65-F5344CB8AC3E}">
        <p14:creationId xmlns:p14="http://schemas.microsoft.com/office/powerpoint/2010/main" val="3600437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184576"/>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sz="2000"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dirty="0" err="1" smtClean="0">
                <a:solidFill>
                  <a:schemeClr val="tx2">
                    <a:lumMod val="75000"/>
                  </a:schemeClr>
                </a:solidFill>
                <a:latin typeface="Times New Roman" pitchFamily="18" charset="0"/>
                <a:cs typeface="Times New Roman" pitchFamily="18" charset="0"/>
              </a:rPr>
              <a:t>Сизнинг</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ташкилотингизда</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Илмий</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тадқиқотлар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ўтказиш</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учун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Springerlink</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платформасидан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фойдаланиш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Тадқиқот</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мавзусига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доир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мақолалар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ва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рейтингли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журналларни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танлаш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Йиртқич</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ноинсоф</a:t>
            </a:r>
            <a:r>
              <a:rPr lang="ru-RU" sz="2000" dirty="0" smtClean="0">
                <a:solidFill>
                  <a:schemeClr val="tx2">
                    <a:lumMod val="75000"/>
                  </a:schemeClr>
                </a:solidFill>
                <a:latin typeface="Times New Roman" pitchFamily="18" charset="0"/>
                <a:cs typeface="Times New Roman" pitchFamily="18" charset="0"/>
              </a:rPr>
              <a:t>)</a:t>
            </a:r>
            <a:r>
              <a:rPr lang="ru-RU" sz="2000" dirty="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қандай</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uz-Cyrl-UZ" sz="2000" dirty="0" smtClean="0">
                <a:solidFill>
                  <a:schemeClr val="tx2">
                    <a:lumMod val="75000"/>
                  </a:schemeClr>
                </a:solidFill>
                <a:latin typeface="Times New Roman" pitchFamily="18" charset="0"/>
                <a:cs typeface="Times New Roman" pitchFamily="18" charset="0"/>
              </a:rPr>
              <a:t>қочиш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мумкин</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Сифатли</a:t>
            </a:r>
            <a:r>
              <a:rPr lang="ru-RU"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мақолани тайёрлаш ва уни рейтингли журналда чоп этиш</a:t>
            </a:r>
            <a:r>
              <a:rPr lang="en-US"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Монографияни тайёрлаш ва хорижий рейтингли нашриётда чоп этиш</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каби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мавзуларда</a:t>
            </a:r>
            <a:r>
              <a:rPr lang="en-US" sz="2000" dirty="0" smtClean="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бепул</a:t>
            </a:r>
            <a:r>
              <a:rPr lang="ru-RU" sz="2000" b="1" u="sng" dirty="0" smtClean="0">
                <a:solidFill>
                  <a:schemeClr val="tx2">
                    <a:lumMod val="75000"/>
                  </a:schemeClr>
                </a:solidFill>
                <a:latin typeface="Times New Roman" pitchFamily="18" charset="0"/>
                <a:cs typeface="Times New Roman" pitchFamily="18" charset="0"/>
              </a:rPr>
              <a:t> </a:t>
            </a:r>
            <a:r>
              <a:rPr lang="ru-RU" sz="2000" b="1" u="sng" dirty="0">
                <a:solidFill>
                  <a:schemeClr val="tx2">
                    <a:lumMod val="75000"/>
                  </a:schemeClr>
                </a:solidFill>
                <a:latin typeface="Times New Roman" pitchFamily="18" charset="0"/>
                <a:cs typeface="Times New Roman" pitchFamily="18" charset="0"/>
              </a:rPr>
              <a:t>семинар </a:t>
            </a:r>
            <a:r>
              <a:rPr lang="ru-RU" sz="2000" b="1" u="sng" dirty="0" err="1">
                <a:solidFill>
                  <a:schemeClr val="tx2">
                    <a:lumMod val="75000"/>
                  </a:schemeClr>
                </a:solidFill>
                <a:latin typeface="Times New Roman" pitchFamily="18" charset="0"/>
                <a:cs typeface="Times New Roman" pitchFamily="18" charset="0"/>
              </a:rPr>
              <a:t>ва</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тренинглар</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ўтказиш</a:t>
            </a:r>
            <a:r>
              <a:rPr lang="ru-RU" sz="2000" b="1" u="sng" dirty="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бўйича</a:t>
            </a:r>
            <a:r>
              <a:rPr lang="ru-RU" sz="2000" b="1" u="sng" dirty="0" smtClean="0">
                <a:solidFill>
                  <a:schemeClr val="tx2">
                    <a:lumMod val="75000"/>
                  </a:schemeClr>
                </a:solidFill>
                <a:latin typeface="Times New Roman" pitchFamily="18" charset="0"/>
                <a:cs typeface="Times New Roman" pitchFamily="18" charset="0"/>
              </a:rPr>
              <a:t> </a:t>
            </a:r>
          </a:p>
          <a:p>
            <a:pPr algn="just" eaLnBrk="0" fontAlgn="base" hangingPunct="0">
              <a:spcAft>
                <a:spcPct val="0"/>
              </a:spcAft>
            </a:pPr>
            <a:endParaRPr lang="ru-RU" sz="2000" dirty="0" smtClean="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b="1" dirty="0" smtClean="0">
                <a:solidFill>
                  <a:schemeClr val="tx2">
                    <a:lumMod val="75000"/>
                  </a:schemeClr>
                </a:solidFill>
                <a:latin typeface="Times New Roman" pitchFamily="18" charset="0"/>
                <a:cs typeface="Times New Roman" pitchFamily="18" charset="0"/>
              </a:rPr>
              <a:t>Ирина Алексеевна </a:t>
            </a:r>
            <a:r>
              <a:rPr lang="ru-RU" sz="2000" b="1" dirty="0" err="1" smtClean="0">
                <a:solidFill>
                  <a:schemeClr val="tx2">
                    <a:lumMod val="75000"/>
                  </a:schemeClr>
                </a:solidFill>
                <a:latin typeface="Times New Roman" pitchFamily="18" charset="0"/>
                <a:cs typeface="Times New Roman" pitchFamily="18" charset="0"/>
              </a:rPr>
              <a:t>Александровага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мурожаат</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қилинг</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a:p>
            <a:r>
              <a:rPr lang="de-DE" sz="2000" b="1" dirty="0" smtClean="0">
                <a:solidFill>
                  <a:schemeClr val="tx2">
                    <a:lumMod val="75000"/>
                  </a:schemeClr>
                </a:solidFill>
                <a:latin typeface="Times New Roman" pitchFamily="18" charset="0"/>
                <a:cs typeface="Times New Roman" pitchFamily="18" charset="0"/>
              </a:rPr>
              <a:t>Springer </a:t>
            </a:r>
            <a:r>
              <a:rPr lang="de-DE" sz="2000" b="1" dirty="0">
                <a:solidFill>
                  <a:schemeClr val="tx2">
                    <a:lumMod val="75000"/>
                  </a:schemeClr>
                </a:solidFill>
                <a:latin typeface="Times New Roman" pitchFamily="18" charset="0"/>
                <a:cs typeface="Times New Roman" pitchFamily="18" charset="0"/>
              </a:rPr>
              <a:t>Nature </a:t>
            </a:r>
            <a:endParaRPr lang="en-US" sz="2000" b="1" dirty="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Mob</a:t>
            </a:r>
            <a:r>
              <a:rPr lang="en-US" sz="2000" b="1" dirty="0">
                <a:solidFill>
                  <a:schemeClr val="tx2">
                    <a:lumMod val="75000"/>
                  </a:schemeClr>
                </a:solidFill>
                <a:latin typeface="Times New Roman" pitchFamily="18" charset="0"/>
                <a:cs typeface="Times New Roman" pitchFamily="18" charset="0"/>
              </a:rPr>
              <a:t>. + 7 </a:t>
            </a:r>
            <a:r>
              <a:rPr lang="en-US" sz="2000" b="1" dirty="0" smtClean="0">
                <a:solidFill>
                  <a:schemeClr val="tx2">
                    <a:lumMod val="75000"/>
                  </a:schemeClr>
                </a:solidFill>
                <a:latin typeface="Times New Roman" pitchFamily="18" charset="0"/>
                <a:cs typeface="Times New Roman" pitchFamily="18" charset="0"/>
              </a:rPr>
              <a:t>7017431444</a:t>
            </a:r>
            <a:endParaRPr lang="ru-RU" sz="2000" b="1" dirty="0" smtClean="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email: irina.alexandrova@springernature.com</a:t>
            </a:r>
            <a:endParaRPr lang="en-US" sz="2000" b="1"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84404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7" y="373306"/>
            <a:ext cx="7605347" cy="370558"/>
          </a:xfrm>
        </p:spPr>
        <p:txBody>
          <a:bodyPr>
            <a:noAutofit/>
          </a:bodyPr>
          <a:lstStyle/>
          <a:p>
            <a:pPr algn="ctr"/>
            <a:r>
              <a:rPr lang="ru-RU" sz="2800" b="1" dirty="0" err="1" smtClean="0">
                <a:solidFill>
                  <a:srgbClr val="1F497D">
                    <a:lumMod val="75000"/>
                  </a:srgbClr>
                </a:solidFill>
                <a:latin typeface="+mn-lt"/>
                <a:ea typeface="+mn-ea"/>
                <a:cs typeface="+mn-cs"/>
              </a:rPr>
              <a:t>Бизнинг</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платформалар</a:t>
            </a:r>
            <a:r>
              <a:rPr lang="tr-TR" sz="2800" b="1" dirty="0" smtClean="0">
                <a:solidFill>
                  <a:srgbClr val="1F497D">
                    <a:lumMod val="75000"/>
                  </a:srgbClr>
                </a:solidFill>
                <a:latin typeface="+mn-lt"/>
                <a:ea typeface="+mn-ea"/>
                <a:cs typeface="+mn-cs"/>
              </a:rPr>
              <a:t>/ </a:t>
            </a:r>
            <a:r>
              <a:rPr lang="tr-TR" sz="2800" b="1" dirty="0">
                <a:solidFill>
                  <a:srgbClr val="1F497D">
                    <a:lumMod val="75000"/>
                  </a:srgbClr>
                </a:solidFill>
                <a:latin typeface="+mn-lt"/>
                <a:ea typeface="+mn-ea"/>
                <a:cs typeface="+mn-cs"/>
              </a:rPr>
              <a:t>W</a:t>
            </a:r>
            <a:r>
              <a:rPr lang="en-US" sz="2800" b="1" dirty="0" err="1" smtClean="0">
                <a:solidFill>
                  <a:srgbClr val="1F497D">
                    <a:lumMod val="75000"/>
                  </a:srgbClr>
                </a:solidFill>
                <a:latin typeface="+mn-lt"/>
                <a:ea typeface="+mn-ea"/>
                <a:cs typeface="+mn-cs"/>
              </a:rPr>
              <a:t>ebites</a:t>
            </a:r>
            <a:endParaRPr lang="en-US" sz="2800" b="1" dirty="0">
              <a:solidFill>
                <a:srgbClr val="1F497D">
                  <a:lumMod val="75000"/>
                </a:srgbClr>
              </a:solidFill>
              <a:latin typeface="+mn-lt"/>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766" y="2852936"/>
            <a:ext cx="3272633" cy="346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9" t="7917" r="6896" b="5208"/>
          <a:stretch/>
        </p:blipFill>
        <p:spPr bwMode="auto">
          <a:xfrm>
            <a:off x="339128" y="2852936"/>
            <a:ext cx="3584805" cy="34391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6946" y="1045029"/>
            <a:ext cx="7583486" cy="1868955"/>
          </a:xfrm>
          <a:prstGeom prst="rect">
            <a:avLst/>
          </a:prstGeom>
          <a:noFill/>
        </p:spPr>
        <p:txBody>
          <a:bodyPr wrap="square" lIns="72000" tIns="72000" rIns="72000" bIns="72000" rtlCol="0">
            <a:spAutoFit/>
          </a:bodyPr>
          <a:lstStyle/>
          <a:p>
            <a:pPr marL="342900" indent="-342900">
              <a:buFont typeface="+mj-lt"/>
              <a:buAutoNum type="arabicPeriod"/>
            </a:pPr>
            <a:endParaRPr lang="tr-TR" sz="1600" b="1" dirty="0"/>
          </a:p>
          <a:p>
            <a:pPr marL="342900" indent="-342900">
              <a:buFont typeface="+mj-lt"/>
              <a:buAutoNum type="arabicPeriod"/>
            </a:pPr>
            <a:r>
              <a:rPr lang="en-US" sz="1600" b="1" dirty="0" smtClean="0">
                <a:hlinkClick r:id="rId4"/>
              </a:rPr>
              <a:t>www.link.springer.com</a:t>
            </a:r>
            <a:r>
              <a:rPr lang="en-US" sz="1600" b="1" dirty="0" smtClean="0"/>
              <a:t> </a:t>
            </a:r>
            <a:r>
              <a:rPr lang="tr-TR" sz="1600" b="1" dirty="0" smtClean="0"/>
              <a:t>   </a:t>
            </a:r>
            <a:r>
              <a:rPr lang="en-US" sz="1600" b="1" dirty="0" smtClean="0"/>
              <a:t>	 </a:t>
            </a:r>
            <a:r>
              <a:rPr lang="ru-RU" sz="1600" b="1" dirty="0" smtClean="0"/>
              <a:t>  </a:t>
            </a:r>
            <a:r>
              <a:rPr lang="ru-RU" sz="1600" b="1" dirty="0" smtClean="0">
                <a:solidFill>
                  <a:srgbClr val="C00000"/>
                </a:solidFill>
              </a:rPr>
              <a:t>Журналы и статьи. Полнотекстовая библиотека</a:t>
            </a:r>
          </a:p>
          <a:p>
            <a:pPr marL="342900" indent="-342900">
              <a:buFont typeface="+mj-lt"/>
              <a:buAutoNum type="arabicPeriod"/>
            </a:pPr>
            <a:endParaRPr lang="ru-RU" sz="1600" b="1" dirty="0" smtClean="0"/>
          </a:p>
          <a:p>
            <a:pPr marL="342900" indent="-342900">
              <a:buFont typeface="+mj-lt"/>
              <a:buAutoNum type="arabicPeriod"/>
            </a:pPr>
            <a:r>
              <a:rPr lang="ru-RU" sz="1600" b="1" dirty="0"/>
              <a:t> </a:t>
            </a:r>
            <a:r>
              <a:rPr lang="en-US" sz="1600" b="1" dirty="0" smtClean="0">
                <a:hlinkClick r:id="rId5"/>
              </a:rPr>
              <a:t>www.authormapper.com</a:t>
            </a:r>
            <a:r>
              <a:rPr lang="en-US" sz="1600" b="1" dirty="0" smtClean="0"/>
              <a:t>       </a:t>
            </a:r>
            <a:r>
              <a:rPr lang="ru-RU" sz="1600" b="1" dirty="0" smtClean="0"/>
              <a:t> Информация о всех публикациях и авторах</a:t>
            </a:r>
            <a:endParaRPr lang="en-US" sz="1600" b="1" dirty="0" smtClean="0"/>
          </a:p>
          <a:p>
            <a:pPr marL="342900" indent="-342900">
              <a:buFont typeface="+mj-lt"/>
              <a:buAutoNum type="arabicPeriod"/>
            </a:pPr>
            <a:endParaRPr lang="en-US" sz="1600" b="1" dirty="0" smtClean="0"/>
          </a:p>
          <a:p>
            <a:pPr marL="342900" indent="-342900">
              <a:buFont typeface="+mj-lt"/>
              <a:buAutoNum type="arabicPeriod"/>
            </a:pPr>
            <a:r>
              <a:rPr lang="tr-TR" sz="1600" b="1" dirty="0" smtClean="0">
                <a:hlinkClick r:id="rId6"/>
              </a:rPr>
              <a:t>www.springernature.com</a:t>
            </a:r>
            <a:r>
              <a:rPr lang="tr-TR" sz="1600" b="1" dirty="0" smtClean="0"/>
              <a:t>       </a:t>
            </a:r>
            <a:r>
              <a:rPr lang="ru-RU" sz="1600" b="1" dirty="0"/>
              <a:t>Корпоративный сайт </a:t>
            </a:r>
            <a:endParaRPr lang="tr-TR" sz="1600" b="1" dirty="0"/>
          </a:p>
          <a:p>
            <a:pPr marL="342900" indent="-342900">
              <a:buFont typeface="+mj-lt"/>
              <a:buAutoNum type="arabicPeriod"/>
            </a:pPr>
            <a:endParaRPr lang="tr-TR" sz="1600" b="1" dirty="0"/>
          </a:p>
        </p:txBody>
      </p:sp>
    </p:spTree>
    <p:extLst>
      <p:ext uri="{BB962C8B-B14F-4D97-AF65-F5344CB8AC3E}">
        <p14:creationId xmlns:p14="http://schemas.microsoft.com/office/powerpoint/2010/main" val="37613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2160240"/>
          </a:xfrm>
        </p:spPr>
        <p:txBody>
          <a:bodyPr>
            <a:normAutofit fontScale="90000"/>
          </a:bodyPr>
          <a:lstStyle/>
          <a:p>
            <a:pPr lvl="0">
              <a:spcBef>
                <a:spcPts val="800"/>
              </a:spcBef>
            </a:pPr>
            <a:r>
              <a:rPr lang="ru-RU" sz="3100" b="1" dirty="0" smtClean="0">
                <a:solidFill>
                  <a:srgbClr val="C00000"/>
                </a:solidFill>
                <a:ea typeface="+mn-ea"/>
                <a:cs typeface="+mn-cs"/>
              </a:rPr>
              <a:t>ЎЗБЕКИСТОНДА ОБУНА</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err="1" smtClean="0">
                <a:solidFill>
                  <a:srgbClr val="1F497D">
                    <a:lumMod val="75000"/>
                  </a:srgbClr>
                </a:solidFill>
                <a:ea typeface="+mn-ea"/>
                <a:cs typeface="+mn-cs"/>
              </a:rPr>
              <a:t>Ўзбекистон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инновацион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ривожланиш</a:t>
            </a:r>
            <a:r>
              <a:rPr lang="ru-RU" sz="2800" b="1" dirty="0" smtClean="0">
                <a:solidFill>
                  <a:srgbClr val="1F497D">
                    <a:lumMod val="75000"/>
                  </a:srgbClr>
                </a:solidFill>
                <a:ea typeface="+mn-ea"/>
                <a:cs typeface="+mn-cs"/>
              </a:rPr>
              <a:t> </a:t>
            </a:r>
            <a:r>
              <a:rPr lang="ru-RU" sz="2800" b="1" dirty="0" err="1">
                <a:solidFill>
                  <a:srgbClr val="1F497D">
                    <a:lumMod val="75000"/>
                  </a:srgbClr>
                </a:solidFill>
                <a:ea typeface="+mn-ea"/>
                <a:cs typeface="+mn-cs"/>
              </a:rPr>
              <a:t>В</a:t>
            </a:r>
            <a:r>
              <a:rPr lang="ru-RU" sz="2800" b="1" dirty="0" err="1" smtClean="0">
                <a:solidFill>
                  <a:srgbClr val="1F497D">
                    <a:lumMod val="75000"/>
                  </a:srgbClr>
                </a:solidFill>
                <a:ea typeface="+mn-ea"/>
                <a:cs typeface="+mn-cs"/>
              </a:rPr>
              <a:t>азирлиги</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билан</a:t>
            </a:r>
            <a:r>
              <a:rPr lang="ru-RU" sz="2800" b="1" dirty="0" smtClean="0">
                <a:solidFill>
                  <a:srgbClr val="1F497D">
                    <a:lumMod val="75000"/>
                  </a:srgbClr>
                </a:solidFill>
                <a:ea typeface="+mn-ea"/>
                <a:cs typeface="+mn-cs"/>
              </a:rPr>
              <a:t> </a:t>
            </a:r>
            <a:r>
              <a:rPr lang="en-US" sz="2800" b="1" dirty="0">
                <a:solidFill>
                  <a:srgbClr val="1F497D">
                    <a:lumMod val="75000"/>
                  </a:srgbClr>
                </a:solidFill>
                <a:ea typeface="+mn-ea"/>
                <a:cs typeface="+mn-cs"/>
              </a:rPr>
              <a:t>Springer Nature </a:t>
            </a:r>
            <a:r>
              <a:rPr lang="ru-RU" sz="2800" b="1" dirty="0" err="1">
                <a:solidFill>
                  <a:srgbClr val="1F497D">
                    <a:lumMod val="75000"/>
                  </a:srgbClr>
                </a:solidFill>
                <a:ea typeface="+mn-ea"/>
                <a:cs typeface="+mn-cs"/>
              </a:rPr>
              <a:t>компанияси</a:t>
            </a:r>
            <a:r>
              <a:rPr lang="ru-RU" sz="2800" b="1" dirty="0">
                <a:solidFill>
                  <a:srgbClr val="1F497D">
                    <a:lumMod val="75000"/>
                  </a:srgbClr>
                </a:solidFill>
                <a:ea typeface="+mn-ea"/>
                <a:cs typeface="+mn-cs"/>
              </a:rPr>
              <a:t>  </a:t>
            </a:r>
            <a:r>
              <a:rPr lang="ru-RU" sz="2800" b="1" dirty="0" err="1" smtClean="0">
                <a:solidFill>
                  <a:srgbClr val="1F497D">
                    <a:lumMod val="75000"/>
                  </a:srgbClr>
                </a:solidFill>
                <a:ea typeface="+mn-ea"/>
                <a:cs typeface="+mn-cs"/>
              </a:rPr>
              <a:t>имзолаган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шартнома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доирасида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республикамизнинг</a:t>
            </a:r>
            <a:r>
              <a:rPr lang="ru-RU" sz="2800" b="1" dirty="0" smtClean="0">
                <a:solidFill>
                  <a:srgbClr val="1F497D">
                    <a:lumMod val="75000"/>
                  </a:srgbClr>
                </a:solidFill>
                <a:ea typeface="+mn-ea"/>
                <a:cs typeface="+mn-cs"/>
              </a:rPr>
              <a:t> </a:t>
            </a:r>
            <a:r>
              <a:rPr lang="en-US" sz="2800" b="1" u="sng" dirty="0" smtClean="0">
                <a:solidFill>
                  <a:srgbClr val="1F497D">
                    <a:lumMod val="75000"/>
                  </a:srgbClr>
                </a:solidFill>
                <a:ea typeface="+mn-ea"/>
                <a:cs typeface="+mn-cs"/>
              </a:rPr>
              <a:t>100 </a:t>
            </a:r>
            <a:r>
              <a:rPr lang="uz-Cyrl-UZ" sz="2800" b="1" u="sng" dirty="0" smtClean="0">
                <a:solidFill>
                  <a:srgbClr val="1F497D">
                    <a:lumMod val="75000"/>
                  </a:srgbClr>
                </a:solidFill>
                <a:ea typeface="+mn-ea"/>
                <a:cs typeface="+mn-cs"/>
              </a:rPr>
              <a:t>ташкилотларига</a:t>
            </a:r>
            <a:r>
              <a:rPr lang="ru-RU" sz="2800" b="1" u="sng"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2020 </a:t>
            </a:r>
            <a:r>
              <a:rPr lang="ru-RU" sz="2800" b="1" dirty="0" err="1" smtClean="0">
                <a:solidFill>
                  <a:srgbClr val="C00000"/>
                </a:solidFill>
                <a:ea typeface="+mn-ea"/>
                <a:cs typeface="+mn-cs"/>
              </a:rPr>
              <a:t>йил</a:t>
            </a:r>
            <a:r>
              <a:rPr lang="ru-RU" sz="2800" b="1" dirty="0" smtClean="0">
                <a:solidFill>
                  <a:srgbClr val="C00000"/>
                </a:solidFill>
                <a:ea typeface="+mn-ea"/>
                <a:cs typeface="+mn-cs"/>
              </a:rPr>
              <a:t> </a:t>
            </a:r>
            <a:r>
              <a:rPr lang="ru-RU" sz="2800" b="1" dirty="0" err="1" smtClean="0">
                <a:solidFill>
                  <a:srgbClr val="C00000"/>
                </a:solidFill>
                <a:ea typeface="+mn-ea"/>
                <a:cs typeface="+mn-cs"/>
              </a:rPr>
              <a:t>давомида</a:t>
            </a:r>
            <a:r>
              <a:rPr lang="ru-RU" sz="2800" b="1" dirty="0">
                <a:solidFill>
                  <a:srgbClr val="C00000"/>
                </a:solidFill>
                <a:ea typeface="+mn-ea"/>
                <a:cs typeface="+mn-cs"/>
              </a:rPr>
              <a:t> </a:t>
            </a:r>
            <a:r>
              <a:rPr lang="ru-RU" sz="2800" b="1" dirty="0" smtClean="0">
                <a:solidFill>
                  <a:srgbClr val="C00000"/>
                </a:solidFill>
                <a:ea typeface="+mn-ea"/>
                <a:cs typeface="+mn-cs"/>
              </a:rPr>
              <a:t>(</a:t>
            </a:r>
            <a:r>
              <a:rPr lang="ru-RU" sz="2800" b="1" dirty="0" err="1" smtClean="0">
                <a:solidFill>
                  <a:srgbClr val="C00000"/>
                </a:solidFill>
                <a:ea typeface="+mn-ea"/>
                <a:cs typeface="+mn-cs"/>
              </a:rPr>
              <a:t>январ-декабр</a:t>
            </a:r>
            <a:r>
              <a:rPr lang="ru-RU" sz="2800" b="1" dirty="0" smtClean="0">
                <a:solidFill>
                  <a:srgbClr val="C00000"/>
                </a:solidFill>
                <a:ea typeface="+mn-ea"/>
                <a:cs typeface="+mn-cs"/>
              </a:rPr>
              <a:t>) </a:t>
            </a:r>
            <a:r>
              <a:rPr lang="ru-RU" sz="2800" b="1" dirty="0" err="1" smtClean="0">
                <a:solidFill>
                  <a:srgbClr val="C00000"/>
                </a:solidFill>
                <a:ea typeface="+mn-ea"/>
                <a:cs typeface="+mn-cs"/>
              </a:rPr>
              <a:t>қўйидаги</a:t>
            </a:r>
            <a:r>
              <a:rPr lang="ru-RU" sz="2800" b="1" dirty="0" smtClean="0">
                <a:solidFill>
                  <a:srgbClr val="C00000"/>
                </a:solidFill>
                <a:ea typeface="+mn-ea"/>
                <a:cs typeface="+mn-cs"/>
              </a:rPr>
              <a:t> </a:t>
            </a:r>
            <a:r>
              <a:rPr lang="ru-RU" sz="2800" b="1" dirty="0" err="1" smtClean="0">
                <a:solidFill>
                  <a:srgbClr val="C00000"/>
                </a:solidFill>
                <a:ea typeface="+mn-ea"/>
                <a:cs typeface="+mn-cs"/>
              </a:rPr>
              <a:t>маълумотлар</a:t>
            </a:r>
            <a:r>
              <a:rPr lang="ru-RU" sz="2800" b="1" dirty="0" smtClean="0">
                <a:solidFill>
                  <a:srgbClr val="C00000"/>
                </a:solidFill>
                <a:ea typeface="+mn-ea"/>
                <a:cs typeface="+mn-cs"/>
              </a:rPr>
              <a:t> </a:t>
            </a:r>
            <a:r>
              <a:rPr lang="ru-RU" sz="2800" b="1" dirty="0" err="1" smtClean="0">
                <a:solidFill>
                  <a:srgbClr val="C00000"/>
                </a:solidFill>
                <a:ea typeface="+mn-ea"/>
                <a:cs typeface="+mn-cs"/>
              </a:rPr>
              <a:t>базасига</a:t>
            </a:r>
            <a:r>
              <a:rPr lang="ru-RU" sz="2800" b="1" dirty="0" smtClean="0">
                <a:solidFill>
                  <a:srgbClr val="C00000"/>
                </a:solidFill>
                <a:ea typeface="+mn-ea"/>
                <a:cs typeface="+mn-cs"/>
              </a:rPr>
              <a:t> </a:t>
            </a:r>
            <a:r>
              <a:rPr lang="ru-RU" sz="2800" b="1" dirty="0" err="1" smtClean="0">
                <a:solidFill>
                  <a:srgbClr val="C00000"/>
                </a:solidFill>
                <a:ea typeface="+mn-ea"/>
                <a:cs typeface="+mn-cs"/>
              </a:rPr>
              <a:t>уланиш</a:t>
            </a:r>
            <a:r>
              <a:rPr lang="ru-RU" sz="2800" b="1" dirty="0" smtClean="0">
                <a:solidFill>
                  <a:srgbClr val="C00000"/>
                </a:solidFill>
                <a:ea typeface="+mn-ea"/>
                <a:cs typeface="+mn-cs"/>
              </a:rPr>
              <a:t> </a:t>
            </a:r>
            <a:r>
              <a:rPr lang="ru-RU" sz="2800" b="1" dirty="0" err="1" smtClean="0">
                <a:solidFill>
                  <a:srgbClr val="C00000"/>
                </a:solidFill>
                <a:ea typeface="+mn-ea"/>
                <a:cs typeface="+mn-cs"/>
              </a:rPr>
              <a:t>имкони</a:t>
            </a:r>
            <a:r>
              <a:rPr lang="ru-RU" sz="2800" b="1" dirty="0" smtClean="0">
                <a:solidFill>
                  <a:srgbClr val="C00000"/>
                </a:solidFill>
                <a:ea typeface="+mn-ea"/>
                <a:cs typeface="+mn-cs"/>
              </a:rPr>
              <a:t> </a:t>
            </a:r>
            <a:r>
              <a:rPr lang="ru-RU" sz="2800" b="1" dirty="0" err="1" smtClean="0">
                <a:solidFill>
                  <a:srgbClr val="C00000"/>
                </a:solidFill>
                <a:ea typeface="+mn-ea"/>
                <a:cs typeface="+mn-cs"/>
              </a:rPr>
              <a:t>берилди</a:t>
            </a:r>
            <a:r>
              <a:rPr lang="ru-RU" sz="2800" b="1" dirty="0" smtClean="0">
                <a:solidFill>
                  <a:srgbClr val="C00000"/>
                </a:solidFill>
                <a:ea typeface="+mn-ea"/>
                <a:cs typeface="+mn-cs"/>
              </a:rPr>
              <a:t>  </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646115"/>
            <a:ext cx="8229600" cy="4176464"/>
          </a:xfrm>
        </p:spPr>
        <p:txBody>
          <a:bodyPr>
            <a:normAutofit/>
          </a:bodyPr>
          <a:lstStyle/>
          <a:p>
            <a:pPr marL="0" indent="0">
              <a:buNone/>
            </a:pPr>
            <a:r>
              <a:rPr lang="en-US" sz="2500" b="1" i="1" dirty="0" smtClean="0">
                <a:solidFill>
                  <a:schemeClr val="tx1">
                    <a:lumMod val="65000"/>
                    <a:lumOff val="35000"/>
                  </a:schemeClr>
                </a:solidFill>
              </a:rPr>
              <a:t>1. Springer Journals </a:t>
            </a:r>
            <a:r>
              <a:rPr lang="uz-Cyrl-UZ" sz="2500" b="1" i="1" dirty="0" smtClean="0">
                <a:solidFill>
                  <a:schemeClr val="tx1">
                    <a:lumMod val="65000"/>
                    <a:lumOff val="35000"/>
                  </a:schemeClr>
                </a:solidFill>
              </a:rPr>
              <a:t>журналлар тўпламига</a:t>
            </a:r>
            <a:r>
              <a:rPr lang="en-US" sz="2500" b="1" i="1" dirty="0" smtClean="0">
                <a:solidFill>
                  <a:schemeClr val="tx1">
                    <a:lumMod val="65000"/>
                    <a:lumOff val="35000"/>
                  </a:schemeClr>
                </a:solidFill>
              </a:rPr>
              <a:t>–</a:t>
            </a:r>
            <a:r>
              <a:rPr lang="en-US" sz="2500" b="1" i="1" dirty="0" smtClean="0">
                <a:solidFill>
                  <a:srgbClr val="122AA0"/>
                </a:solidFill>
              </a:rPr>
              <a:t>www.link.springer.com</a:t>
            </a:r>
          </a:p>
          <a:p>
            <a:pPr>
              <a:buFontTx/>
              <a:buChar char="-"/>
            </a:pPr>
            <a:r>
              <a:rPr lang="ru-RU" sz="2500" b="1" i="1" dirty="0" err="1" smtClean="0">
                <a:solidFill>
                  <a:schemeClr val="tx1">
                    <a:lumMod val="65000"/>
                    <a:lumOff val="35000"/>
                  </a:schemeClr>
                </a:solidFill>
              </a:rPr>
              <a:t>Барча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соҳа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йўналишлари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a:t>
            </a:r>
            <a:r>
              <a:rPr lang="en-US" sz="2500" b="1" i="1" dirty="0" smtClean="0">
                <a:solidFill>
                  <a:schemeClr val="tx1">
                    <a:lumMod val="65000"/>
                    <a:lumOff val="35000"/>
                  </a:schemeClr>
                </a:solidFill>
              </a:rPr>
              <a:t>1997</a:t>
            </a:r>
            <a:r>
              <a:rPr lang="ru-RU" sz="2500" b="1" i="1" dirty="0">
                <a:solidFill>
                  <a:schemeClr val="tx1">
                    <a:lumMod val="65000"/>
                    <a:lumOff val="35000"/>
                  </a:schemeClr>
                </a:solidFill>
              </a:rPr>
              <a:t>-</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20 </a:t>
            </a:r>
            <a:r>
              <a:rPr lang="ru-RU" sz="2500" b="1" i="1" dirty="0" err="1" smtClean="0">
                <a:solidFill>
                  <a:schemeClr val="tx1">
                    <a:lumMod val="65000"/>
                    <a:lumOff val="35000"/>
                  </a:schemeClr>
                </a:solidFill>
              </a:rPr>
              <a:t>йилларда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чоп</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этилган</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мақолалар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ва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журналлар</a:t>
            </a:r>
            <a:r>
              <a:rPr lang="ru-RU" sz="2500" b="1" i="1" dirty="0" smtClean="0">
                <a:solidFill>
                  <a:schemeClr val="tx1">
                    <a:lumMod val="65000"/>
                    <a:lumOff val="35000"/>
                  </a:schemeClr>
                </a:solidFill>
              </a:rPr>
              <a:t> бор.</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err="1" smtClean="0">
                <a:solidFill>
                  <a:schemeClr val="tx1">
                    <a:lumMod val="65000"/>
                    <a:lumOff val="35000"/>
                  </a:schemeClr>
                </a:solidFill>
              </a:rPr>
              <a:t>Табиий</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фанлар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50 000дан </a:t>
            </a:r>
            <a:r>
              <a:rPr lang="ru-RU" sz="2500" b="1" i="1" dirty="0" err="1" smtClean="0">
                <a:solidFill>
                  <a:schemeClr val="tx1">
                    <a:lumMod val="65000"/>
                    <a:lumOff val="35000"/>
                  </a:schemeClr>
                </a:solidFill>
              </a:rPr>
              <a:t>зиёд</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лабаратор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тадқиқотлар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мавжуд</a:t>
            </a:r>
            <a:r>
              <a:rPr lang="ru-RU" sz="2500" b="1" i="1" dirty="0" smtClean="0">
                <a:solidFill>
                  <a:schemeClr val="tx1">
                    <a:lumMod val="65000"/>
                    <a:lumOff val="35000"/>
                  </a:schemeClr>
                </a:solidFill>
              </a:rPr>
              <a:t>.</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8569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5950972" cy="301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1256" y="188640"/>
            <a:ext cx="8515200" cy="776028"/>
          </a:xfrm>
        </p:spPr>
        <p:txBody>
          <a:bodyPr>
            <a:noAutofit/>
          </a:bodyPr>
          <a:lstStyle/>
          <a:p>
            <a:r>
              <a:rPr lang="ru-RU" sz="2500" b="1" dirty="0" err="1" smtClean="0">
                <a:solidFill>
                  <a:schemeClr val="tx2"/>
                </a:solidFill>
              </a:rPr>
              <a:t>Ўзбекистон</a:t>
            </a:r>
            <a:r>
              <a:rPr lang="ru-RU" sz="2500" b="1" dirty="0" smtClean="0">
                <a:solidFill>
                  <a:schemeClr val="tx2"/>
                </a:solidFill>
              </a:rPr>
              <a:t> </a:t>
            </a:r>
            <a:r>
              <a:rPr lang="ru-RU" sz="2500" b="1" dirty="0" err="1" smtClean="0">
                <a:solidFill>
                  <a:schemeClr val="tx2"/>
                </a:solidFill>
              </a:rPr>
              <a:t>ва</a:t>
            </a:r>
            <a:r>
              <a:rPr lang="ru-RU" sz="2500" b="1" dirty="0" smtClean="0">
                <a:solidFill>
                  <a:schemeClr val="tx2"/>
                </a:solidFill>
              </a:rPr>
              <a:t> </a:t>
            </a:r>
            <a:r>
              <a:rPr lang="ru-RU" sz="2500" b="1" dirty="0" err="1" smtClean="0">
                <a:solidFill>
                  <a:schemeClr val="tx2"/>
                </a:solidFill>
              </a:rPr>
              <a:t>Қозоғистонни</a:t>
            </a:r>
            <a:r>
              <a:rPr lang="ru-RU" sz="2500" b="1" dirty="0" smtClean="0">
                <a:solidFill>
                  <a:schemeClr val="tx2"/>
                </a:solidFill>
              </a:rPr>
              <a:t> </a:t>
            </a:r>
            <a:r>
              <a:rPr lang="ru-RU" sz="2500" b="1" dirty="0" err="1" smtClean="0">
                <a:solidFill>
                  <a:schemeClr val="tx2"/>
                </a:solidFill>
              </a:rPr>
              <a:t>таққослаганда</a:t>
            </a:r>
            <a:r>
              <a:rPr lang="en-US" sz="2500" b="1" dirty="0" smtClean="0">
                <a:solidFill>
                  <a:schemeClr val="tx2"/>
                </a:solidFill>
              </a:rPr>
              <a:t>: </a:t>
            </a:r>
            <a:r>
              <a:rPr lang="ru-RU" sz="2500" b="1" dirty="0" smtClean="0">
                <a:solidFill>
                  <a:schemeClr val="tx2"/>
                </a:solidFill>
              </a:rPr>
              <a:t>2015-2019 </a:t>
            </a:r>
            <a:r>
              <a:rPr lang="ru-RU" sz="2500" b="1" dirty="0" err="1" smtClean="0">
                <a:solidFill>
                  <a:schemeClr val="tx2"/>
                </a:solidFill>
              </a:rPr>
              <a:t>йиллардаги</a:t>
            </a:r>
            <a:r>
              <a:rPr lang="ru-RU" sz="2500" b="1" dirty="0" smtClean="0">
                <a:solidFill>
                  <a:schemeClr val="tx2"/>
                </a:solidFill>
              </a:rPr>
              <a:t> </a:t>
            </a:r>
            <a:r>
              <a:rPr lang="ru-RU" sz="2500" b="1" dirty="0" err="1" smtClean="0">
                <a:solidFill>
                  <a:schemeClr val="tx2"/>
                </a:solidFill>
              </a:rPr>
              <a:t>нашрлар</a:t>
            </a:r>
            <a:r>
              <a:rPr lang="ru-RU" sz="2500" b="1" dirty="0" smtClean="0">
                <a:solidFill>
                  <a:schemeClr val="tx2"/>
                </a:solidFill>
              </a:rPr>
              <a:t> сони</a:t>
            </a:r>
            <a:endParaRPr lang="en-US" sz="2500" b="1" dirty="0">
              <a:solidFill>
                <a:schemeClr val="tx2"/>
              </a:solidFill>
            </a:endParaRPr>
          </a:p>
        </p:txBody>
      </p:sp>
      <p:sp>
        <p:nvSpPr>
          <p:cNvPr id="3" name="Rectangle 2"/>
          <p:cNvSpPr/>
          <p:nvPr/>
        </p:nvSpPr>
        <p:spPr>
          <a:xfrm>
            <a:off x="6058476" y="1009469"/>
            <a:ext cx="2978020" cy="5507662"/>
          </a:xfrm>
          <a:prstGeom prst="rect">
            <a:avLst/>
          </a:prstGeom>
          <a:solidFill>
            <a:schemeClr val="bg1"/>
          </a:solidFill>
          <a:ln w="19050">
            <a:solidFill>
              <a:srgbClr val="C00000"/>
            </a:solidFill>
          </a:ln>
        </p:spPr>
        <p:txBody>
          <a:bodyPr wrap="square">
            <a:spAutoFit/>
          </a:bodyPr>
          <a:lstStyle/>
          <a:p>
            <a:pPr marL="180340" indent="-180340" algn="just">
              <a:lnSpc>
                <a:spcPct val="115000"/>
              </a:lnSpc>
              <a:spcAft>
                <a:spcPts val="600"/>
              </a:spcAft>
            </a:pPr>
            <a:r>
              <a:rPr lang="uz-Cyrl-UZ" dirty="0">
                <a:solidFill>
                  <a:srgbClr val="C00000"/>
                </a:solidFill>
                <a:latin typeface="Times New Roman"/>
                <a:ea typeface="Times New Roman"/>
                <a:cs typeface="Times New Roman"/>
              </a:rPr>
              <a:t>Ҳозирги </a:t>
            </a:r>
            <a:r>
              <a:rPr lang="uz-Cyrl-UZ" dirty="0" smtClean="0">
                <a:solidFill>
                  <a:srgbClr val="C00000"/>
                </a:solidFill>
                <a:latin typeface="Times New Roman"/>
                <a:ea typeface="Times New Roman"/>
                <a:cs typeface="Times New Roman"/>
              </a:rPr>
              <a:t>кунда  </a:t>
            </a:r>
            <a:r>
              <a:rPr lang="en-US" dirty="0" smtClean="0">
                <a:solidFill>
                  <a:srgbClr val="C00000"/>
                </a:solidFill>
                <a:latin typeface="Times New Roman"/>
                <a:ea typeface="Times New Roman"/>
                <a:cs typeface="Times New Roman"/>
              </a:rPr>
              <a:t>Springer</a:t>
            </a:r>
            <a:r>
              <a:rPr lang="uz-Cyrl-UZ" dirty="0" smtClean="0">
                <a:solidFill>
                  <a:srgbClr val="C00000"/>
                </a:solidFill>
                <a:latin typeface="Times New Roman"/>
                <a:ea typeface="Times New Roman"/>
                <a:cs typeface="Times New Roman"/>
              </a:rPr>
              <a:t> </a:t>
            </a:r>
            <a:r>
              <a:rPr lang="en-US" dirty="0" smtClean="0">
                <a:solidFill>
                  <a:srgbClr val="C00000"/>
                </a:solidFill>
                <a:latin typeface="Times New Roman"/>
                <a:ea typeface="Times New Roman"/>
                <a:cs typeface="Times New Roman"/>
              </a:rPr>
              <a:t>Nature</a:t>
            </a:r>
            <a:r>
              <a:rPr lang="uz-Cyrl-UZ" dirty="0" smtClean="0">
                <a:solidFill>
                  <a:srgbClr val="C00000"/>
                </a:solidFill>
                <a:latin typeface="Times New Roman"/>
                <a:ea typeface="Times New Roman"/>
                <a:cs typeface="Times New Roman"/>
              </a:rPr>
              <a:t> компанияси </a:t>
            </a:r>
            <a:r>
              <a:rPr lang="uz-Cyrl-UZ" dirty="0">
                <a:solidFill>
                  <a:srgbClr val="C00000"/>
                </a:solidFill>
                <a:latin typeface="Times New Roman"/>
                <a:ea typeface="Times New Roman"/>
                <a:cs typeface="Times New Roman"/>
              </a:rPr>
              <a:t>Ўзбекистон ва Қозоғистон муаллифларининг мақола ва китоблари сони бўйича             1-ўринни эгаллаб, бошқа нашриётларга қараганда  энг кўп миқдордаги  нашрларга эга.  Ҳар йили Қозоғистонлик олимлар турли илмий соҳалар буйича 800 зиёд, Ўзбекистонлик олимлар эса 260 ортиқ мақолаларни  </a:t>
            </a:r>
            <a:r>
              <a:rPr lang="en-US" dirty="0">
                <a:solidFill>
                  <a:srgbClr val="C00000"/>
                </a:solidFill>
                <a:latin typeface="Times New Roman"/>
                <a:ea typeface="Times New Roman"/>
                <a:cs typeface="Times New Roman"/>
              </a:rPr>
              <a:t>Springer Nature </a:t>
            </a:r>
            <a:r>
              <a:rPr lang="uz-Cyrl-UZ" dirty="0">
                <a:solidFill>
                  <a:srgbClr val="C00000"/>
                </a:solidFill>
                <a:latin typeface="Times New Roman"/>
                <a:ea typeface="Times New Roman"/>
                <a:cs typeface="Times New Roman"/>
              </a:rPr>
              <a:t>нашриётида чоп </a:t>
            </a:r>
            <a:r>
              <a:rPr lang="uz-Cyrl-UZ" dirty="0" smtClean="0">
                <a:solidFill>
                  <a:srgbClr val="C00000"/>
                </a:solidFill>
                <a:latin typeface="Times New Roman"/>
                <a:ea typeface="Times New Roman"/>
                <a:cs typeface="Times New Roman"/>
              </a:rPr>
              <a:t>этишади.</a:t>
            </a:r>
            <a:r>
              <a:rPr lang="ru-RU" dirty="0" smtClean="0">
                <a:solidFill>
                  <a:srgbClr val="C00000"/>
                </a:solidFill>
              </a:rPr>
              <a:t> </a:t>
            </a:r>
            <a:endParaRPr lang="en-US" dirty="0">
              <a:solidFill>
                <a:srgbClr val="C00000"/>
              </a:solidFill>
            </a:endParaRPr>
          </a:p>
        </p:txBody>
      </p:sp>
      <p:sp>
        <p:nvSpPr>
          <p:cNvPr id="6" name="Rectangle 5"/>
          <p:cNvSpPr/>
          <p:nvPr/>
        </p:nvSpPr>
        <p:spPr>
          <a:xfrm>
            <a:off x="850741" y="6409359"/>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9469"/>
            <a:ext cx="5843469" cy="26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0497" y="3462468"/>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spTree>
    <p:extLst>
      <p:ext uri="{BB962C8B-B14F-4D97-AF65-F5344CB8AC3E}">
        <p14:creationId xmlns:p14="http://schemas.microsoft.com/office/powerpoint/2010/main" val="15151762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636411141"/>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58016"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179512" y="188640"/>
            <a:ext cx="8964488"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err="1" smtClean="0">
                <a:solidFill>
                  <a:srgbClr val="C00000"/>
                </a:solidFill>
                <a:ea typeface="+mn-ea"/>
                <a:cs typeface="+mn-cs"/>
              </a:rPr>
              <a:t>журналлари</a:t>
            </a:r>
            <a:r>
              <a:rPr lang="ru-RU" sz="2400" b="1" dirty="0" smtClean="0">
                <a:solidFill>
                  <a:srgbClr val="C00000"/>
                </a:solidFill>
                <a:ea typeface="+mn-ea"/>
                <a:cs typeface="+mn-cs"/>
              </a:rPr>
              <a:t>, </a:t>
            </a:r>
            <a:r>
              <a:rPr lang="ru-RU" sz="2400" b="1" dirty="0" err="1" smtClean="0">
                <a:solidFill>
                  <a:srgbClr val="C00000"/>
                </a:solidFill>
                <a:ea typeface="+mn-ea"/>
                <a:cs typeface="+mn-cs"/>
              </a:rPr>
              <a:t>рейтинглардаги</a:t>
            </a:r>
            <a:r>
              <a:rPr lang="ru-RU" sz="2400" b="1" dirty="0" smtClean="0">
                <a:solidFill>
                  <a:srgbClr val="C00000"/>
                </a:solidFill>
                <a:ea typeface="+mn-ea"/>
                <a:cs typeface="+mn-cs"/>
              </a:rPr>
              <a:t> </a:t>
            </a:r>
            <a:r>
              <a:rPr lang="ru-RU" sz="2400" b="1" dirty="0" err="1" smtClean="0">
                <a:solidFill>
                  <a:srgbClr val="C00000"/>
                </a:solidFill>
                <a:ea typeface="+mn-ea"/>
                <a:cs typeface="+mn-cs"/>
              </a:rPr>
              <a:t>ўрни</a:t>
            </a:r>
            <a:r>
              <a:rPr lang="ru-RU" sz="2400" b="1" dirty="0" smtClean="0">
                <a:solidFill>
                  <a:srgbClr val="C00000"/>
                </a:solidFill>
                <a:ea typeface="+mn-ea"/>
                <a:cs typeface="+mn-cs"/>
              </a:rPr>
              <a:t> </a:t>
            </a:r>
            <a:r>
              <a:rPr lang="ru-RU" sz="2400" b="1" dirty="0" err="1" smtClean="0">
                <a:solidFill>
                  <a:srgbClr val="C00000"/>
                </a:solidFill>
                <a:ea typeface="+mn-ea"/>
                <a:cs typeface="+mn-cs"/>
              </a:rPr>
              <a:t>ва</a:t>
            </a:r>
            <a:r>
              <a:rPr lang="ru-RU" sz="2400" b="1" dirty="0" smtClean="0">
                <a:solidFill>
                  <a:srgbClr val="C00000"/>
                </a:solidFill>
                <a:ea typeface="+mn-ea"/>
                <a:cs typeface="+mn-cs"/>
              </a:rPr>
              <a:t> </a:t>
            </a:r>
            <a:r>
              <a:rPr lang="ru-RU" sz="2400" b="1" dirty="0" err="1" smtClean="0">
                <a:solidFill>
                  <a:srgbClr val="C00000"/>
                </a:solidFill>
                <a:ea typeface="+mn-ea"/>
                <a:cs typeface="+mn-cs"/>
              </a:rPr>
              <a:t>афзалликлари</a:t>
            </a:r>
            <a:r>
              <a:rPr lang="ru-RU" sz="2400" b="1" dirty="0" smtClean="0">
                <a:solidFill>
                  <a:srgbClr val="C00000"/>
                </a:solidFill>
                <a:ea typeface="+mn-ea"/>
                <a:cs typeface="+mn-cs"/>
              </a:rPr>
              <a:t>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1084" y="908720"/>
            <a:ext cx="4464496" cy="1397249"/>
          </a:xfrm>
          <a:noFill/>
          <a:ln/>
        </p:spPr>
        <p:txBody>
          <a:bodyPr>
            <a:noAutofit/>
          </a:bodyPr>
          <a:lstStyle/>
          <a:p>
            <a:r>
              <a:rPr lang="de-DE" sz="1500" b="0" dirty="0" smtClean="0">
                <a:cs typeface="Arial" panose="020B0604020202020204" pitchFamily="34" charset="0"/>
              </a:rPr>
              <a:t>Journal Citation Reports </a:t>
            </a:r>
            <a:r>
              <a:rPr lang="uz-Cyrl-UZ" sz="1500" b="0" dirty="0" smtClean="0">
                <a:cs typeface="Arial" panose="020B0604020202020204" pitchFamily="34" charset="0"/>
              </a:rPr>
              <a:t>таъкидлашича, 2017йилда </a:t>
            </a:r>
            <a:r>
              <a:rPr lang="ru-RU" sz="1500" b="0" dirty="0" smtClean="0">
                <a:cs typeface="Arial" panose="020B0604020202020204" pitchFamily="34" charset="0"/>
              </a:rPr>
              <a:t> </a:t>
            </a:r>
            <a:r>
              <a:rPr lang="en-US" sz="1500" b="0" dirty="0" smtClean="0">
                <a:cs typeface="Arial" panose="020B0604020202020204" pitchFamily="34" charset="0"/>
              </a:rPr>
              <a:t>Springer</a:t>
            </a:r>
            <a:r>
              <a:rPr lang="ru-RU" sz="1500" b="0" dirty="0" smtClean="0">
                <a:cs typeface="Arial" panose="020B0604020202020204" pitchFamily="34" charset="0"/>
              </a:rPr>
              <a:t> </a:t>
            </a:r>
            <a:r>
              <a:rPr lang="en-US" sz="1500" b="0" dirty="0" smtClean="0">
                <a:cs typeface="Arial" panose="020B0604020202020204" pitchFamily="34" charset="0"/>
              </a:rPr>
              <a:t>Nature</a:t>
            </a:r>
            <a:r>
              <a:rPr lang="uz-Cyrl-UZ" sz="1500" b="0" dirty="0" smtClean="0">
                <a:cs typeface="Arial" panose="020B0604020202020204" pitchFamily="34" charset="0"/>
              </a:rPr>
              <a:t> нашриётининг</a:t>
            </a:r>
            <a:r>
              <a:rPr lang="ru-RU" sz="1500" b="0" dirty="0" smtClean="0">
                <a:cs typeface="Arial" panose="020B0604020202020204" pitchFamily="34" charset="0"/>
              </a:rPr>
              <a:t> </a:t>
            </a:r>
            <a:r>
              <a:rPr lang="en-US" sz="1500" b="1" dirty="0" smtClean="0">
                <a:solidFill>
                  <a:srgbClr val="C00000"/>
                </a:solidFill>
                <a:cs typeface="Arial" panose="020B0604020202020204" pitchFamily="34" charset="0"/>
              </a:rPr>
              <a:t>1,800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импакт</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факторга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эга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бўлди</a:t>
            </a:r>
            <a:r>
              <a:rPr lang="ru-RU" sz="1500" b="1" dirty="0" smtClean="0">
                <a:solidFill>
                  <a:srgbClr val="C00000"/>
                </a:solidFill>
                <a:cs typeface="Arial" panose="020B0604020202020204" pitchFamily="34" charset="0"/>
              </a:rPr>
              <a:t>.</a:t>
            </a:r>
            <a:endParaRPr lang="ru-RU" sz="1500" dirty="0" smtClean="0">
              <a:solidFill>
                <a:srgbClr val="C00000"/>
              </a:solidFill>
              <a:cs typeface="Arial" panose="020B0604020202020204" pitchFamily="34" charset="0"/>
            </a:endParaRPr>
          </a:p>
          <a:p>
            <a:r>
              <a:rPr lang="en-US" sz="1500" b="1" dirty="0" smtClean="0">
                <a:solidFill>
                  <a:srgbClr val="C00000"/>
                </a:solidFill>
                <a:cs typeface="Arial" panose="020B0604020202020204" pitchFamily="34" charset="0"/>
              </a:rPr>
              <a:t>Springer Nature</a:t>
            </a:r>
            <a:r>
              <a:rPr lang="uz-Cyrl-UZ" sz="1500" b="1" dirty="0" smtClean="0">
                <a:solidFill>
                  <a:srgbClr val="C00000"/>
                </a:solidFill>
                <a:cs typeface="Arial" panose="020B0604020202020204" pitchFamily="34" charset="0"/>
              </a:rPr>
              <a:t> </a:t>
            </a:r>
            <a:r>
              <a:rPr lang="uz-Cyrl-UZ" sz="1500" dirty="0" smtClean="0">
                <a:cs typeface="Arial" panose="020B0604020202020204" pitchFamily="34" charset="0"/>
              </a:rPr>
              <a:t>нашриётининг </a:t>
            </a:r>
            <a:r>
              <a:rPr lang="ru-RU" sz="1500" b="1" dirty="0" smtClean="0">
                <a:solidFill>
                  <a:srgbClr val="C00000"/>
                </a:solidFill>
                <a:cs typeface="Arial" panose="020B0604020202020204" pitchFamily="34" charset="0"/>
              </a:rPr>
              <a:t>2</a:t>
            </a:r>
            <a:r>
              <a:rPr lang="en-US" sz="1500" b="1" dirty="0" smtClean="0">
                <a:solidFill>
                  <a:srgbClr val="C00000"/>
                </a:solidFill>
                <a:cs typeface="Arial" panose="020B0604020202020204" pitchFamily="34" charset="0"/>
              </a:rPr>
              <a:t>454</a:t>
            </a:r>
            <a:r>
              <a:rPr lang="uz-Cyrl-UZ" sz="1500" b="1" dirty="0" smtClean="0">
                <a:solidFill>
                  <a:srgbClr val="C00000"/>
                </a:solidFill>
                <a:cs typeface="Arial" panose="020B0604020202020204" pitchFamily="34" charset="0"/>
              </a:rPr>
              <a:t>                 </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en-US" sz="1500" dirty="0" smtClean="0">
                <a:cs typeface="Arial" panose="020B0604020202020204" pitchFamily="34" charset="0"/>
              </a:rPr>
              <a:t>Scopus</a:t>
            </a:r>
            <a:r>
              <a:rPr lang="uz-Cyrl-UZ" sz="1200" dirty="0" smtClean="0">
                <a:cs typeface="Arial" panose="020B0604020202020204" pitchFamily="34" charset="0"/>
              </a:rPr>
              <a:t>да</a:t>
            </a:r>
            <a:r>
              <a:rPr lang="uz-Cyrl-UZ" sz="1500" dirty="0" smtClean="0">
                <a:cs typeface="Arial" panose="020B0604020202020204" pitchFamily="34" charset="0"/>
              </a:rPr>
              <a:t> индексланади</a:t>
            </a:r>
            <a:r>
              <a:rPr lang="uz-Cyrl-UZ"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endParaRPr lang="de-DE" sz="1500" dirty="0">
              <a:latin typeface="Arial" panose="020B0604020202020204" pitchFamily="34" charset="0"/>
              <a:cs typeface="Arial" panose="020B0604020202020204" pitchFamily="34" charset="0"/>
            </a:endParaRPr>
          </a:p>
        </p:txBody>
      </p:sp>
      <p:sp>
        <p:nvSpPr>
          <p:cNvPr id="13" name="Rectangle 12"/>
          <p:cNvSpPr/>
          <p:nvPr/>
        </p:nvSpPr>
        <p:spPr>
          <a:xfrm>
            <a:off x="539552" y="3351780"/>
            <a:ext cx="3440550" cy="848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err="1" smtClean="0">
                <a:solidFill>
                  <a:srgbClr val="FFFFFF"/>
                </a:solidFill>
              </a:rPr>
              <a:t>тоифа</a:t>
            </a:r>
            <a:r>
              <a:rPr lang="ru-RU" sz="1600" b="1" dirty="0" smtClean="0">
                <a:solidFill>
                  <a:srgbClr val="FFFFFF"/>
                </a:solidFill>
              </a:rPr>
              <a:t> </a:t>
            </a:r>
            <a:r>
              <a:rPr lang="ru-RU" sz="1600" b="1" dirty="0" err="1" smtClean="0">
                <a:solidFill>
                  <a:srgbClr val="FFFFFF"/>
                </a:solidFill>
              </a:rPr>
              <a:t>бўйича</a:t>
            </a:r>
            <a:r>
              <a:rPr lang="ru-RU" sz="1600" b="1" dirty="0" smtClean="0">
                <a:solidFill>
                  <a:srgbClr val="FFFFFF"/>
                </a:solidFill>
              </a:rPr>
              <a:t> </a:t>
            </a:r>
            <a:r>
              <a:rPr lang="ru-RU" sz="1600" b="1" dirty="0" err="1" smtClean="0">
                <a:solidFill>
                  <a:srgbClr val="FFFFFF"/>
                </a:solidFill>
              </a:rPr>
              <a:t>бизнинг</a:t>
            </a:r>
            <a:r>
              <a:rPr lang="ru-RU" sz="1600" b="1" dirty="0" smtClean="0">
                <a:solidFill>
                  <a:srgbClr val="FFFFFF"/>
                </a:solidFill>
              </a:rPr>
              <a:t> </a:t>
            </a:r>
            <a:r>
              <a:rPr lang="ru-RU" sz="1600" b="1" dirty="0" err="1" smtClean="0">
                <a:solidFill>
                  <a:srgbClr val="FFFFFF"/>
                </a:solidFill>
              </a:rPr>
              <a:t>журналлар</a:t>
            </a:r>
            <a:r>
              <a:rPr lang="ru-RU" sz="1600" b="1" dirty="0" smtClean="0">
                <a:solidFill>
                  <a:srgbClr val="FFFFFF"/>
                </a:solidFill>
              </a:rPr>
              <a:t> </a:t>
            </a:r>
            <a:r>
              <a:rPr lang="ru-RU" sz="1600" b="1" dirty="0" err="1" smtClean="0">
                <a:solidFill>
                  <a:srgbClr val="FFFFFF"/>
                </a:solidFill>
              </a:rPr>
              <a:t>рейтингларда</a:t>
            </a:r>
            <a:r>
              <a:rPr lang="ru-RU" sz="1600" b="1" dirty="0" smtClean="0">
                <a:solidFill>
                  <a:srgbClr val="FFFFFF"/>
                </a:solidFill>
              </a:rPr>
              <a:t> </a:t>
            </a:r>
            <a:r>
              <a:rPr lang="ru-RU" sz="1600" b="1" dirty="0" err="1" smtClean="0">
                <a:solidFill>
                  <a:srgbClr val="FFFFFF"/>
                </a:solidFill>
              </a:rPr>
              <a:t>етакчилик</a:t>
            </a:r>
            <a:r>
              <a:rPr lang="ru-RU" sz="1600" b="1" dirty="0" smtClean="0">
                <a:solidFill>
                  <a:srgbClr val="FFFFFF"/>
                </a:solidFill>
              </a:rPr>
              <a:t> </a:t>
            </a:r>
            <a:r>
              <a:rPr lang="ru-RU" sz="1600" b="1" dirty="0" err="1" smtClean="0">
                <a:solidFill>
                  <a:srgbClr val="FFFFFF"/>
                </a:solidFill>
              </a:rPr>
              <a:t>қилади</a:t>
            </a:r>
            <a:r>
              <a:rPr lang="ru-RU" sz="1600" b="1" dirty="0" smtClean="0">
                <a:solidFill>
                  <a:srgbClr val="FFFFFF"/>
                </a:solidFill>
              </a:rPr>
              <a:t>. </a:t>
            </a:r>
            <a:endParaRPr lang="en-GB" sz="1600" b="1" dirty="0">
              <a:solidFill>
                <a:srgbClr val="FFFFFF"/>
              </a:solidFill>
            </a:endParaRPr>
          </a:p>
        </p:txBody>
      </p:sp>
      <p:sp>
        <p:nvSpPr>
          <p:cNvPr id="14" name="Rectangle 13"/>
          <p:cNvSpPr/>
          <p:nvPr/>
        </p:nvSpPr>
        <p:spPr>
          <a:xfrm>
            <a:off x="539552" y="4318511"/>
            <a:ext cx="3440550" cy="83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uz-Cyrl-UZ" sz="1600" b="1" dirty="0" smtClean="0">
                <a:solidFill>
                  <a:srgbClr val="FFFFFF"/>
                </a:solidFill>
              </a:rPr>
              <a:t>тоифада </a:t>
            </a:r>
            <a:r>
              <a:rPr lang="en-GB" sz="1600" b="1" dirty="0" smtClean="0">
                <a:solidFill>
                  <a:srgbClr val="FFFFFF"/>
                </a:solidFill>
              </a:rPr>
              <a:t>Springer</a:t>
            </a:r>
            <a:r>
              <a:rPr lang="uz-Cyrl-UZ" sz="1600" b="1" dirty="0" smtClean="0">
                <a:solidFill>
                  <a:srgbClr val="FFFFFF"/>
                </a:solidFill>
              </a:rPr>
              <a:t> </a:t>
            </a:r>
            <a:r>
              <a:rPr lang="en-GB" sz="1600" b="1" dirty="0" smtClean="0">
                <a:solidFill>
                  <a:srgbClr val="FFFFFF"/>
                </a:solidFill>
              </a:rPr>
              <a:t>Nature </a:t>
            </a:r>
            <a:r>
              <a:rPr lang="uz-Cyrl-UZ" sz="1600" b="1" dirty="0" smtClean="0">
                <a:solidFill>
                  <a:srgbClr val="FFFFFF"/>
                </a:solidFill>
              </a:rPr>
              <a:t>журналлари  рейтингларни биринчи 3-га киради.</a:t>
            </a:r>
            <a:endParaRPr lang="en-GB" sz="1600" b="1" dirty="0" smtClean="0">
              <a:solidFill>
                <a:srgbClr val="FFFFFF"/>
              </a:solidFill>
            </a:endParaRPr>
          </a:p>
        </p:txBody>
      </p:sp>
      <p:sp>
        <p:nvSpPr>
          <p:cNvPr id="15" name="Rectangle 14"/>
          <p:cNvSpPr/>
          <p:nvPr/>
        </p:nvSpPr>
        <p:spPr>
          <a:xfrm>
            <a:off x="539552" y="5277220"/>
            <a:ext cx="3440550"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 </a:t>
            </a:r>
            <a:r>
              <a:rPr lang="ru-RU" sz="1600" b="1" dirty="0" err="1" smtClean="0">
                <a:solidFill>
                  <a:srgbClr val="FFFFFF"/>
                </a:solidFill>
              </a:rPr>
              <a:t>рейтингларни</a:t>
            </a:r>
            <a:r>
              <a:rPr lang="ru-RU" sz="1600" b="1" dirty="0" smtClean="0">
                <a:solidFill>
                  <a:srgbClr val="FFFFFF"/>
                </a:solidFill>
              </a:rPr>
              <a:t>  </a:t>
            </a:r>
            <a:r>
              <a:rPr lang="ru-RU" sz="1600" b="1" dirty="0" err="1" smtClean="0">
                <a:solidFill>
                  <a:srgbClr val="FFFFFF"/>
                </a:solidFill>
              </a:rPr>
              <a:t>биринчи</a:t>
            </a:r>
            <a:r>
              <a:rPr lang="ru-RU" sz="1600" b="1" dirty="0" smtClean="0">
                <a:solidFill>
                  <a:srgbClr val="FFFFFF"/>
                </a:solidFill>
              </a:rPr>
              <a:t> 1\4 </a:t>
            </a:r>
            <a:r>
              <a:rPr lang="ru-RU" sz="1600" b="1" dirty="0" err="1" smtClean="0">
                <a:solidFill>
                  <a:srgbClr val="FFFFFF"/>
                </a:solidFill>
              </a:rPr>
              <a:t>киради</a:t>
            </a:r>
            <a:r>
              <a:rPr lang="ru-RU" sz="1600" b="1" dirty="0" smtClean="0">
                <a:solidFill>
                  <a:srgbClr val="FFFFFF"/>
                </a:solidFill>
              </a:rPr>
              <a:t>.</a:t>
            </a:r>
            <a:endParaRPr lang="en-GB" sz="1600" b="1" dirty="0" smtClean="0">
              <a:solidFill>
                <a:srgbClr val="FFFFFF"/>
              </a:solidFill>
            </a:endParaRPr>
          </a:p>
        </p:txBody>
      </p:sp>
      <p:sp>
        <p:nvSpPr>
          <p:cNvPr id="16" name="Rectangle 15"/>
          <p:cNvSpPr/>
          <p:nvPr/>
        </p:nvSpPr>
        <p:spPr>
          <a:xfrm>
            <a:off x="539552" y="2305969"/>
            <a:ext cx="3440550" cy="966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de-DE" sz="1600" b="1" dirty="0" smtClean="0">
                <a:solidFill>
                  <a:srgbClr val="FFFFFF"/>
                </a:solidFill>
              </a:rPr>
              <a:t>Springer</a:t>
            </a:r>
            <a:r>
              <a:rPr lang="uz-Cyrl-UZ" sz="1600" b="1" dirty="0" smtClean="0">
                <a:solidFill>
                  <a:srgbClr val="FFFFFF"/>
                </a:solidFill>
              </a:rPr>
              <a:t> </a:t>
            </a:r>
            <a:r>
              <a:rPr lang="de-DE" sz="1600" b="1" dirty="0" smtClean="0">
                <a:solidFill>
                  <a:srgbClr val="FFFFFF"/>
                </a:solidFill>
              </a:rPr>
              <a:t>Nature </a:t>
            </a:r>
            <a:r>
              <a:rPr lang="uz-Cyrl-UZ" sz="1600" b="1" dirty="0" smtClean="0">
                <a:solidFill>
                  <a:srgbClr val="FFFFFF"/>
                </a:solidFill>
              </a:rPr>
              <a:t>журналлари, </a:t>
            </a:r>
            <a:r>
              <a:rPr lang="ru-RU" sz="1600" b="1" dirty="0" smtClean="0">
                <a:solidFill>
                  <a:srgbClr val="FFFFFF"/>
                </a:solidFill>
              </a:rPr>
              <a:t> </a:t>
            </a:r>
            <a:r>
              <a:rPr lang="en-US" sz="1600" b="1" dirty="0" smtClean="0">
                <a:solidFill>
                  <a:srgbClr val="FFFFFF"/>
                </a:solidFill>
              </a:rPr>
              <a:t>JCR </a:t>
            </a:r>
            <a:r>
              <a:rPr lang="uz-Cyrl-UZ" sz="1600" b="1" dirty="0" smtClean="0">
                <a:solidFill>
                  <a:srgbClr val="FFFFFF"/>
                </a:solidFill>
              </a:rPr>
              <a:t>таъкидлашига кўра, кўплаб илмий соҳалар бўйича етакчилик қилади</a:t>
            </a:r>
            <a:r>
              <a:rPr lang="en-US"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18959586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sp>
        <p:nvSpPr>
          <p:cNvPr id="5" name="Заголовок 1"/>
          <p:cNvSpPr>
            <a:spLocks noGrp="1"/>
          </p:cNvSpPr>
          <p:nvPr>
            <p:ph idx="1"/>
          </p:nvPr>
        </p:nvSpPr>
        <p:spPr>
          <a:xfrm>
            <a:off x="213724" y="1052736"/>
            <a:ext cx="8750764" cy="5616624"/>
          </a:xfrm>
        </p:spPr>
        <p:txBody>
          <a:bodyPr>
            <a:noAutofit/>
          </a:bodyPr>
          <a:lstStyle/>
          <a:p>
            <a:pPr marL="0" lvl="0" indent="0" algn="l">
              <a:buNone/>
            </a:pPr>
            <a:r>
              <a:rPr lang="ru-RU" sz="2200" b="1" dirty="0" smtClean="0">
                <a:solidFill>
                  <a:srgbClr val="002060"/>
                </a:solidFill>
              </a:rPr>
              <a:t>Бизнинг сайтларда сиз қуйидагиларни амалга оширишингиз мумкин:</a:t>
            </a:r>
            <a:br>
              <a:rPr lang="ru-RU" sz="2200" b="1" dirty="0" smtClean="0">
                <a:solidFill>
                  <a:srgbClr val="002060"/>
                </a:solidFill>
              </a:rPr>
            </a:br>
            <a:r>
              <a:rPr lang="ru-RU" sz="2200" b="1" dirty="0" smtClean="0">
                <a:solidFill>
                  <a:srgbClr val="C00000"/>
                </a:solidFill>
              </a:rPr>
              <a:t>1.</a:t>
            </a:r>
            <a:r>
              <a:rPr lang="ru-RU" sz="2200" b="1" dirty="0">
                <a:solidFill>
                  <a:srgbClr val="C00000"/>
                </a:solidFill>
              </a:rPr>
              <a:t> </a:t>
            </a:r>
            <a:r>
              <a:rPr lang="ru-RU" sz="2200" b="1" dirty="0" smtClean="0">
                <a:solidFill>
                  <a:srgbClr val="002060"/>
                </a:solidFill>
              </a:rPr>
              <a:t>Тадқиқотингиз</a:t>
            </a:r>
            <a:r>
              <a:rPr lang="ru-RU" sz="2200" b="1" dirty="0" smtClean="0">
                <a:solidFill>
                  <a:srgbClr val="1F497D">
                    <a:lumMod val="75000"/>
                  </a:srgbClr>
                </a:solidFill>
              </a:rPr>
              <a:t> йўналишида</a:t>
            </a:r>
            <a:r>
              <a:rPr lang="ru-RU" sz="2200" b="1" dirty="0">
                <a:solidFill>
                  <a:srgbClr val="1F497D">
                    <a:lumMod val="75000"/>
                  </a:srgbClr>
                </a:solidFill>
              </a:rPr>
              <a:t> </a:t>
            </a:r>
            <a:r>
              <a:rPr lang="ru-RU" sz="2200" b="1" dirty="0" smtClean="0">
                <a:solidFill>
                  <a:srgbClr val="1F497D">
                    <a:lumMod val="75000"/>
                  </a:srgbClr>
                </a:solidFill>
              </a:rPr>
              <a:t>сўнгги ютуқлар ҳақидаги мақолалар, китобларни ўқиш ва юклаб олиш.</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a:solidFill>
                  <a:srgbClr val="1F497D">
                    <a:lumMod val="75000"/>
                  </a:srgbClr>
                </a:solidFill>
              </a:rPr>
              <a:t> </a:t>
            </a:r>
            <a:r>
              <a:rPr lang="ru-RU" sz="2200" b="1" dirty="0" err="1" smtClean="0">
                <a:solidFill>
                  <a:srgbClr val="1F497D">
                    <a:lumMod val="75000"/>
                  </a:srgbClr>
                </a:solidFill>
              </a:rPr>
              <a:t>Соҳа</a:t>
            </a:r>
            <a:r>
              <a:rPr lang="ru-RU" sz="2200" b="1" dirty="0" smtClean="0">
                <a:solidFill>
                  <a:srgbClr val="1F497D">
                    <a:lumMod val="75000"/>
                  </a:srgbClr>
                </a:solidFill>
              </a:rPr>
              <a:t> </a:t>
            </a:r>
            <a:r>
              <a:rPr lang="ru-RU" sz="2200" b="1" dirty="0" err="1" smtClean="0">
                <a:solidFill>
                  <a:srgbClr val="1F497D">
                    <a:lumMod val="75000"/>
                  </a:srgbClr>
                </a:solidFill>
              </a:rPr>
              <a:t>йўналишидаги</a:t>
            </a:r>
            <a:r>
              <a:rPr lang="ru-RU" sz="2200" b="1" dirty="0" smtClean="0">
                <a:solidFill>
                  <a:srgbClr val="1F497D">
                    <a:lumMod val="75000"/>
                  </a:srgbClr>
                </a:solidFill>
              </a:rPr>
              <a:t> </a:t>
            </a:r>
            <a:r>
              <a:rPr lang="ru-RU" sz="2200" b="1" dirty="0" err="1" smtClean="0">
                <a:solidFill>
                  <a:srgbClr val="1F497D">
                    <a:lumMod val="75000"/>
                  </a:srgbClr>
                </a:solidFill>
              </a:rPr>
              <a:t>илғор</a:t>
            </a:r>
            <a:r>
              <a:rPr lang="ru-RU" sz="2200" b="1" dirty="0" smtClean="0">
                <a:solidFill>
                  <a:srgbClr val="1F497D">
                    <a:lumMod val="75000"/>
                  </a:srgbClr>
                </a:solidFill>
              </a:rPr>
              <a:t> </a:t>
            </a:r>
            <a:r>
              <a:rPr lang="ru-RU" sz="2200" b="1" dirty="0" err="1" smtClean="0">
                <a:solidFill>
                  <a:srgbClr val="1F497D">
                    <a:lumMod val="75000"/>
                  </a:srgbClr>
                </a:solidFill>
              </a:rPr>
              <a:t>ютуқларни</a:t>
            </a:r>
            <a:r>
              <a:rPr lang="ru-RU" sz="2200" b="1" dirty="0" smtClean="0">
                <a:solidFill>
                  <a:srgbClr val="1F497D">
                    <a:lumMod val="75000"/>
                  </a:srgbClr>
                </a:solidFill>
              </a:rPr>
              <a:t> </a:t>
            </a:r>
            <a:r>
              <a:rPr lang="ru-RU" sz="2200" b="1" dirty="0" err="1" smtClean="0">
                <a:solidFill>
                  <a:srgbClr val="1F497D">
                    <a:lumMod val="75000"/>
                  </a:srgbClr>
                </a:solidFill>
              </a:rPr>
              <a:t>қиёсий</a:t>
            </a:r>
            <a:r>
              <a:rPr lang="ru-RU" sz="2200" b="1" dirty="0" smtClean="0">
                <a:solidFill>
                  <a:srgbClr val="1F497D">
                    <a:lumMod val="75000"/>
                  </a:srgbClr>
                </a:solidFill>
              </a:rPr>
              <a:t> </a:t>
            </a:r>
            <a:r>
              <a:rPr lang="ru-RU" sz="2200" b="1" dirty="0" err="1" smtClean="0">
                <a:solidFill>
                  <a:srgbClr val="1F497D">
                    <a:lumMod val="75000"/>
                  </a:srgbClr>
                </a:solidFill>
              </a:rPr>
              <a:t>таҳлил</a:t>
            </a:r>
            <a:r>
              <a:rPr lang="ru-RU" sz="2200" b="1" dirty="0" smtClean="0">
                <a:solidFill>
                  <a:srgbClr val="1F497D">
                    <a:lumMod val="75000"/>
                  </a:srgbClr>
                </a:solidFill>
              </a:rPr>
              <a:t> </a:t>
            </a:r>
            <a:r>
              <a:rPr lang="ru-RU" sz="2200" b="1" dirty="0" err="1" smtClean="0">
                <a:solidFill>
                  <a:srgbClr val="1F497D">
                    <a:lumMod val="75000"/>
                  </a:srgbClr>
                </a:solidFill>
              </a:rPr>
              <a:t>қилиш</a:t>
            </a:r>
            <a:r>
              <a:rPr lang="ru-RU" sz="2200" b="1" dirty="0" smtClean="0">
                <a:solidFill>
                  <a:srgbClr val="1F497D">
                    <a:lumMod val="75000"/>
                  </a:srgbClr>
                </a:solidFill>
              </a:rPr>
              <a:t> </a:t>
            </a:r>
            <a:r>
              <a:rPr lang="ru-RU" sz="2200" b="1" dirty="0" err="1" smtClean="0">
                <a:solidFill>
                  <a:srgbClr val="1F497D">
                    <a:lumMod val="75000"/>
                  </a:srgbClr>
                </a:solidFill>
              </a:rPr>
              <a:t>учун</a:t>
            </a:r>
            <a:r>
              <a:rPr lang="ru-RU" sz="2200" b="1" dirty="0" smtClean="0">
                <a:solidFill>
                  <a:srgbClr val="1F497D">
                    <a:lumMod val="75000"/>
                  </a:srgbClr>
                </a:solidFill>
              </a:rPr>
              <a:t> </a:t>
            </a:r>
            <a:r>
              <a:rPr lang="ru-RU" sz="2200" b="1" dirty="0" err="1" smtClean="0">
                <a:solidFill>
                  <a:srgbClr val="1F497D">
                    <a:lumMod val="75000"/>
                  </a:srgbClr>
                </a:solidFill>
              </a:rPr>
              <a:t>мақолаларни</a:t>
            </a:r>
            <a:r>
              <a:rPr lang="ru-RU" sz="2200" b="1" dirty="0" smtClean="0">
                <a:solidFill>
                  <a:srgbClr val="1F497D">
                    <a:lumMod val="75000"/>
                  </a:srgbClr>
                </a:solidFill>
              </a:rPr>
              <a:t> </a:t>
            </a:r>
            <a:r>
              <a:rPr lang="ru-RU" sz="2200" b="1" dirty="0" err="1" smtClean="0">
                <a:solidFill>
                  <a:srgbClr val="1F497D">
                    <a:lumMod val="75000"/>
                  </a:srgbClr>
                </a:solidFill>
              </a:rPr>
              <a:t>танлаш</a:t>
            </a:r>
            <a:r>
              <a:rPr lang="ru-RU" sz="2200" b="1" dirty="0" smtClean="0">
                <a:solidFill>
                  <a:srgbClr val="1F497D">
                    <a:lumMod val="75000"/>
                  </a:srgbClr>
                </a:solidFill>
              </a:rPr>
              <a:t>, </a:t>
            </a:r>
            <a:r>
              <a:rPr lang="ru-RU" sz="2200" b="1" dirty="0" err="1" smtClean="0">
                <a:solidFill>
                  <a:srgbClr val="1F497D">
                    <a:lumMod val="75000"/>
                  </a:srgbClr>
                </a:solidFill>
              </a:rPr>
              <a:t>тадқиқот</a:t>
            </a:r>
            <a:r>
              <a:rPr lang="ru-RU" sz="2200" b="1" dirty="0" smtClean="0">
                <a:solidFill>
                  <a:srgbClr val="1F497D">
                    <a:lumMod val="75000"/>
                  </a:srgbClr>
                </a:solidFill>
              </a:rPr>
              <a:t> </a:t>
            </a:r>
            <a:r>
              <a:rPr lang="ru-RU" sz="2200" b="1" dirty="0" err="1" smtClean="0">
                <a:solidFill>
                  <a:srgbClr val="1F497D">
                    <a:lumMod val="75000"/>
                  </a:srgbClr>
                </a:solidFill>
              </a:rPr>
              <a:t>ҳисоботлари</a:t>
            </a:r>
            <a:r>
              <a:rPr lang="ru-RU" sz="2200" b="1" dirty="0" smtClean="0">
                <a:solidFill>
                  <a:srgbClr val="1F497D">
                    <a:lumMod val="75000"/>
                  </a:srgbClr>
                </a:solidFill>
              </a:rPr>
              <a:t>, </a:t>
            </a:r>
            <a:r>
              <a:rPr lang="ru-RU" sz="2200" b="1" dirty="0" err="1" smtClean="0">
                <a:solidFill>
                  <a:srgbClr val="1F497D">
                    <a:lumMod val="75000"/>
                  </a:srgbClr>
                </a:solidFill>
              </a:rPr>
              <a:t>магистрлик</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докторлик</a:t>
            </a:r>
            <a:r>
              <a:rPr lang="ru-RU" sz="2200" b="1" dirty="0" smtClean="0">
                <a:solidFill>
                  <a:srgbClr val="1F497D">
                    <a:lumMod val="75000"/>
                  </a:srgbClr>
                </a:solidFill>
              </a:rPr>
              <a:t> </a:t>
            </a:r>
            <a:r>
              <a:rPr lang="ru-RU" sz="2200" b="1" dirty="0" err="1" smtClean="0">
                <a:solidFill>
                  <a:srgbClr val="1F497D">
                    <a:lumMod val="75000"/>
                  </a:srgbClr>
                </a:solidFill>
              </a:rPr>
              <a:t>диссертацияларни</a:t>
            </a:r>
            <a:r>
              <a:rPr lang="ru-RU" sz="2200" b="1" dirty="0" smtClean="0">
                <a:solidFill>
                  <a:srgbClr val="1F497D">
                    <a:lumMod val="75000"/>
                  </a:srgbClr>
                </a:solidFill>
              </a:rPr>
              <a:t> </a:t>
            </a:r>
            <a:r>
              <a:rPr lang="ru-RU" sz="2200" b="1" dirty="0" err="1" smtClean="0">
                <a:solidFill>
                  <a:srgbClr val="1F497D">
                    <a:lumMod val="75000"/>
                  </a:srgbClr>
                </a:solidFill>
              </a:rPr>
              <a:t>ёзишда</a:t>
            </a:r>
            <a:r>
              <a:rPr lang="ru-RU" sz="2200" b="1" dirty="0" smtClean="0">
                <a:solidFill>
                  <a:srgbClr val="1F497D">
                    <a:lumMod val="75000"/>
                  </a:srgbClr>
                </a:solidFill>
              </a:rPr>
              <a:t>  </a:t>
            </a:r>
            <a:r>
              <a:rPr lang="ru-RU" sz="2200" b="1" dirty="0" err="1" smtClean="0">
                <a:solidFill>
                  <a:srgbClr val="1F497D">
                    <a:lumMod val="75000"/>
                  </a:srgbClr>
                </a:solidFill>
              </a:rPr>
              <a:t>маълумотлардан</a:t>
            </a:r>
            <a:r>
              <a:rPr lang="ru-RU" sz="2200" b="1" dirty="0" smtClean="0">
                <a:solidFill>
                  <a:srgbClr val="1F497D">
                    <a:lumMod val="75000"/>
                  </a:srgbClr>
                </a:solidFill>
              </a:rPr>
              <a:t> </a:t>
            </a:r>
            <a:r>
              <a:rPr lang="ru-RU" sz="2200" b="1" dirty="0" err="1" smtClean="0">
                <a:solidFill>
                  <a:srgbClr val="1F497D">
                    <a:lumMod val="75000"/>
                  </a:srgbClr>
                </a:solidFill>
              </a:rPr>
              <a:t>фойдаланиш</a:t>
            </a:r>
            <a:r>
              <a:rPr lang="ru-RU" sz="2200" b="1" dirty="0" smtClean="0">
                <a:solidFill>
                  <a:srgbClr val="1F497D">
                    <a:lumMod val="75000"/>
                  </a:srgbClr>
                </a:solidFill>
              </a:rPr>
              <a:t>. </a:t>
            </a:r>
          </a:p>
          <a:p>
            <a:pPr marL="0" lvl="0" indent="0" algn="l">
              <a:buNone/>
            </a:pPr>
            <a:r>
              <a:rPr lang="ru-RU" sz="2200" b="1" dirty="0" smtClean="0">
                <a:solidFill>
                  <a:srgbClr val="C00000"/>
                </a:solidFill>
              </a:rPr>
              <a:t>3.</a:t>
            </a:r>
            <a:r>
              <a:rPr lang="ru-RU" sz="2200" b="1" dirty="0">
                <a:solidFill>
                  <a:srgbClr val="1F497D">
                    <a:lumMod val="75000"/>
                  </a:srgbClr>
                </a:solidFill>
              </a:rPr>
              <a:t> </a:t>
            </a:r>
            <a:r>
              <a:rPr lang="ru-RU" sz="2200" b="1" dirty="0" err="1" smtClean="0">
                <a:solidFill>
                  <a:srgbClr val="1F497D">
                    <a:lumMod val="75000"/>
                  </a:srgbClr>
                </a:solidFill>
              </a:rPr>
              <a:t>Тадқиқотингиз</a:t>
            </a:r>
            <a:r>
              <a:rPr lang="ru-RU" sz="2200" b="1" dirty="0" smtClean="0">
                <a:solidFill>
                  <a:srgbClr val="1F497D">
                    <a:lumMod val="75000"/>
                  </a:srgbClr>
                </a:solidFill>
              </a:rPr>
              <a:t> </a:t>
            </a:r>
            <a:r>
              <a:rPr lang="ru-RU" sz="2200" b="1" dirty="0" err="1" smtClean="0">
                <a:solidFill>
                  <a:srgbClr val="1F497D">
                    <a:lumMod val="75000"/>
                  </a:srgbClr>
                </a:solidFill>
              </a:rPr>
              <a:t>мавзусига</a:t>
            </a:r>
            <a:r>
              <a:rPr lang="ru-RU" sz="2200" b="1" dirty="0" smtClean="0">
                <a:solidFill>
                  <a:srgbClr val="1F497D">
                    <a:lumMod val="75000"/>
                  </a:srgbClr>
                </a:solidFill>
              </a:rPr>
              <a:t> </a:t>
            </a:r>
            <a:r>
              <a:rPr lang="ru-RU" sz="2200" b="1" dirty="0" err="1" smtClean="0">
                <a:solidFill>
                  <a:srgbClr val="1F497D">
                    <a:lumMod val="75000"/>
                  </a:srgbClr>
                </a:solidFill>
              </a:rPr>
              <a:t>доир</a:t>
            </a:r>
            <a:r>
              <a:rPr lang="ru-RU" sz="2200" b="1" dirty="0" smtClean="0">
                <a:solidFill>
                  <a:srgbClr val="1F497D">
                    <a:lumMod val="75000"/>
                  </a:srgbClr>
                </a:solidFill>
              </a:rPr>
              <a:t> </a:t>
            </a:r>
            <a:r>
              <a:rPr lang="ru-RU" sz="2200" b="1" dirty="0" err="1" smtClean="0">
                <a:solidFill>
                  <a:srgbClr val="1F497D">
                    <a:lumMod val="75000"/>
                  </a:srgbClr>
                </a:solidFill>
              </a:rPr>
              <a:t>юқори</a:t>
            </a:r>
            <a:r>
              <a:rPr lang="ru-RU" sz="2200" b="1" dirty="0" smtClean="0">
                <a:solidFill>
                  <a:srgbClr val="1F497D">
                    <a:lumMod val="75000"/>
                  </a:srgbClr>
                </a:solidFill>
              </a:rPr>
              <a:t> </a:t>
            </a:r>
            <a:r>
              <a:rPr lang="ru-RU" sz="2200" b="1" dirty="0" err="1" smtClean="0">
                <a:solidFill>
                  <a:srgbClr val="1F497D">
                    <a:lumMod val="75000"/>
                  </a:srgbClr>
                </a:solidFill>
              </a:rPr>
              <a:t>рейтингли</a:t>
            </a:r>
            <a:r>
              <a:rPr lang="ru-RU" sz="2200" b="1" dirty="0" smtClean="0">
                <a:solidFill>
                  <a:srgbClr val="1F497D">
                    <a:lumMod val="75000"/>
                  </a:srgbClr>
                </a:solidFill>
              </a:rPr>
              <a:t> </a:t>
            </a:r>
            <a:r>
              <a:rPr lang="ru-RU" sz="2200" b="1" dirty="0" err="1" smtClean="0">
                <a:solidFill>
                  <a:srgbClr val="1F497D">
                    <a:lumMod val="75000"/>
                  </a:srgbClr>
                </a:solidFill>
              </a:rPr>
              <a:t>журналларни</a:t>
            </a:r>
            <a:r>
              <a:rPr lang="ru-RU" sz="2200" b="1" dirty="0" smtClean="0">
                <a:solidFill>
                  <a:srgbClr val="1F497D">
                    <a:lumMod val="75000"/>
                  </a:srgbClr>
                </a:solidFill>
              </a:rPr>
              <a:t> тез </a:t>
            </a:r>
            <a:r>
              <a:rPr lang="ru-RU" sz="2200" b="1" dirty="0" err="1" smtClean="0">
                <a:solidFill>
                  <a:srgbClr val="1F497D">
                    <a:lumMod val="75000"/>
                  </a:srgbClr>
                </a:solidFill>
              </a:rPr>
              <a:t>аниқлаш</a:t>
            </a:r>
            <a:r>
              <a:rPr lang="ru-RU" sz="2200" b="1" dirty="0" smtClean="0">
                <a:solidFill>
                  <a:srgbClr val="1F497D">
                    <a:lumMod val="75000"/>
                  </a:srgbClr>
                </a:solidFill>
              </a:rPr>
              <a:t>. Журнал </a:t>
            </a:r>
            <a:r>
              <a:rPr lang="ru-RU" sz="2200" b="1" dirty="0" err="1" smtClean="0">
                <a:solidFill>
                  <a:srgbClr val="1F497D">
                    <a:lumMod val="75000"/>
                  </a:srgbClr>
                </a:solidFill>
              </a:rPr>
              <a:t>сайтида</a:t>
            </a:r>
            <a:r>
              <a:rPr lang="ru-RU" sz="2200" b="1" dirty="0" smtClean="0">
                <a:solidFill>
                  <a:srgbClr val="1F497D">
                    <a:lumMod val="75000"/>
                  </a:srgbClr>
                </a:solidFill>
              </a:rPr>
              <a:t> </a:t>
            </a:r>
            <a:r>
              <a:rPr lang="ru-RU" sz="2200" b="1" dirty="0" err="1" smtClean="0">
                <a:solidFill>
                  <a:srgbClr val="1F497D">
                    <a:lumMod val="75000"/>
                  </a:srgbClr>
                </a:solidFill>
              </a:rPr>
              <a:t>унинг</a:t>
            </a:r>
            <a:r>
              <a:rPr lang="ru-RU" sz="2200" b="1" dirty="0" smtClean="0">
                <a:solidFill>
                  <a:srgbClr val="1F497D">
                    <a:lumMod val="75000"/>
                  </a:srgbClr>
                </a:solidFill>
              </a:rPr>
              <a:t> </a:t>
            </a:r>
            <a:r>
              <a:rPr lang="ru-RU" sz="2200" b="1" dirty="0" err="1" smtClean="0">
                <a:solidFill>
                  <a:srgbClr val="1F497D">
                    <a:lumMod val="75000"/>
                  </a:srgbClr>
                </a:solidFill>
              </a:rPr>
              <a:t>импакт</a:t>
            </a:r>
            <a:r>
              <a:rPr lang="ru-RU" sz="2200" b="1" dirty="0" smtClean="0">
                <a:solidFill>
                  <a:srgbClr val="1F497D">
                    <a:lumMod val="75000"/>
                  </a:srgbClr>
                </a:solidFill>
              </a:rPr>
              <a:t> </a:t>
            </a:r>
            <a:r>
              <a:rPr lang="ru-RU" sz="2200" b="1" dirty="0" err="1" smtClean="0">
                <a:solidFill>
                  <a:srgbClr val="1F497D">
                    <a:lumMod val="75000"/>
                  </a:srgbClr>
                </a:solidFill>
              </a:rPr>
              <a:t>фактори</a:t>
            </a:r>
            <a:r>
              <a:rPr lang="ru-RU" sz="2200" b="1" dirty="0" smtClean="0">
                <a:solidFill>
                  <a:srgbClr val="1F497D">
                    <a:lumMod val="75000"/>
                  </a:srgbClr>
                </a:solidFill>
              </a:rPr>
              <a:t> </a:t>
            </a:r>
            <a:r>
              <a:rPr lang="ru-RU" sz="2200" b="1" dirty="0" err="1" smtClean="0">
                <a:solidFill>
                  <a:srgbClr val="1F497D">
                    <a:lumMod val="75000"/>
                  </a:srgbClr>
                </a:solidFill>
              </a:rPr>
              <a:t>борми</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у </a:t>
            </a:r>
            <a:r>
              <a:rPr lang="en-US" sz="2200" b="1" dirty="0" smtClean="0">
                <a:solidFill>
                  <a:srgbClr val="1F497D">
                    <a:lumMod val="75000"/>
                  </a:srgbClr>
                </a:solidFill>
              </a:rPr>
              <a:t>Scopus</a:t>
            </a:r>
            <a:r>
              <a:rPr lang="ru-RU" sz="2200" b="1" dirty="0" smtClean="0">
                <a:solidFill>
                  <a:srgbClr val="1F497D">
                    <a:lumMod val="75000"/>
                  </a:srgbClr>
                </a:solidFill>
              </a:rPr>
              <a:t>да </a:t>
            </a:r>
            <a:r>
              <a:rPr lang="ru-RU" sz="2200" b="1" dirty="0" err="1" smtClean="0">
                <a:solidFill>
                  <a:srgbClr val="1F497D">
                    <a:lumMod val="75000"/>
                  </a:srgbClr>
                </a:solidFill>
              </a:rPr>
              <a:t>индексланадими</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a:solidFill>
                  <a:srgbClr val="1F497D">
                    <a:lumMod val="75000"/>
                  </a:srgbClr>
                </a:solidFill>
              </a:rPr>
              <a:t> </a:t>
            </a:r>
            <a:r>
              <a:rPr lang="ru-RU" sz="2200" b="1" dirty="0" smtClean="0">
                <a:solidFill>
                  <a:srgbClr val="1F497D">
                    <a:lumMod val="75000"/>
                  </a:srgbClr>
                </a:solidFill>
              </a:rPr>
              <a:t>Журнал талаблари билан танишиб, уларга мувофиқ мақолани тайёрлаш. </a:t>
            </a:r>
          </a:p>
          <a:p>
            <a:pPr marL="0" lvl="0" indent="0" algn="l">
              <a:buNone/>
            </a:pPr>
            <a:r>
              <a:rPr lang="ru-RU" sz="2200" b="1" dirty="0" smtClean="0">
                <a:solidFill>
                  <a:srgbClr val="C00000"/>
                </a:solidFill>
              </a:rPr>
              <a:t>5.</a:t>
            </a:r>
            <a:r>
              <a:rPr lang="ru-RU" sz="2200" b="1" dirty="0">
                <a:solidFill>
                  <a:srgbClr val="1F497D">
                    <a:lumMod val="75000"/>
                  </a:srgbClr>
                </a:solidFill>
              </a:rPr>
              <a:t> </a:t>
            </a:r>
            <a:r>
              <a:rPr lang="ru-RU" sz="2200" b="1" dirty="0" err="1" smtClean="0">
                <a:solidFill>
                  <a:srgbClr val="1F497D">
                    <a:lumMod val="75000"/>
                  </a:srgbClr>
                </a:solidFill>
              </a:rPr>
              <a:t>Талабалар</a:t>
            </a:r>
            <a:r>
              <a:rPr lang="ru-RU" sz="2200" b="1" dirty="0" smtClean="0">
                <a:solidFill>
                  <a:srgbClr val="1F497D">
                    <a:lumMod val="75000"/>
                  </a:srgbClr>
                </a:solidFill>
              </a:rPr>
              <a:t>, </a:t>
            </a:r>
            <a:r>
              <a:rPr lang="ru-RU" sz="2200" b="1" dirty="0" err="1" smtClean="0">
                <a:solidFill>
                  <a:srgbClr val="1F497D">
                    <a:lumMod val="75000"/>
                  </a:srgbClr>
                </a:solidFill>
              </a:rPr>
              <a:t>магистрантлар</a:t>
            </a:r>
            <a:r>
              <a:rPr lang="ru-RU" sz="2200" b="1" dirty="0" smtClean="0">
                <a:solidFill>
                  <a:srgbClr val="1F497D">
                    <a:lumMod val="75000"/>
                  </a:srgbClr>
                </a:solidFill>
              </a:rPr>
              <a:t>, </a:t>
            </a:r>
            <a:r>
              <a:rPr lang="ru-RU" sz="2200" b="1" dirty="0" err="1" smtClean="0">
                <a:solidFill>
                  <a:srgbClr val="1F497D">
                    <a:lumMod val="75000"/>
                  </a:srgbClr>
                </a:solidFill>
              </a:rPr>
              <a:t>докторантлар</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ўқитувчиларга</a:t>
            </a:r>
            <a:r>
              <a:rPr lang="ru-RU" sz="2200" b="1" dirty="0" smtClean="0">
                <a:solidFill>
                  <a:srgbClr val="1F497D">
                    <a:lumMod val="75000"/>
                  </a:srgbClr>
                </a:solidFill>
              </a:rPr>
              <a:t> </a:t>
            </a:r>
            <a:r>
              <a:rPr lang="ru-RU" sz="2200" b="1" dirty="0" err="1" smtClean="0">
                <a:solidFill>
                  <a:srgbClr val="1F497D">
                    <a:lumMod val="75000"/>
                  </a:srgbClr>
                </a:solidFill>
              </a:rPr>
              <a:t>тўлиқ</a:t>
            </a:r>
            <a:r>
              <a:rPr lang="ru-RU" sz="2200" b="1" dirty="0" smtClean="0">
                <a:solidFill>
                  <a:srgbClr val="1F497D">
                    <a:lumMod val="75000"/>
                  </a:srgbClr>
                </a:solidFill>
              </a:rPr>
              <a:t> </a:t>
            </a:r>
            <a:r>
              <a:rPr lang="ru-RU" sz="2200" b="1" dirty="0" err="1" smtClean="0">
                <a:solidFill>
                  <a:srgbClr val="1F497D">
                    <a:lumMod val="75000"/>
                  </a:srgbClr>
                </a:solidFill>
              </a:rPr>
              <a:t>матнли</a:t>
            </a:r>
            <a:r>
              <a:rPr lang="ru-RU" sz="2200" b="1" dirty="0" smtClean="0">
                <a:solidFill>
                  <a:srgbClr val="1F497D">
                    <a:lumMod val="75000"/>
                  </a:srgbClr>
                </a:solidFill>
              </a:rPr>
              <a:t> </a:t>
            </a:r>
            <a:r>
              <a:rPr lang="ru-RU" sz="2200" b="1" dirty="0" err="1" smtClean="0">
                <a:solidFill>
                  <a:srgbClr val="1F497D">
                    <a:lumMod val="75000"/>
                  </a:srgbClr>
                </a:solidFill>
              </a:rPr>
              <a:t>маълумотлар</a:t>
            </a:r>
            <a:r>
              <a:rPr lang="ru-RU" sz="2200" b="1" dirty="0" smtClean="0">
                <a:solidFill>
                  <a:srgbClr val="1F497D">
                    <a:lumMod val="75000"/>
                  </a:srgbClr>
                </a:solidFill>
              </a:rPr>
              <a:t> </a:t>
            </a:r>
            <a:r>
              <a:rPr lang="ru-RU" sz="2200" b="1" dirty="0" err="1" smtClean="0">
                <a:solidFill>
                  <a:srgbClr val="1F497D">
                    <a:lumMod val="75000"/>
                  </a:srgbClr>
                </a:solidFill>
              </a:rPr>
              <a:t>базасига</a:t>
            </a:r>
            <a:r>
              <a:rPr lang="ru-RU" sz="2200" b="1" dirty="0" smtClean="0">
                <a:solidFill>
                  <a:srgbClr val="1F497D">
                    <a:lumMod val="75000"/>
                  </a:srgbClr>
                </a:solidFill>
              </a:rPr>
              <a:t> </a:t>
            </a:r>
            <a:r>
              <a:rPr lang="ru-RU" sz="2200" b="1" dirty="0" err="1" smtClean="0">
                <a:solidFill>
                  <a:srgbClr val="1F497D">
                    <a:lumMod val="75000"/>
                  </a:srgbClr>
                </a:solidFill>
              </a:rPr>
              <a:t>уяли</a:t>
            </a:r>
            <a:r>
              <a:rPr lang="ru-RU" sz="2200" b="1" dirty="0" smtClean="0">
                <a:solidFill>
                  <a:srgbClr val="1F497D">
                    <a:lumMod val="75000"/>
                  </a:srgbClr>
                </a:solidFill>
              </a:rPr>
              <a:t> телефон </a:t>
            </a:r>
            <a:r>
              <a:rPr lang="ru-RU" sz="2200" b="1" dirty="0" err="1" smtClean="0">
                <a:solidFill>
                  <a:srgbClr val="1F497D">
                    <a:lumMod val="75000"/>
                  </a:srgbClr>
                </a:solidFill>
              </a:rPr>
              <a:t>орқали</a:t>
            </a:r>
            <a:r>
              <a:rPr lang="ru-RU" sz="2200" b="1" dirty="0" smtClean="0">
                <a:solidFill>
                  <a:srgbClr val="1F497D">
                    <a:lumMod val="75000"/>
                  </a:srgbClr>
                </a:solidFill>
              </a:rPr>
              <a:t> </a:t>
            </a:r>
            <a:r>
              <a:rPr lang="ru-RU" sz="2200" b="1" dirty="0" err="1" smtClean="0">
                <a:solidFill>
                  <a:srgbClr val="1F497D">
                    <a:lumMod val="75000"/>
                  </a:srgbClr>
                </a:solidFill>
              </a:rPr>
              <a:t>ёки</a:t>
            </a:r>
            <a:r>
              <a:rPr lang="ru-RU" sz="2200" b="1" dirty="0" smtClean="0">
                <a:solidFill>
                  <a:srgbClr val="1F497D">
                    <a:lumMod val="75000"/>
                  </a:srgbClr>
                </a:solidFill>
              </a:rPr>
              <a:t> </a:t>
            </a:r>
            <a:r>
              <a:rPr lang="ru-RU" sz="2200" b="1" dirty="0" err="1" smtClean="0">
                <a:solidFill>
                  <a:srgbClr val="1F497D">
                    <a:lumMod val="75000"/>
                  </a:srgbClr>
                </a:solidFill>
              </a:rPr>
              <a:t>уйда</a:t>
            </a:r>
            <a:r>
              <a:rPr lang="ru-RU" sz="2200" b="1" dirty="0" smtClean="0">
                <a:solidFill>
                  <a:srgbClr val="1F497D">
                    <a:lumMod val="75000"/>
                  </a:srgbClr>
                </a:solidFill>
              </a:rPr>
              <a:t> </a:t>
            </a:r>
            <a:r>
              <a:rPr lang="ru-RU" sz="2200" b="1" dirty="0" err="1" smtClean="0">
                <a:solidFill>
                  <a:srgbClr val="1F497D">
                    <a:lumMod val="75000"/>
                  </a:srgbClr>
                </a:solidFill>
              </a:rPr>
              <a:t>масофадан</a:t>
            </a:r>
            <a:r>
              <a:rPr lang="ru-RU" sz="2200" b="1" dirty="0" smtClean="0">
                <a:solidFill>
                  <a:srgbClr val="1F497D">
                    <a:lumMod val="75000"/>
                  </a:srgbClr>
                </a:solidFill>
              </a:rPr>
              <a:t> </a:t>
            </a:r>
            <a:r>
              <a:rPr lang="ru-RU" sz="2200" b="1" dirty="0" err="1" smtClean="0">
                <a:solidFill>
                  <a:srgbClr val="1F497D">
                    <a:lumMod val="75000"/>
                  </a:srgbClr>
                </a:solidFill>
              </a:rPr>
              <a:t>уланиш</a:t>
            </a:r>
            <a:r>
              <a:rPr lang="ru-RU" sz="2200" b="1" dirty="0" smtClean="0">
                <a:solidFill>
                  <a:srgbClr val="1F497D">
                    <a:lumMod val="75000"/>
                  </a:srgbClr>
                </a:solidFill>
              </a:rPr>
              <a:t> </a:t>
            </a:r>
            <a:r>
              <a:rPr lang="ru-RU" sz="2200" b="1" dirty="0" err="1" smtClean="0">
                <a:solidFill>
                  <a:srgbClr val="1F497D">
                    <a:lumMod val="75000"/>
                  </a:srgbClr>
                </a:solidFill>
              </a:rPr>
              <a:t>имконини</a:t>
            </a:r>
            <a:r>
              <a:rPr lang="ru-RU" sz="2200" b="1" dirty="0" smtClean="0">
                <a:solidFill>
                  <a:srgbClr val="1F497D">
                    <a:lumMod val="75000"/>
                  </a:srgbClr>
                </a:solidFill>
              </a:rPr>
              <a:t> </a:t>
            </a:r>
            <a:r>
              <a:rPr lang="ru-RU" sz="2200" b="1" dirty="0" err="1" smtClean="0">
                <a:solidFill>
                  <a:srgbClr val="1F497D">
                    <a:lumMod val="75000"/>
                  </a:srgbClr>
                </a:solidFill>
              </a:rPr>
              <a:t>бериш</a:t>
            </a:r>
            <a:r>
              <a:rPr lang="ru-RU" sz="2200" b="1" dirty="0" smtClean="0">
                <a:solidFill>
                  <a:srgbClr val="1F497D">
                    <a:lumMod val="75000"/>
                  </a:srgbClr>
                </a:solidFill>
              </a:rPr>
              <a:t>.</a:t>
            </a:r>
            <a:endParaRPr lang="ru-RU" sz="2200" b="1" dirty="0">
              <a:solidFill>
                <a:srgbClr val="1F497D">
                  <a:lumMod val="75000"/>
                </a:srgbClr>
              </a:solidFill>
            </a:endParaRPr>
          </a:p>
        </p:txBody>
      </p:sp>
      <p:sp>
        <p:nvSpPr>
          <p:cNvPr id="2" name="Rectangle 1"/>
          <p:cNvSpPr/>
          <p:nvPr/>
        </p:nvSpPr>
        <p:spPr>
          <a:xfrm>
            <a:off x="3275856" y="461605"/>
            <a:ext cx="2383025" cy="369332"/>
          </a:xfrm>
          <a:prstGeom prst="rect">
            <a:avLst/>
          </a:prstGeom>
        </p:spPr>
        <p:txBody>
          <a:bodyPr wrap="none">
            <a:spAutoFit/>
          </a:bodyPr>
          <a:lstStyle/>
          <a:p>
            <a:r>
              <a:rPr lang="en-US" b="1" dirty="0">
                <a:solidFill>
                  <a:srgbClr val="C00000"/>
                </a:solidFill>
              </a:rPr>
              <a:t>www.link.springer.com</a:t>
            </a:r>
          </a:p>
        </p:txBody>
      </p:sp>
    </p:spTree>
    <p:extLst>
      <p:ext uri="{BB962C8B-B14F-4D97-AF65-F5344CB8AC3E}">
        <p14:creationId xmlns:p14="http://schemas.microsoft.com/office/powerpoint/2010/main" val="3558565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37" y="260648"/>
            <a:ext cx="8229600" cy="1512168"/>
          </a:xfrm>
        </p:spPr>
        <p:txBody>
          <a:bodyPr>
            <a:noAutofit/>
          </a:bodyPr>
          <a:lstStyle/>
          <a:p>
            <a:r>
              <a:rPr lang="uz-Cyrl-UZ" sz="2500" b="1" dirty="0" smtClean="0">
                <a:solidFill>
                  <a:schemeClr val="tx2">
                    <a:lumMod val="75000"/>
                  </a:schemeClr>
                </a:solidFill>
                <a:latin typeface="+mn-lt"/>
                <a:ea typeface="+mn-ea"/>
                <a:cs typeface="+mn-cs"/>
              </a:rPr>
              <a:t>Сайтга қандай кириш мумкин</a:t>
            </a:r>
            <a:r>
              <a:rPr lang="ru-RU" sz="2500" b="1" dirty="0" smtClean="0">
                <a:solidFill>
                  <a:schemeClr val="tx2">
                    <a:lumMod val="75000"/>
                  </a:schemeClr>
                </a:solidFill>
                <a:latin typeface="+mn-lt"/>
                <a:ea typeface="+mn-ea"/>
                <a:cs typeface="+mn-cs"/>
              </a:rPr>
              <a:t>? </a:t>
            </a:r>
            <a:r>
              <a:rPr lang="ru-RU" sz="2500" dirty="0">
                <a:solidFill>
                  <a:schemeClr val="bg2">
                    <a:lumMod val="10000"/>
                  </a:schemeClr>
                </a:solidFill>
                <a:latin typeface="+mn-lt"/>
                <a:ea typeface="+mn-ea"/>
                <a:cs typeface="+mn-cs"/>
              </a:rPr>
              <a:t/>
            </a:r>
            <a:br>
              <a:rPr lang="ru-RU" sz="2500" dirty="0">
                <a:solidFill>
                  <a:schemeClr val="bg2">
                    <a:lumMod val="10000"/>
                  </a:schemeClr>
                </a:solidFill>
                <a:latin typeface="+mn-lt"/>
                <a:ea typeface="+mn-ea"/>
                <a:cs typeface="+mn-cs"/>
              </a:rPr>
            </a:br>
            <a:r>
              <a:rPr lang="en-US" sz="2400" b="1" dirty="0" smtClean="0">
                <a:solidFill>
                  <a:srgbClr val="C00000"/>
                </a:solidFill>
                <a:latin typeface="+mn-lt"/>
                <a:ea typeface="+mn-ea"/>
                <a:cs typeface="+mn-cs"/>
                <a:hlinkClick r:id="rId2"/>
              </a:rPr>
              <a:t>www.link.springer.com</a:t>
            </a:r>
            <a:r>
              <a:rPr lang="uz-Cyrl-UZ" sz="2400" b="1" dirty="0" smtClean="0">
                <a:solidFill>
                  <a:srgbClr val="C00000"/>
                </a:solidFill>
                <a:latin typeface="+mn-lt"/>
                <a:ea typeface="+mn-ea"/>
                <a:cs typeface="+mn-cs"/>
              </a:rPr>
              <a:t> сайтига кириш керак.</a:t>
            </a:r>
            <a:r>
              <a:rPr lang="en-US" sz="2400" dirty="0">
                <a:solidFill>
                  <a:schemeClr val="bg2">
                    <a:lumMod val="10000"/>
                  </a:schemeClr>
                </a:solidFill>
                <a:latin typeface="+mn-lt"/>
                <a:ea typeface="+mn-ea"/>
                <a:cs typeface="+mn-cs"/>
              </a:rPr>
              <a:t/>
            </a:r>
            <a:br>
              <a:rPr lang="en-US" sz="2400" dirty="0">
                <a:solidFill>
                  <a:schemeClr val="bg2">
                    <a:lumMod val="10000"/>
                  </a:schemeClr>
                </a:solidFill>
                <a:latin typeface="+mn-lt"/>
                <a:ea typeface="+mn-ea"/>
                <a:cs typeface="+mn-cs"/>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8</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1412"/>
          <a:stretch>
            <a:fillRect/>
          </a:stretch>
        </p:blipFill>
        <p:spPr bwMode="auto">
          <a:xfrm>
            <a:off x="0" y="1484784"/>
            <a:ext cx="8101408" cy="514407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1412783"/>
            <a:ext cx="7956376" cy="1129373"/>
          </a:xfrm>
          <a:prstGeom prst="rect">
            <a:avLst/>
          </a:prstGeom>
          <a:noFill/>
          <a:ln w="9525">
            <a:noFill/>
            <a:miter lim="800000"/>
            <a:headEnd/>
            <a:tailEnd/>
          </a:ln>
        </p:spPr>
      </p:pic>
      <p:sp>
        <p:nvSpPr>
          <p:cNvPr id="12" name="TextBox 11"/>
          <p:cNvSpPr txBox="1"/>
          <p:nvPr/>
        </p:nvSpPr>
        <p:spPr>
          <a:xfrm>
            <a:off x="7092280" y="1353391"/>
            <a:ext cx="2016224" cy="5324535"/>
          </a:xfrm>
          <a:prstGeom prst="rect">
            <a:avLst/>
          </a:prstGeom>
          <a:solidFill>
            <a:schemeClr val="tx2">
              <a:lumMod val="20000"/>
              <a:lumOff val="80000"/>
            </a:schemeClr>
          </a:solidFill>
        </p:spPr>
        <p:txBody>
          <a:bodyPr wrap="square" rtlCol="0">
            <a:spAutoFit/>
          </a:bodyPr>
          <a:lstStyle/>
          <a:p>
            <a:r>
              <a:rPr lang="ru-RU" sz="2000" b="1" dirty="0" smtClean="0">
                <a:solidFill>
                  <a:schemeClr val="tx2">
                    <a:lumMod val="75000"/>
                  </a:schemeClr>
                </a:solidFill>
              </a:rPr>
              <a:t> 1-босқич </a:t>
            </a:r>
            <a:r>
              <a:rPr lang="ru-RU" sz="2000" b="1" dirty="0">
                <a:solidFill>
                  <a:schemeClr val="tx2">
                    <a:lumMod val="75000"/>
                  </a:schemeClr>
                </a:solidFill>
              </a:rPr>
              <a:t>– </a:t>
            </a:r>
            <a:r>
              <a:rPr lang="ru-RU" sz="2000" b="1" dirty="0" err="1" smtClean="0">
                <a:solidFill>
                  <a:schemeClr val="tx2">
                    <a:lumMod val="75000"/>
                  </a:schemeClr>
                </a:solidFill>
              </a:rPr>
              <a:t>Исм</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2-босич </a:t>
            </a:r>
            <a:r>
              <a:rPr lang="ru-RU" sz="2000" b="1" dirty="0">
                <a:solidFill>
                  <a:schemeClr val="tx2">
                    <a:lumMod val="75000"/>
                  </a:schemeClr>
                </a:solidFill>
              </a:rPr>
              <a:t>– Фамилия</a:t>
            </a: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3-босқич </a:t>
            </a:r>
            <a:r>
              <a:rPr lang="ru-RU" sz="2000" b="1" dirty="0">
                <a:solidFill>
                  <a:schemeClr val="tx2">
                    <a:lumMod val="75000"/>
                  </a:schemeClr>
                </a:solidFill>
              </a:rPr>
              <a:t>– </a:t>
            </a:r>
            <a:r>
              <a:rPr lang="ru-RU" sz="2000" b="1" dirty="0" smtClean="0">
                <a:solidFill>
                  <a:schemeClr val="tx2">
                    <a:lumMod val="75000"/>
                  </a:schemeClr>
                </a:solidFill>
              </a:rPr>
              <a:t>Электрон почта</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4-босқич </a:t>
            </a:r>
            <a:r>
              <a:rPr lang="ru-RU" sz="2000" b="1" dirty="0">
                <a:solidFill>
                  <a:schemeClr val="tx2">
                    <a:lumMod val="75000"/>
                  </a:schemeClr>
                </a:solidFill>
              </a:rPr>
              <a:t>– </a:t>
            </a:r>
            <a:r>
              <a:rPr lang="ru-RU" sz="2000" b="1" dirty="0" err="1" smtClean="0">
                <a:solidFill>
                  <a:schemeClr val="tx2">
                    <a:lumMod val="75000"/>
                  </a:schemeClr>
                </a:solidFill>
              </a:rPr>
              <a:t>Парол</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5-босқич </a:t>
            </a:r>
            <a:r>
              <a:rPr lang="ru-RU" sz="2000" b="1" dirty="0">
                <a:solidFill>
                  <a:schemeClr val="tx2">
                    <a:lumMod val="75000"/>
                  </a:schemeClr>
                </a:solidFill>
              </a:rPr>
              <a:t>– </a:t>
            </a:r>
            <a:r>
              <a:rPr lang="ru-RU" sz="2000" b="1" dirty="0" err="1" smtClean="0">
                <a:solidFill>
                  <a:schemeClr val="tx2">
                    <a:lumMod val="75000"/>
                  </a:schemeClr>
                </a:solidFill>
              </a:rPr>
              <a:t>Паролни</a:t>
            </a:r>
            <a:r>
              <a:rPr lang="ru-RU" sz="2000" b="1" dirty="0" smtClean="0">
                <a:solidFill>
                  <a:schemeClr val="tx2">
                    <a:lumMod val="75000"/>
                  </a:schemeClr>
                </a:solidFill>
              </a:rPr>
              <a:t> </a:t>
            </a:r>
            <a:r>
              <a:rPr lang="ru-RU" sz="2000" b="1" dirty="0" err="1" smtClean="0">
                <a:solidFill>
                  <a:schemeClr val="tx2">
                    <a:lumMod val="75000"/>
                  </a:schemeClr>
                </a:solidFill>
              </a:rPr>
              <a:t>тасдиқлаш</a:t>
            </a:r>
            <a:endParaRPr lang="ru-RU" sz="2000" b="1" dirty="0">
              <a:solidFill>
                <a:schemeClr val="tx2">
                  <a:lumMod val="75000"/>
                </a:schemeClr>
              </a:solidFill>
            </a:endParaRPr>
          </a:p>
          <a:p>
            <a:pPr algn="l" eaLnBrk="1" fontAlgn="auto" hangingPunct="1">
              <a:spcBef>
                <a:spcPts val="0"/>
              </a:spcBef>
              <a:spcAft>
                <a:spcPts val="0"/>
              </a:spcAft>
            </a:pPr>
            <a:endParaRPr lang="ru-RU" sz="2000" b="1" dirty="0">
              <a:solidFill>
                <a:schemeClr val="tx2">
                  <a:lumMod val="75000"/>
                </a:schemeClr>
              </a:solidFill>
            </a:endParaRPr>
          </a:p>
          <a:p>
            <a:pPr algn="l" eaLnBrk="1" fontAlgn="auto" hangingPunct="1">
              <a:spcBef>
                <a:spcPts val="0"/>
              </a:spcBef>
              <a:spcAft>
                <a:spcPts val="0"/>
              </a:spcAft>
            </a:pPr>
            <a:r>
              <a:rPr lang="ru-RU" sz="2000" b="1" dirty="0" smtClean="0">
                <a:solidFill>
                  <a:schemeClr val="tx2">
                    <a:lumMod val="75000"/>
                  </a:schemeClr>
                </a:solidFill>
              </a:rPr>
              <a:t>6-босқич </a:t>
            </a:r>
            <a:r>
              <a:rPr lang="ru-RU" sz="2000" b="1" dirty="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a:t>
            </a:r>
            <a:endParaRPr lang="ru-RU" sz="1800" dirty="0">
              <a:solidFill>
                <a:prstClr val="black"/>
              </a:solidFill>
              <a:latin typeface="Book Antiqua" pitchFamily="18" charset="0"/>
            </a:endParaRPr>
          </a:p>
        </p:txBody>
      </p:sp>
      <p:sp>
        <p:nvSpPr>
          <p:cNvPr id="10" name="Прямоугольник 9"/>
          <p:cNvSpPr/>
          <p:nvPr/>
        </p:nvSpPr>
        <p:spPr>
          <a:xfrm>
            <a:off x="9" y="46281"/>
            <a:ext cx="9143999" cy="707886"/>
          </a:xfrm>
          <a:prstGeom prst="rect">
            <a:avLst/>
          </a:prstGeom>
        </p:spPr>
        <p:txBody>
          <a:bodyPr wrap="square">
            <a:spAutoFit/>
          </a:bodyPr>
          <a:lstStyle/>
          <a:p>
            <a:pPr lvl="0">
              <a:defRPr/>
            </a:pPr>
            <a:r>
              <a:rPr lang="ru-RU" sz="2000" b="1" dirty="0" err="1" smtClean="0">
                <a:solidFill>
                  <a:schemeClr val="tx2">
                    <a:lumMod val="75000"/>
                  </a:schemeClr>
                </a:solidFill>
              </a:rPr>
              <a:t>Тизимга</a:t>
            </a:r>
            <a:r>
              <a:rPr lang="ru-RU" sz="2000" b="1" dirty="0" smtClean="0">
                <a:solidFill>
                  <a:schemeClr val="tx2">
                    <a:lumMod val="75000"/>
                  </a:schemeClr>
                </a:solidFill>
              </a:rPr>
              <a:t> </a:t>
            </a:r>
            <a:r>
              <a:rPr lang="ru-RU" sz="2000" b="1" dirty="0" err="1" smtClean="0">
                <a:solidFill>
                  <a:schemeClr val="tx2">
                    <a:lumMod val="75000"/>
                  </a:schemeClr>
                </a:solidFill>
              </a:rPr>
              <a:t>нафақат</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a:t>
            </a:r>
            <a:r>
              <a:rPr lang="ru-RU" sz="2000" b="1" dirty="0" smtClean="0">
                <a:solidFill>
                  <a:schemeClr val="tx2">
                    <a:lumMod val="75000"/>
                  </a:schemeClr>
                </a:solidFill>
              </a:rPr>
              <a:t>, балки </a:t>
            </a:r>
            <a:r>
              <a:rPr lang="ru-RU" sz="2000" b="1" dirty="0" err="1" smtClean="0">
                <a:solidFill>
                  <a:schemeClr val="tx2">
                    <a:lumMod val="75000"/>
                  </a:schemeClr>
                </a:solidFill>
              </a:rPr>
              <a:t>уйда</a:t>
            </a:r>
            <a:r>
              <a:rPr lang="ru-RU" sz="2000" b="1" dirty="0" smtClean="0">
                <a:solidFill>
                  <a:schemeClr val="tx2">
                    <a:lumMod val="75000"/>
                  </a:schemeClr>
                </a:solidFill>
              </a:rPr>
              <a:t>, телефон </a:t>
            </a:r>
            <a:r>
              <a:rPr lang="ru-RU" sz="2000" b="1" dirty="0" err="1" smtClean="0">
                <a:solidFill>
                  <a:schemeClr val="tx2">
                    <a:lumMod val="75000"/>
                  </a:schemeClr>
                </a:solidFill>
              </a:rPr>
              <a:t>ва</a:t>
            </a:r>
            <a:r>
              <a:rPr lang="ru-RU" sz="2000" b="1" dirty="0" smtClean="0">
                <a:solidFill>
                  <a:schemeClr val="tx2">
                    <a:lumMod val="75000"/>
                  </a:schemeClr>
                </a:solidFill>
              </a:rPr>
              <a:t> </a:t>
            </a:r>
            <a:r>
              <a:rPr lang="ru-RU" sz="2000" b="1" dirty="0" err="1" smtClean="0">
                <a:solidFill>
                  <a:schemeClr val="tx2">
                    <a:lumMod val="75000"/>
                  </a:schemeClr>
                </a:solidFill>
              </a:rPr>
              <a:t>ҳ.к</a:t>
            </a:r>
            <a:r>
              <a:rPr lang="ru-RU" sz="2000" b="1" dirty="0" smtClean="0">
                <a:solidFill>
                  <a:schemeClr val="tx2">
                    <a:lumMod val="75000"/>
                  </a:schemeClr>
                </a:solidFill>
              </a:rPr>
              <a:t>. </a:t>
            </a:r>
            <a:r>
              <a:rPr lang="ru-RU" sz="2000" b="1" dirty="0" err="1" smtClean="0">
                <a:solidFill>
                  <a:schemeClr val="tx2">
                    <a:lumMod val="75000"/>
                  </a:schemeClr>
                </a:solidFill>
              </a:rPr>
              <a:t>орқали</a:t>
            </a:r>
            <a:r>
              <a:rPr lang="ru-RU" sz="2000" b="1" dirty="0" smtClean="0">
                <a:solidFill>
                  <a:schemeClr val="tx2">
                    <a:lumMod val="75000"/>
                  </a:schemeClr>
                </a:solidFill>
              </a:rPr>
              <a:t> </a:t>
            </a:r>
            <a:r>
              <a:rPr lang="ru-RU" sz="2000" b="1" dirty="0" err="1" smtClean="0">
                <a:solidFill>
                  <a:schemeClr val="tx2">
                    <a:lumMod val="75000"/>
                  </a:schemeClr>
                </a:solidFill>
              </a:rPr>
              <a:t>уланиб</a:t>
            </a:r>
            <a:r>
              <a:rPr lang="ru-RU" sz="2000" b="1" dirty="0" smtClean="0">
                <a:solidFill>
                  <a:schemeClr val="tx2">
                    <a:lumMod val="75000"/>
                  </a:schemeClr>
                </a:solidFill>
              </a:rPr>
              <a:t> </a:t>
            </a:r>
            <a:r>
              <a:rPr lang="ru-RU" sz="2000" b="1" dirty="0" err="1" smtClean="0">
                <a:solidFill>
                  <a:schemeClr val="tx2">
                    <a:lumMod val="75000"/>
                  </a:schemeClr>
                </a:solidFill>
              </a:rPr>
              <a:t>фойдаланиш</a:t>
            </a:r>
            <a:r>
              <a:rPr lang="ru-RU" sz="2000" b="1" dirty="0" smtClean="0">
                <a:solidFill>
                  <a:schemeClr val="tx2">
                    <a:lumMod val="75000"/>
                  </a:schemeClr>
                </a:solidFill>
              </a:rPr>
              <a:t> </a:t>
            </a:r>
            <a:r>
              <a:rPr lang="ru-RU" sz="2000" b="1" dirty="0" err="1" smtClean="0">
                <a:solidFill>
                  <a:schemeClr val="tx2">
                    <a:lumMod val="75000"/>
                  </a:schemeClr>
                </a:solidFill>
              </a:rPr>
              <a:t>мумкин</a:t>
            </a:r>
            <a:r>
              <a:rPr lang="ru-RU" sz="2000" b="1" dirty="0" smtClean="0">
                <a:solidFill>
                  <a:schemeClr val="tx2">
                    <a:lumMod val="75000"/>
                  </a:schemeClr>
                </a:solidFill>
              </a:rPr>
              <a:t>: </a:t>
            </a:r>
            <a:r>
              <a:rPr lang="ru-RU" sz="2000" b="1" dirty="0" err="1" smtClean="0">
                <a:solidFill>
                  <a:schemeClr val="tx2">
                    <a:lumMod val="75000"/>
                  </a:schemeClr>
                </a:solidFill>
              </a:rPr>
              <a:t>Ташкилотингизда</a:t>
            </a:r>
            <a:r>
              <a:rPr lang="ru-RU" sz="2000" b="1" dirty="0" smtClean="0">
                <a:solidFill>
                  <a:schemeClr val="tx2">
                    <a:lumMod val="75000"/>
                  </a:schemeClr>
                </a:solidFill>
              </a:rPr>
              <a:t> </a:t>
            </a:r>
            <a:r>
              <a:rPr lang="ru-RU" sz="2000" b="1" dirty="0" err="1" smtClean="0">
                <a:solidFill>
                  <a:schemeClr val="tx2">
                    <a:lumMod val="75000"/>
                  </a:schemeClr>
                </a:solidFill>
              </a:rPr>
              <a:t>рўйхатдан</a:t>
            </a:r>
            <a:r>
              <a:rPr lang="ru-RU" sz="2000" b="1" dirty="0" smtClean="0">
                <a:solidFill>
                  <a:schemeClr val="tx2">
                    <a:lumMod val="75000"/>
                  </a:schemeClr>
                </a:solidFill>
              </a:rPr>
              <a:t> </a:t>
            </a:r>
            <a:r>
              <a:rPr lang="ru-RU" sz="2000" b="1" dirty="0" err="1" smtClean="0">
                <a:solidFill>
                  <a:schemeClr val="tx2">
                    <a:lumMod val="75000"/>
                  </a:schemeClr>
                </a:solidFill>
              </a:rPr>
              <a:t>ўтишингиз</a:t>
            </a:r>
            <a:r>
              <a:rPr lang="ru-RU" sz="2000" b="1" dirty="0" smtClean="0">
                <a:solidFill>
                  <a:schemeClr val="tx2">
                    <a:lumMod val="75000"/>
                  </a:schemeClr>
                </a:solidFill>
              </a:rPr>
              <a:t> </a:t>
            </a:r>
            <a:r>
              <a:rPr lang="ru-RU" sz="2000" b="1" dirty="0" err="1" smtClean="0">
                <a:solidFill>
                  <a:schemeClr val="tx2">
                    <a:lumMod val="75000"/>
                  </a:schemeClr>
                </a:solidFill>
              </a:rPr>
              <a:t>шарт</a:t>
            </a:r>
            <a:r>
              <a:rPr lang="ru-RU" sz="2000" b="1" dirty="0" smtClean="0">
                <a:solidFill>
                  <a:schemeClr val="tx2">
                    <a:lumMod val="75000"/>
                  </a:schemeClr>
                </a:solidFill>
              </a:rPr>
              <a:t>. </a:t>
            </a:r>
            <a:endParaRPr lang="en-US" sz="2000" b="1" dirty="0">
              <a:solidFill>
                <a:schemeClr val="tx2">
                  <a:lumMod val="75000"/>
                </a:schemeClr>
              </a:solidFill>
            </a:endParaRPr>
          </a:p>
        </p:txBody>
      </p:sp>
      <p:sp>
        <p:nvSpPr>
          <p:cNvPr id="30" name="Скругленная прямоугольная выноска 29"/>
          <p:cNvSpPr/>
          <p:nvPr/>
        </p:nvSpPr>
        <p:spPr>
          <a:xfrm>
            <a:off x="5234654" y="1607549"/>
            <a:ext cx="468052" cy="432048"/>
          </a:xfrm>
          <a:prstGeom prst="wedgeRoundRectCallout">
            <a:avLst>
              <a:gd name="adj1" fmla="val 93610"/>
              <a:gd name="adj2" fmla="val -63744"/>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prstClr val="black"/>
              </a:solidFill>
            </a:endParaRPr>
          </a:p>
        </p:txBody>
      </p:sp>
      <p:sp>
        <p:nvSpPr>
          <p:cNvPr id="32" name="Скругленная прямоугольная выноска 31"/>
          <p:cNvSpPr/>
          <p:nvPr/>
        </p:nvSpPr>
        <p:spPr>
          <a:xfrm>
            <a:off x="971606" y="3946416"/>
            <a:ext cx="1152128" cy="432048"/>
          </a:xfrm>
          <a:prstGeom prst="wedgeRoundRectCallout">
            <a:avLst>
              <a:gd name="adj1" fmla="val 78844"/>
              <a:gd name="adj2" fmla="val 25126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prstClr val="black"/>
                </a:solidFill>
              </a:rPr>
              <a:t>1-босқич</a:t>
            </a:r>
            <a:endParaRPr lang="ru-RU" dirty="0">
              <a:solidFill>
                <a:prstClr val="black"/>
              </a:solidFill>
            </a:endParaRPr>
          </a:p>
        </p:txBody>
      </p:sp>
      <p:sp>
        <p:nvSpPr>
          <p:cNvPr id="36" name="Скругленная прямоугольная выноска 35"/>
          <p:cNvSpPr/>
          <p:nvPr/>
        </p:nvSpPr>
        <p:spPr>
          <a:xfrm>
            <a:off x="5458958" y="3968599"/>
            <a:ext cx="1152128" cy="432048"/>
          </a:xfrm>
          <a:prstGeom prst="wedgeRoundRectCallout">
            <a:avLst>
              <a:gd name="adj1" fmla="val -110343"/>
              <a:gd name="adj2" fmla="val 234033"/>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2</a:t>
            </a:r>
            <a:r>
              <a:rPr lang="uz-Cyrl-UZ" dirty="0" smtClean="0">
                <a:solidFill>
                  <a:prstClr val="black"/>
                </a:solidFill>
              </a:rPr>
              <a:t>-босқич</a:t>
            </a:r>
            <a:endParaRPr lang="ru-RU" dirty="0">
              <a:solidFill>
                <a:prstClr val="black"/>
              </a:solidFill>
            </a:endParaRPr>
          </a:p>
        </p:txBody>
      </p:sp>
      <p:sp>
        <p:nvSpPr>
          <p:cNvPr id="38" name="Скругленная прямоугольная выноска 37"/>
          <p:cNvSpPr/>
          <p:nvPr/>
        </p:nvSpPr>
        <p:spPr>
          <a:xfrm>
            <a:off x="804723" y="4903971"/>
            <a:ext cx="1152128" cy="432048"/>
          </a:xfrm>
          <a:prstGeom prst="wedgeRoundRectCallout">
            <a:avLst>
              <a:gd name="adj1" fmla="val 122219"/>
              <a:gd name="adj2" fmla="val 11590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3</a:t>
            </a:r>
            <a:r>
              <a:rPr lang="uz-Cyrl-UZ" dirty="0" smtClean="0">
                <a:solidFill>
                  <a:prstClr val="black"/>
                </a:solidFill>
              </a:rPr>
              <a:t>-босқич</a:t>
            </a:r>
            <a:endParaRPr lang="ru-RU" dirty="0">
              <a:solidFill>
                <a:prstClr val="black"/>
              </a:solidFill>
            </a:endParaRPr>
          </a:p>
        </p:txBody>
      </p:sp>
      <p:sp>
        <p:nvSpPr>
          <p:cNvPr id="40" name="Скругленная прямоугольная выноска 39"/>
          <p:cNvSpPr/>
          <p:nvPr/>
        </p:nvSpPr>
        <p:spPr>
          <a:xfrm>
            <a:off x="804723" y="5621194"/>
            <a:ext cx="1152128" cy="432048"/>
          </a:xfrm>
          <a:prstGeom prst="wedgeRoundRectCallout">
            <a:avLst>
              <a:gd name="adj1" fmla="val 91764"/>
              <a:gd name="adj2" fmla="val 6176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4</a:t>
            </a:r>
            <a:r>
              <a:rPr lang="uz-Cyrl-UZ" dirty="0">
                <a:solidFill>
                  <a:prstClr val="black"/>
                </a:solidFill>
              </a:rPr>
              <a:t>-</a:t>
            </a:r>
            <a:r>
              <a:rPr lang="uz-Cyrl-UZ" dirty="0" smtClean="0">
                <a:solidFill>
                  <a:prstClr val="black"/>
                </a:solidFill>
              </a:rPr>
              <a:t>босқич</a:t>
            </a:r>
            <a:endParaRPr lang="ru-RU" dirty="0">
              <a:solidFill>
                <a:prstClr val="black"/>
              </a:solidFill>
            </a:endParaRPr>
          </a:p>
        </p:txBody>
      </p:sp>
      <p:sp>
        <p:nvSpPr>
          <p:cNvPr id="42" name="Скругленная прямоугольная выноска 41"/>
          <p:cNvSpPr/>
          <p:nvPr/>
        </p:nvSpPr>
        <p:spPr>
          <a:xfrm>
            <a:off x="5407299" y="5336019"/>
            <a:ext cx="1152128" cy="432048"/>
          </a:xfrm>
          <a:prstGeom prst="wedgeRoundRectCallout">
            <a:avLst>
              <a:gd name="adj1" fmla="val -125109"/>
              <a:gd name="adj2" fmla="val 120829"/>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5</a:t>
            </a:r>
            <a:r>
              <a:rPr lang="uz-Cyrl-UZ" dirty="0" smtClean="0">
                <a:solidFill>
                  <a:prstClr val="black"/>
                </a:solidFill>
              </a:rPr>
              <a:t>-босқич</a:t>
            </a:r>
            <a:endParaRPr lang="ru-RU" dirty="0">
              <a:solidFill>
                <a:prstClr val="black"/>
              </a:solidFill>
            </a:endParaRPr>
          </a:p>
        </p:txBody>
      </p:sp>
      <p:sp>
        <p:nvSpPr>
          <p:cNvPr id="44" name="Скругленная прямоугольная выноска 43"/>
          <p:cNvSpPr/>
          <p:nvPr/>
        </p:nvSpPr>
        <p:spPr>
          <a:xfrm>
            <a:off x="5407299" y="6308325"/>
            <a:ext cx="1152128" cy="432048"/>
          </a:xfrm>
          <a:prstGeom prst="wedgeRoundRectCallout">
            <a:avLst>
              <a:gd name="adj1" fmla="val -209075"/>
              <a:gd name="adj2" fmla="val -48500"/>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prstClr val="black"/>
                </a:solidFill>
              </a:rPr>
              <a:t>6</a:t>
            </a:r>
            <a:r>
              <a:rPr lang="uz-Cyrl-UZ" dirty="0" smtClean="0">
                <a:solidFill>
                  <a:prstClr val="black"/>
                </a:solidFill>
              </a:rPr>
              <a:t>-босқич</a:t>
            </a:r>
            <a:endParaRPr lang="ru-RU" dirty="0">
              <a:solidFill>
                <a:prstClr val="black"/>
              </a:solidFill>
            </a:endParaRPr>
          </a:p>
        </p:txBody>
      </p:sp>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9</a:t>
            </a:fld>
            <a:endParaRPr lang="ru-RU" dirty="0">
              <a:solidFill>
                <a:prstClr val="black">
                  <a:tint val="75000"/>
                </a:prstClr>
              </a:solidFill>
            </a:endParaRPr>
          </a:p>
        </p:txBody>
      </p:sp>
    </p:spTree>
    <p:extLst>
      <p:ext uri="{BB962C8B-B14F-4D97-AF65-F5344CB8AC3E}">
        <p14:creationId xmlns:p14="http://schemas.microsoft.com/office/powerpoint/2010/main" val="27089542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1B1DC171-9884-46BE-8355-89B5A75590F5}" vid="{3B115733-4F1E-48A0-8E27-8C4DA627C928}"/>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6689</TotalTime>
  <Words>1234</Words>
  <Application>Microsoft Office PowerPoint</Application>
  <PresentationFormat>On-screen Show (4:3)</PresentationFormat>
  <Paragraphs>292</Paragraphs>
  <Slides>28</Slides>
  <Notes>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1_Тема Office</vt:lpstr>
      <vt:lpstr>Springer Nature</vt:lpstr>
      <vt:lpstr>Тема 2: Как выбрать журналы на  link.springer.com ИРИНА АЛЕКСАНДРОВА  2020 </vt:lpstr>
      <vt:lpstr>PowerPoint Presentation</vt:lpstr>
      <vt:lpstr>Бизнинг платформалар/ Webites</vt:lpstr>
      <vt:lpstr>ЎЗБЕКИСТОНДА ОБУНА:  Ўзбекистон инновацион ривожланиш Вазирлиги билан Springer Nature компанияси  имзолаган шартнома доирасида республикамизнинг 100 ташкилотларига  2020 йил давомида (январ-декабр) қўйидаги маълумотлар базасига уланиш имкони берилди  :</vt:lpstr>
      <vt:lpstr>Ўзбекистон ва Қозоғистонни таққослаганда: 2015-2019 йиллардаги нашрлар сони</vt:lpstr>
      <vt:lpstr>Springer Nature журналлари, рейтинглардаги ўрни ва афзалликлари </vt:lpstr>
      <vt:lpstr>PowerPoint Presentation</vt:lpstr>
      <vt:lpstr>Сайтга қандай кириш мумкин?  www.link.springer.com сайтига кириш керак. </vt:lpstr>
      <vt:lpstr>PowerPoint Presentation</vt:lpstr>
      <vt:lpstr>Тизимга уйда, телефон ва ҳ.к. орқали уланиш</vt:lpstr>
      <vt:lpstr>Сайтнинг умумий кўриниши ва электрон журналлар, мақолалар, протоколларни қидириш</vt:lpstr>
      <vt:lpstr>1-Қидирув: Калит (таянч) сўзлар бўйича журналларни қидириш</vt:lpstr>
      <vt:lpstr>PowerPoint Presentation</vt:lpstr>
      <vt:lpstr>Калит (таянч) сўзлар бўйича журналларни қидириш</vt:lpstr>
      <vt:lpstr>Журнални кўриб чиқиш</vt:lpstr>
      <vt:lpstr>PowerPoint Presentation</vt:lpstr>
      <vt:lpstr>Журнал ҳақида маълумот</vt:lpstr>
      <vt:lpstr>Журнал ҳақида маълумот</vt:lpstr>
      <vt:lpstr>PowerPoint Presentation</vt:lpstr>
      <vt:lpstr>Танланган журналдаги мақолаларни кўриб чиқиш ва юклаб олиш</vt:lpstr>
      <vt:lpstr>Муаллифлар учун кўрсатмалар</vt:lpstr>
      <vt:lpstr>2-Қидирув: Соҳа йўналишлари бўйича журналларни қидириш</vt:lpstr>
      <vt:lpstr>Соҳа йўналиши бўйича журналларни қидириш</vt:lpstr>
      <vt:lpstr>Журнални кўриб чиқиш</vt:lpstr>
      <vt:lpstr>3. Протоколларни кўриб чиқиб, юклаш https://link.springer.com/</vt:lpstr>
      <vt:lpstr>PowerPoint Presentation</vt:lpstr>
      <vt:lpstr>Ресурслардан фойдаланиш бўйича кўрсатмаларга фойдали ҳаволалар</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Alexandrova, Irina, Springer AE</cp:lastModifiedBy>
  <cp:revision>265</cp:revision>
  <cp:lastPrinted>2015-04-24T10:41:05Z</cp:lastPrinted>
  <dcterms:created xsi:type="dcterms:W3CDTF">2015-04-19T16:59:21Z</dcterms:created>
  <dcterms:modified xsi:type="dcterms:W3CDTF">2020-04-14T08:40:42Z</dcterms:modified>
</cp:coreProperties>
</file>