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12" r:id="rId2"/>
    <p:sldMasterId id="2147483762" r:id="rId3"/>
  </p:sldMasterIdLst>
  <p:notesMasterIdLst>
    <p:notesMasterId r:id="rId43"/>
  </p:notesMasterIdLst>
  <p:sldIdLst>
    <p:sldId id="463" r:id="rId4"/>
    <p:sldId id="417" r:id="rId5"/>
    <p:sldId id="418" r:id="rId6"/>
    <p:sldId id="422" r:id="rId7"/>
    <p:sldId id="460" r:id="rId8"/>
    <p:sldId id="425" r:id="rId9"/>
    <p:sldId id="426" r:id="rId10"/>
    <p:sldId id="531" r:id="rId11"/>
    <p:sldId id="529" r:id="rId12"/>
    <p:sldId id="517" r:id="rId13"/>
    <p:sldId id="532" r:id="rId14"/>
    <p:sldId id="518" r:id="rId15"/>
    <p:sldId id="519" r:id="rId16"/>
    <p:sldId id="520" r:id="rId17"/>
    <p:sldId id="521" r:id="rId18"/>
    <p:sldId id="522" r:id="rId19"/>
    <p:sldId id="523" r:id="rId20"/>
    <p:sldId id="524" r:id="rId21"/>
    <p:sldId id="525" r:id="rId22"/>
    <p:sldId id="526" r:id="rId23"/>
    <p:sldId id="528" r:id="rId24"/>
    <p:sldId id="530" r:id="rId25"/>
    <p:sldId id="478" r:id="rId26"/>
    <p:sldId id="479" r:id="rId27"/>
    <p:sldId id="480" r:id="rId28"/>
    <p:sldId id="481" r:id="rId29"/>
    <p:sldId id="482" r:id="rId30"/>
    <p:sldId id="483" r:id="rId31"/>
    <p:sldId id="484" r:id="rId32"/>
    <p:sldId id="485" r:id="rId33"/>
    <p:sldId id="486" r:id="rId34"/>
    <p:sldId id="491" r:id="rId35"/>
    <p:sldId id="492" r:id="rId36"/>
    <p:sldId id="493" r:id="rId37"/>
    <p:sldId id="495" r:id="rId38"/>
    <p:sldId id="497" r:id="rId39"/>
    <p:sldId id="499" r:id="rId40"/>
    <p:sldId id="500" r:id="rId41"/>
    <p:sldId id="454" r:id="rId42"/>
  </p:sldIdLst>
  <p:sldSz cx="9144000" cy="6858000" type="screen4x3"/>
  <p:notesSz cx="6858000" cy="9144000"/>
  <p:custDataLst>
    <p:tags r:id="rId4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AA0"/>
    <a:srgbClr val="53D2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24" autoAdjust="0"/>
    <p:restoredTop sz="84902" autoAdjust="0"/>
  </p:normalViewPr>
  <p:slideViewPr>
    <p:cSldViewPr>
      <p:cViewPr>
        <p:scale>
          <a:sx n="76" d="100"/>
          <a:sy n="76" d="100"/>
        </p:scale>
        <p:origin x="-1092"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01221283493"/>
          <c:y val="6.861063464837075E-2"/>
          <c:w val="0.84782051320400675"/>
          <c:h val="0.79588336192109477"/>
        </c:manualLayout>
      </c:layout>
      <c:barChart>
        <c:barDir val="col"/>
        <c:grouping val="clustered"/>
        <c:varyColors val="0"/>
        <c:ser>
          <c:idx val="0"/>
          <c:order val="0"/>
          <c:tx>
            <c:strRef>
              <c:f>Sheet1!$A$2</c:f>
              <c:strCache>
                <c:ptCount val="1"/>
              </c:strCache>
            </c:strRef>
          </c:tx>
          <c:spPr>
            <a:solidFill>
              <a:schemeClr val="accent4">
                <a:lumMod val="75000"/>
              </a:schemeClr>
            </a:solidFill>
            <a:ln w="16715">
              <a:noFill/>
            </a:ln>
          </c:spPr>
          <c:invertIfNegative val="0"/>
          <c:dLbls>
            <c:delete val="1"/>
          </c:dLbls>
          <c:trendline>
            <c:spPr>
              <a:ln w="25400"/>
            </c:spPr>
            <c:trendlineType val="linear"/>
            <c:dispRSqr val="0"/>
            <c:dispEq val="0"/>
          </c:trendline>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_(* #,##0_);_(* \(#,##0\);_(* "-"??_);_(@_)</c:formatCode>
                <c:ptCount val="10"/>
                <c:pt idx="0">
                  <c:v>783</c:v>
                </c:pt>
                <c:pt idx="1">
                  <c:v>874</c:v>
                </c:pt>
                <c:pt idx="2">
                  <c:v>978</c:v>
                </c:pt>
                <c:pt idx="3">
                  <c:v>1095</c:v>
                </c:pt>
                <c:pt idx="4">
                  <c:v>1315</c:v>
                </c:pt>
                <c:pt idx="5">
                  <c:v>1494</c:v>
                </c:pt>
                <c:pt idx="6">
                  <c:v>1606</c:v>
                </c:pt>
                <c:pt idx="7">
                  <c:v>1669</c:v>
                </c:pt>
                <c:pt idx="8">
                  <c:v>1687</c:v>
                </c:pt>
                <c:pt idx="9" formatCode="#,##0">
                  <c:v>1714</c:v>
                </c:pt>
              </c:numCache>
            </c:numRef>
          </c:val>
        </c:ser>
        <c:dLbls>
          <c:showLegendKey val="0"/>
          <c:showVal val="1"/>
          <c:showCatName val="0"/>
          <c:showSerName val="0"/>
          <c:showPercent val="0"/>
          <c:showBubbleSize val="0"/>
        </c:dLbls>
        <c:gapWidth val="100"/>
        <c:axId val="139900032"/>
        <c:axId val="139901568"/>
      </c:barChart>
      <c:catAx>
        <c:axId val="139900032"/>
        <c:scaling>
          <c:orientation val="minMax"/>
        </c:scaling>
        <c:delete val="0"/>
        <c:axPos val="b"/>
        <c:numFmt formatCode="General" sourceLinked="1"/>
        <c:majorTickMark val="none"/>
        <c:minorTickMark val="none"/>
        <c:tickLblPos val="nextTo"/>
        <c:spPr>
          <a:ln w="6268">
            <a:solidFill>
              <a:schemeClr val="bg2">
                <a:lumMod val="10000"/>
              </a:schemeClr>
            </a:solidFill>
          </a:ln>
        </c:spPr>
        <c:txPr>
          <a:bodyPr rot="0" vert="horz"/>
          <a:lstStyle/>
          <a:p>
            <a:pPr>
              <a:defRPr lang="en-US" sz="1100" b="0" i="0" u="none" strike="noStrike" baseline="0">
                <a:solidFill>
                  <a:schemeClr val="tx1"/>
                </a:solidFill>
                <a:latin typeface="Arial"/>
                <a:ea typeface="Arial"/>
                <a:cs typeface="Arial"/>
              </a:defRPr>
            </a:pPr>
            <a:endParaRPr lang="en-US"/>
          </a:p>
        </c:txPr>
        <c:crossAx val="139901568"/>
        <c:crosses val="autoZero"/>
        <c:auto val="1"/>
        <c:lblAlgn val="ctr"/>
        <c:lblOffset val="100"/>
        <c:tickLblSkip val="1"/>
        <c:tickMarkSkip val="1"/>
        <c:noMultiLvlLbl val="0"/>
      </c:catAx>
      <c:valAx>
        <c:axId val="139901568"/>
        <c:scaling>
          <c:orientation val="minMax"/>
        </c:scaling>
        <c:delete val="0"/>
        <c:axPos val="l"/>
        <c:numFmt formatCode="_(* #,##0_);_(* \(#,##0\);_(* &quot;-&quot;??_);_(@_)" sourceLinked="1"/>
        <c:majorTickMark val="out"/>
        <c:minorTickMark val="none"/>
        <c:tickLblPos val="nextTo"/>
        <c:txPr>
          <a:bodyPr/>
          <a:lstStyle/>
          <a:p>
            <a:pPr>
              <a:defRPr lang="en-US" sz="1100" b="0"/>
            </a:pPr>
            <a:endParaRPr lang="en-US"/>
          </a:p>
        </c:txPr>
        <c:crossAx val="139900032"/>
        <c:crosses val="autoZero"/>
        <c:crossBetween val="between"/>
      </c:valAx>
      <c:spPr>
        <a:noFill/>
        <a:ln w="16715">
          <a:noFill/>
        </a:ln>
      </c:spPr>
    </c:plotArea>
    <c:plotVisOnly val="1"/>
    <c:dispBlanksAs val="gap"/>
    <c:showDLblsOverMax val="0"/>
  </c:chart>
  <c:spPr>
    <a:noFill/>
    <a:ln>
      <a:noFill/>
    </a:ln>
  </c:spPr>
  <c:txPr>
    <a:bodyPr/>
    <a:lstStyle/>
    <a:p>
      <a:pPr>
        <a:defRPr sz="1662"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F81FC-D9F7-47DF-9213-CBBFA36363E4}" type="datetimeFigureOut">
              <a:rPr lang="ru-RU" smtClean="0"/>
              <a:pPr/>
              <a:t>18.04.2020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77DC6-C3B3-42A6-9375-51B2CDCDCB0E}" type="slidenum">
              <a:rPr lang="ru-RU" smtClean="0"/>
              <a:pPr/>
              <a:t>‹#›</a:t>
            </a:fld>
            <a:endParaRPr lang="ru-RU"/>
          </a:p>
        </p:txBody>
      </p:sp>
    </p:spTree>
    <p:extLst>
      <p:ext uri="{BB962C8B-B14F-4D97-AF65-F5344CB8AC3E}">
        <p14:creationId xmlns:p14="http://schemas.microsoft.com/office/powerpoint/2010/main" val="74788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9BD2ECDA-9753-437F-A8A0-3143FF9FB0F8}" type="datetime1">
              <a:rPr lang="en-GB" smtClean="0">
                <a:solidFill>
                  <a:prstClr val="black"/>
                </a:solidFill>
              </a:rPr>
              <a:pPr/>
              <a:t>18/04/2020</a:t>
            </a:fld>
            <a:endParaRPr lang="en-GB" dirty="0">
              <a:solidFill>
                <a:prstClr val="black"/>
              </a:solidFill>
            </a:endParaRPr>
          </a:p>
        </p:txBody>
      </p:sp>
      <p:sp>
        <p:nvSpPr>
          <p:cNvPr id="4" name="Slide Number Placeholder 3"/>
          <p:cNvSpPr>
            <a:spLocks noGrp="1"/>
          </p:cNvSpPr>
          <p:nvPr>
            <p:ph type="sldNum" sz="quarter" idx="11"/>
          </p:nvPr>
        </p:nvSpPr>
        <p:spPr/>
        <p:txBody>
          <a:bodyPr/>
          <a:lstStyle/>
          <a:p>
            <a:fld id="{505D82BD-D40A-402D-BEE9-FAD3544DED9A}" type="slidenum">
              <a:rPr lang="en-US" smtClean="0"/>
              <a:t>1</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568352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33</a:t>
            </a:fld>
            <a:endParaRPr lang="de-DE"/>
          </a:p>
        </p:txBody>
      </p:sp>
    </p:spTree>
    <p:extLst>
      <p:ext uri="{BB962C8B-B14F-4D97-AF65-F5344CB8AC3E}">
        <p14:creationId xmlns:p14="http://schemas.microsoft.com/office/powerpoint/2010/main" val="2221965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34</a:t>
            </a:fld>
            <a:endParaRPr lang="de-DE"/>
          </a:p>
        </p:txBody>
      </p:sp>
    </p:spTree>
    <p:extLst>
      <p:ext uri="{BB962C8B-B14F-4D97-AF65-F5344CB8AC3E}">
        <p14:creationId xmlns:p14="http://schemas.microsoft.com/office/powerpoint/2010/main" val="2714352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35</a:t>
            </a:fld>
            <a:endParaRPr lang="de-DE"/>
          </a:p>
        </p:txBody>
      </p:sp>
    </p:spTree>
    <p:extLst>
      <p:ext uri="{BB962C8B-B14F-4D97-AF65-F5344CB8AC3E}">
        <p14:creationId xmlns:p14="http://schemas.microsoft.com/office/powerpoint/2010/main" val="3154124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36</a:t>
            </a:fld>
            <a:endParaRPr lang="de-DE"/>
          </a:p>
        </p:txBody>
      </p:sp>
    </p:spTree>
    <p:extLst>
      <p:ext uri="{BB962C8B-B14F-4D97-AF65-F5344CB8AC3E}">
        <p14:creationId xmlns:p14="http://schemas.microsoft.com/office/powerpoint/2010/main" val="17110562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37</a:t>
            </a:fld>
            <a:endParaRPr lang="de-DE"/>
          </a:p>
        </p:txBody>
      </p:sp>
    </p:spTree>
    <p:extLst>
      <p:ext uri="{BB962C8B-B14F-4D97-AF65-F5344CB8AC3E}">
        <p14:creationId xmlns:p14="http://schemas.microsoft.com/office/powerpoint/2010/main" val="305285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1144588" y="685800"/>
            <a:ext cx="4572000" cy="3429000"/>
          </a:xfrm>
          <a:ln/>
        </p:spPr>
      </p:sp>
      <p:sp>
        <p:nvSpPr>
          <p:cNvPr id="309251" name="Rectangle 3"/>
          <p:cNvSpPr>
            <a:spLocks noGrp="1" noChangeArrowheads="1"/>
          </p:cNvSpPr>
          <p:nvPr>
            <p:ph type="body" idx="1"/>
          </p:nvPr>
        </p:nvSpPr>
        <p:spPr/>
        <p:txBody>
          <a:bodyPr/>
          <a:lstStyle/>
          <a:p>
            <a:endParaRPr lang="de-DE"/>
          </a:p>
        </p:txBody>
      </p:sp>
      <p:sp>
        <p:nvSpPr>
          <p:cNvPr id="2" name="Footer Placeholder 1"/>
          <p:cNvSpPr>
            <a:spLocks noGrp="1"/>
          </p:cNvSpPr>
          <p:nvPr>
            <p:ph type="ftr" sz="quarter" idx="10"/>
          </p:nvPr>
        </p:nvSpPr>
        <p:spPr/>
        <p:txBody>
          <a:bodyPr/>
          <a:lstStyle/>
          <a:p>
            <a:endParaRPr lang="en-GB">
              <a:solidFill>
                <a:srgbClr val="1F497D"/>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23</a:t>
            </a:fld>
            <a:endParaRPr lang="de-DE"/>
          </a:p>
        </p:txBody>
      </p:sp>
    </p:spTree>
    <p:extLst>
      <p:ext uri="{BB962C8B-B14F-4D97-AF65-F5344CB8AC3E}">
        <p14:creationId xmlns:p14="http://schemas.microsoft.com/office/powerpoint/2010/main" val="4090688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24</a:t>
            </a:fld>
            <a:endParaRPr lang="de-DE"/>
          </a:p>
        </p:txBody>
      </p:sp>
    </p:spTree>
    <p:extLst>
      <p:ext uri="{BB962C8B-B14F-4D97-AF65-F5344CB8AC3E}">
        <p14:creationId xmlns:p14="http://schemas.microsoft.com/office/powerpoint/2010/main" val="316429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25</a:t>
            </a:fld>
            <a:endParaRPr lang="de-DE"/>
          </a:p>
        </p:txBody>
      </p:sp>
    </p:spTree>
    <p:extLst>
      <p:ext uri="{BB962C8B-B14F-4D97-AF65-F5344CB8AC3E}">
        <p14:creationId xmlns:p14="http://schemas.microsoft.com/office/powerpoint/2010/main" val="62461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26</a:t>
            </a:fld>
            <a:endParaRPr lang="de-DE"/>
          </a:p>
        </p:txBody>
      </p:sp>
    </p:spTree>
    <p:extLst>
      <p:ext uri="{BB962C8B-B14F-4D97-AF65-F5344CB8AC3E}">
        <p14:creationId xmlns:p14="http://schemas.microsoft.com/office/powerpoint/2010/main" val="362134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27</a:t>
            </a:fld>
            <a:endParaRPr lang="de-DE"/>
          </a:p>
        </p:txBody>
      </p:sp>
    </p:spTree>
    <p:extLst>
      <p:ext uri="{BB962C8B-B14F-4D97-AF65-F5344CB8AC3E}">
        <p14:creationId xmlns:p14="http://schemas.microsoft.com/office/powerpoint/2010/main" val="1210655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fontAlgn="auto">
              <a:spcBef>
                <a:spcPts val="2400"/>
              </a:spcBef>
              <a:spcAft>
                <a:spcPts val="0"/>
              </a:spcAft>
              <a:buClr>
                <a:schemeClr val="accent1"/>
              </a:buClr>
              <a:buFont typeface="Arial" pitchFamily="34" charset="0"/>
              <a:buNone/>
              <a:defRPr/>
            </a:pPr>
            <a:endParaRPr lang="en-US" sz="1200" noProof="0" dirty="0" smtClean="0">
              <a:solidFill>
                <a:schemeClr val="tx1"/>
              </a:solidFill>
            </a:endParaRPr>
          </a:p>
        </p:txBody>
      </p:sp>
      <p:sp>
        <p:nvSpPr>
          <p:cNvPr id="4" name="Slide Number Placeholder 3"/>
          <p:cNvSpPr>
            <a:spLocks noGrp="1"/>
          </p:cNvSpPr>
          <p:nvPr>
            <p:ph type="sldNum" sz="quarter" idx="10"/>
          </p:nvPr>
        </p:nvSpPr>
        <p:spPr/>
        <p:txBody>
          <a:bodyPr/>
          <a:lstStyle/>
          <a:p>
            <a:fld id="{0A51F9BD-5DF6-4FC3-9F68-897DBA21851A}" type="slidenum">
              <a:rPr lang="en-NZ" smtClean="0"/>
              <a:pPr/>
              <a:t>29</a:t>
            </a:fld>
            <a:endParaRPr lang="en-NZ" dirty="0"/>
          </a:p>
        </p:txBody>
      </p:sp>
    </p:spTree>
    <p:extLst>
      <p:ext uri="{BB962C8B-B14F-4D97-AF65-F5344CB8AC3E}">
        <p14:creationId xmlns:p14="http://schemas.microsoft.com/office/powerpoint/2010/main" val="2308202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fontAlgn="auto">
              <a:spcBef>
                <a:spcPts val="2400"/>
              </a:spcBef>
              <a:spcAft>
                <a:spcPts val="0"/>
              </a:spcAft>
              <a:buClr>
                <a:schemeClr val="accent1"/>
              </a:buClr>
              <a:buFont typeface="Arial" pitchFamily="34" charset="0"/>
              <a:buNone/>
              <a:defRPr/>
            </a:pPr>
            <a:endParaRPr lang="en-US" sz="1200" noProof="0" dirty="0" smtClean="0">
              <a:solidFill>
                <a:schemeClr val="tx1"/>
              </a:solidFill>
            </a:endParaRPr>
          </a:p>
        </p:txBody>
      </p:sp>
      <p:sp>
        <p:nvSpPr>
          <p:cNvPr id="4" name="Slide Number Placeholder 3"/>
          <p:cNvSpPr>
            <a:spLocks noGrp="1"/>
          </p:cNvSpPr>
          <p:nvPr>
            <p:ph type="sldNum" sz="quarter" idx="10"/>
          </p:nvPr>
        </p:nvSpPr>
        <p:spPr/>
        <p:txBody>
          <a:bodyPr/>
          <a:lstStyle/>
          <a:p>
            <a:fld id="{0A51F9BD-5DF6-4FC3-9F68-897DBA21851A}" type="slidenum">
              <a:rPr lang="en-NZ" smtClean="0"/>
              <a:pPr/>
              <a:t>30</a:t>
            </a:fld>
            <a:endParaRPr lang="en-NZ" dirty="0"/>
          </a:p>
        </p:txBody>
      </p:sp>
    </p:spTree>
    <p:extLst>
      <p:ext uri="{BB962C8B-B14F-4D97-AF65-F5344CB8AC3E}">
        <p14:creationId xmlns:p14="http://schemas.microsoft.com/office/powerpoint/2010/main" val="212024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5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5EB95A7-28D2-4B23-85E5-85DD3566E1E3}" type="datetime1">
              <a:rPr lang="ru-RU" smtClean="0">
                <a:solidFill>
                  <a:prstClr val="black">
                    <a:tint val="75000"/>
                  </a:prstClr>
                </a:solidFill>
              </a:rPr>
              <a:t>18.04.2020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593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3BA1258-9555-43BA-90DC-765078F48A40}" type="datetime1">
              <a:rPr lang="ru-RU" smtClean="0">
                <a:solidFill>
                  <a:prstClr val="black">
                    <a:tint val="75000"/>
                  </a:prstClr>
                </a:solidFill>
              </a:rPr>
              <a:t>18.04.2020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873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79E8D5-9278-44E5-8A1B-5D8A397D23C1}" type="datetime1">
              <a:rPr lang="ru-RU" smtClean="0">
                <a:solidFill>
                  <a:prstClr val="black">
                    <a:tint val="75000"/>
                  </a:prstClr>
                </a:solidFill>
              </a:rPr>
              <a:t>18.04.2020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117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ctr" eaLnBrk="0" fontAlgn="base" hangingPunct="0">
              <a:spcBef>
                <a:spcPct val="50000"/>
              </a:spcBef>
              <a:spcAft>
                <a:spcPct val="0"/>
              </a:spcAft>
              <a:defRPr/>
            </a:pPr>
            <a:endParaRPr lang="de-DE" dirty="0" smtClean="0">
              <a:solidFill>
                <a:srgbClr val="5F5F5F"/>
              </a:solidFill>
              <a:latin typeface="Calibri"/>
            </a:endParaRPr>
          </a:p>
        </p:txBody>
      </p:sp>
      <p:pic>
        <p:nvPicPr>
          <p:cNvPr id="11"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3"/>
            <a:ext cx="4332288" cy="5173663"/>
          </a:xfrm>
          <a:prstGeom prst="rect">
            <a:avLst/>
          </a:prstGeom>
          <a:noFill/>
          <a:ln>
            <a:noFill/>
          </a:ln>
          <a:extLst/>
        </p:spPr>
      </p:pic>
      <p:pic>
        <p:nvPicPr>
          <p:cNvPr id="12" name="Bild 11" descr="verlau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13" name="Bild 21" descr="Springer_cmy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8003" y="3132000"/>
            <a:ext cx="1885950" cy="514350"/>
          </a:xfrm>
          <a:prstGeom prst="rect">
            <a:avLst/>
          </a:prstGeom>
        </p:spPr>
      </p:pic>
      <p:sp>
        <p:nvSpPr>
          <p:cNvPr id="17" name="Rectangle 5"/>
          <p:cNvSpPr>
            <a:spLocks noGrp="1" noChangeArrowheads="1"/>
          </p:cNvSpPr>
          <p:nvPr>
            <p:ph type="subTitle" idx="1"/>
          </p:nvPr>
        </p:nvSpPr>
        <p:spPr>
          <a:xfrm>
            <a:off x="3779680" y="5537226"/>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en-US" smtClean="0"/>
              <a:t>Click to edit Master title style</a:t>
            </a:r>
            <a:endParaRPr lang="de-DE" dirty="0"/>
          </a:p>
        </p:txBody>
      </p:sp>
    </p:spTree>
    <p:extLst>
      <p:ext uri="{BB962C8B-B14F-4D97-AF65-F5344CB8AC3E}">
        <p14:creationId xmlns:p14="http://schemas.microsoft.com/office/powerpoint/2010/main" val="352231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3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smtClean="0"/>
              <a:t>Click to edit Master title style</a:t>
            </a:r>
            <a:endParaRPr lang="en-GB"/>
          </a:p>
        </p:txBody>
      </p:sp>
    </p:spTree>
    <p:extLst>
      <p:ext uri="{BB962C8B-B14F-4D97-AF65-F5344CB8AC3E}">
        <p14:creationId xmlns:p14="http://schemas.microsoft.com/office/powerpoint/2010/main" val="33815734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7"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865766139"/>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ulleted li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6"/>
          <p:cNvSpPr>
            <a:spLocks noGrp="1" noChangeArrowheads="1"/>
          </p:cNvSpPr>
          <p:nvPr>
            <p:ph idx="11" hasCustomPrompt="1"/>
          </p:nvPr>
        </p:nvSpPr>
        <p:spPr bwMode="auto">
          <a:xfrm>
            <a:off x="522000" y="1512000"/>
            <a:ext cx="81360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tIns="0"/>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bulleted</a:t>
            </a:r>
            <a:r>
              <a:rPr lang="de-DE" dirty="0" smtClean="0"/>
              <a:t> </a:t>
            </a:r>
            <a:r>
              <a:rPr lang="de-DE" dirty="0" err="1" smtClean="0"/>
              <a:t>list</a:t>
            </a:r>
            <a:endParaRPr lang="de-DE" dirty="0" smtClean="0"/>
          </a:p>
          <a:p>
            <a:pPr lvl="1"/>
            <a:r>
              <a:rPr lang="de-DE" dirty="0" smtClean="0"/>
              <a:t>List </a:t>
            </a:r>
            <a:r>
              <a:rPr lang="de-DE" dirty="0" err="1" smtClean="0"/>
              <a:t>level</a:t>
            </a:r>
            <a:r>
              <a:rPr lang="de-DE" dirty="0" smtClean="0"/>
              <a:t> 2</a:t>
            </a:r>
          </a:p>
          <a:p>
            <a:pPr lvl="2"/>
            <a:r>
              <a:rPr lang="de-DE" dirty="0" smtClean="0"/>
              <a:t>List </a:t>
            </a:r>
            <a:r>
              <a:rPr lang="de-DE" dirty="0" err="1" smtClean="0"/>
              <a:t>level</a:t>
            </a:r>
            <a:r>
              <a:rPr lang="de-DE" dirty="0" smtClean="0"/>
              <a:t> 3</a:t>
            </a:r>
          </a:p>
          <a:p>
            <a:pPr lvl="3"/>
            <a:r>
              <a:rPr lang="de-DE" dirty="0" smtClean="0"/>
              <a:t>List </a:t>
            </a:r>
            <a:r>
              <a:rPr lang="de-DE" dirty="0" err="1" smtClean="0"/>
              <a:t>level</a:t>
            </a:r>
            <a:r>
              <a:rPr lang="de-DE" dirty="0" smtClean="0"/>
              <a:t> 4</a:t>
            </a:r>
          </a:p>
          <a:p>
            <a:pPr lvl="4"/>
            <a:r>
              <a:rPr lang="de-DE" dirty="0" smtClean="0"/>
              <a:t>List </a:t>
            </a:r>
            <a:r>
              <a:rPr lang="de-DE" dirty="0" err="1" smtClean="0"/>
              <a:t>level</a:t>
            </a:r>
            <a:r>
              <a:rPr lang="de-DE" dirty="0" smtClean="0"/>
              <a:t> 5</a:t>
            </a:r>
            <a:endParaRPr lang="de-DE" dirty="0"/>
          </a:p>
        </p:txBody>
      </p:sp>
    </p:spTree>
    <p:extLst>
      <p:ext uri="{BB962C8B-B14F-4D97-AF65-F5344CB8AC3E}">
        <p14:creationId xmlns:p14="http://schemas.microsoft.com/office/powerpoint/2010/main" val="1498370954"/>
      </p:ext>
    </p:extLst>
  </p:cSld>
  <p:clrMapOvr>
    <a:masterClrMapping/>
  </p:clrMapOvr>
  <p:transition spd="slow"/>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525463" y="1439863"/>
            <a:ext cx="806291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title"/>
          </p:nvPr>
        </p:nvSpPr>
        <p:spPr bwMode="auto">
          <a:xfrm>
            <a:off x="523875" y="816123"/>
            <a:ext cx="8135937" cy="3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Tree>
    <p:extLst>
      <p:ext uri="{BB962C8B-B14F-4D97-AF65-F5344CB8AC3E}">
        <p14:creationId xmlns:p14="http://schemas.microsoft.com/office/powerpoint/2010/main" val="3541188406"/>
      </p:ext>
    </p:extLst>
  </p:cSld>
  <p:clrMapOvr>
    <a:masterClrMapping/>
  </p:clrMapOvr>
  <p:transition spd="slow"/>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142892" cy="6855319"/>
          </a:xfrm>
          <a:prstGeom prst="rect">
            <a:avLst/>
          </a:prstGeom>
        </p:spPr>
      </p:pic>
      <p:grpSp>
        <p:nvGrpSpPr>
          <p:cNvPr id="23" name="Group 22"/>
          <p:cNvGrpSpPr/>
          <p:nvPr userDrawn="1"/>
        </p:nvGrpSpPr>
        <p:grpSpPr>
          <a:xfrm>
            <a:off x="4545227" y="-3360"/>
            <a:ext cx="4144742"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29"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14" name="Rectangle 13"/>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3"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5671304"/>
      </p:ext>
    </p:extLst>
  </p:cSld>
  <p:clrMapOvr>
    <a:masterClrMapping/>
  </p:clrMapOvr>
  <p:extLst mod="1">
    <p:ext uri="{DCECCB84-F9BA-43D5-87BE-67443E8EF086}">
      <p15:sldGuideLst xmlns:p15="http://schemas.microsoft.com/office/powerpoint/2012/main" xmlns="">
        <p15:guide id="1" pos="10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Cover Page_Option 1">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8"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21" name="Group 20"/>
          <p:cNvGrpSpPr/>
          <p:nvPr userDrawn="1"/>
        </p:nvGrpSpPr>
        <p:grpSpPr>
          <a:xfrm>
            <a:off x="4545227" y="-3360"/>
            <a:ext cx="4144742"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11" name="Rectangle 10"/>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4"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9531734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pos="107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B60A328-1619-4F0F-B40D-C52085A40C44}" type="datetime1">
              <a:rPr lang="ru-RU" smtClean="0">
                <a:solidFill>
                  <a:prstClr val="black">
                    <a:tint val="75000"/>
                  </a:prstClr>
                </a:solidFill>
              </a:rPr>
              <a:t>18.04.2020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84544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21" name="Text Placeholder 10"/>
          <p:cNvSpPr>
            <a:spLocks noGrp="1"/>
          </p:cNvSpPr>
          <p:nvPr>
            <p:ph type="body" sz="quarter" idx="16"/>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81426792"/>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p>
            <a:r>
              <a:rPr lang="en-US"/>
              <a:t>Click to edit Master title style</a:t>
            </a:r>
            <a:endParaRPr lang="en-GB"/>
          </a:p>
        </p:txBody>
      </p:sp>
      <p:sp>
        <p:nvSpPr>
          <p:cNvPr id="7" name="Rectangle 6"/>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Tree>
    <p:extLst>
      <p:ext uri="{BB962C8B-B14F-4D97-AF65-F5344CB8AC3E}">
        <p14:creationId xmlns:p14="http://schemas.microsoft.com/office/powerpoint/2010/main" val="1225079552"/>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04092" y="-9526"/>
            <a:ext cx="8639908"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a:t>#.#</a:t>
            </a:r>
          </a:p>
        </p:txBody>
      </p:sp>
      <p:sp>
        <p:nvSpPr>
          <p:cNvPr id="17" name="Title 16"/>
          <p:cNvSpPr>
            <a:spLocks noGrp="1"/>
          </p:cNvSpPr>
          <p:nvPr>
            <p:ph type="title"/>
          </p:nvPr>
        </p:nvSpPr>
        <p:spPr/>
        <p:txBody>
          <a:body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
        <p:nvSpPr>
          <p:cNvPr id="8"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2782583510"/>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10" name="Title 9"/>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658575576"/>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552069760"/>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
        <p:nvSpPr>
          <p:cNvPr id="1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119272724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192928074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62944879"/>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9"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684182364"/>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386046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2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ABE738A-37D8-4177-B78F-4E35EAA067EA}" type="datetime1">
              <a:rPr lang="ru-RU" smtClean="0">
                <a:solidFill>
                  <a:prstClr val="black">
                    <a:tint val="75000"/>
                  </a:prstClr>
                </a:solidFill>
              </a:rPr>
              <a:t>18.04.2020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8481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718636" y="1436710"/>
            <a:ext cx="3642092" cy="276999"/>
          </a:xfrm>
        </p:spPr>
        <p:txBody>
          <a:bodyPr/>
          <a:lstStyle/>
          <a:p>
            <a:r>
              <a:rPr lang="en-US"/>
              <a:t>Click icon to add picture</a:t>
            </a:r>
            <a:endParaRPr lang="en-GB" dirty="0"/>
          </a:p>
        </p:txBody>
      </p:sp>
      <p:sp>
        <p:nvSpPr>
          <p:cNvPr id="4" name="Title 3"/>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92"/>
            <a:ext cx="3642092"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9105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761772"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4726231"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345953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3404089"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a:xfrm>
            <a:off x="6046177"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062266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932192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ext Placeholder 10"/>
          <p:cNvSpPr>
            <a:spLocks noGrp="1"/>
          </p:cNvSpPr>
          <p:nvPr>
            <p:ph type="body" sz="quarter" idx="14"/>
          </p:nvPr>
        </p:nvSpPr>
        <p:spPr>
          <a:xfrm>
            <a:off x="762000" y="1412877"/>
            <a:ext cx="51816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
        <p:nvSpPr>
          <p:cNvPr id="12" name="Rectangle 11"/>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Tree>
    <p:extLst>
      <p:ext uri="{BB962C8B-B14F-4D97-AF65-F5344CB8AC3E}">
        <p14:creationId xmlns:p14="http://schemas.microsoft.com/office/powerpoint/2010/main" val="2782413838"/>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4" name="Freeform 5"/>
          <p:cNvSpPr>
            <a:spLocks/>
          </p:cNvSpPr>
          <p:nvPr userDrawn="1"/>
        </p:nvSpPr>
        <p:spPr bwMode="auto">
          <a:xfrm>
            <a:off x="509954" y="-9526"/>
            <a:ext cx="8634046"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accent5"/>
                </a:solidFill>
              </a:defRPr>
            </a:lvl1pPr>
          </a:lstStyle>
          <a:p>
            <a:r>
              <a:rPr lang="en-US" dirty="0"/>
              <a:t>Statement/quote slide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
        <p:nvSpPr>
          <p:cNvPr id="7" name="Text Placeholder 10"/>
          <p:cNvSpPr>
            <a:spLocks noGrp="1"/>
          </p:cNvSpPr>
          <p:nvPr>
            <p:ph type="body" sz="quarter" idx="14"/>
          </p:nvPr>
        </p:nvSpPr>
        <p:spPr>
          <a:xfrm>
            <a:off x="762003" y="1436692"/>
            <a:ext cx="4971630" cy="169277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7782845"/>
      </p:ext>
    </p:extLst>
  </p:cSld>
  <p:clrMapOvr>
    <a:masterClrMapping/>
  </p:clrMapOvr>
  <p:extLst mod="1">
    <p:ext uri="{DCECCB84-F9BA-43D5-87BE-67443E8EF086}">
      <p15:sldGuideLst xmlns:p15="http://schemas.microsoft.com/office/powerpoint/2012/main" xmlns="">
        <p15:guide id="1" pos="1079"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142892" cy="6855319"/>
          </a:xfrm>
          <a:prstGeom prst="rect">
            <a:avLst/>
          </a:prstGeom>
        </p:spPr>
      </p:pic>
      <p:grpSp>
        <p:nvGrpSpPr>
          <p:cNvPr id="23" name="Group 22"/>
          <p:cNvGrpSpPr/>
          <p:nvPr userDrawn="1"/>
        </p:nvGrpSpPr>
        <p:grpSpPr>
          <a:xfrm>
            <a:off x="4545227" y="-3360"/>
            <a:ext cx="4144742"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29"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14" name="Rectangle 13"/>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3"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12352102"/>
      </p:ext>
    </p:extLst>
  </p:cSld>
  <p:clrMapOvr>
    <a:masterClrMapping/>
  </p:clrMapOvr>
  <p:extLst mod="1">
    <p:ext uri="{DCECCB84-F9BA-43D5-87BE-67443E8EF086}">
      <p15:sldGuideLst xmlns="" xmlns:p15="http://schemas.microsoft.com/office/powerpoint/2012/main">
        <p15:guide id="1" pos="107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Cover Page_Option 1">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8"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21" name="Group 20"/>
          <p:cNvGrpSpPr/>
          <p:nvPr userDrawn="1"/>
        </p:nvGrpSpPr>
        <p:grpSpPr>
          <a:xfrm>
            <a:off x="4545227" y="-3360"/>
            <a:ext cx="4144742"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11" name="Rectangle 10"/>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4"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15747973"/>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21" name="Text Placeholder 10"/>
          <p:cNvSpPr>
            <a:spLocks noGrp="1"/>
          </p:cNvSpPr>
          <p:nvPr>
            <p:ph type="body" sz="quarter" idx="16"/>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33764385"/>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p>
            <a:r>
              <a:rPr lang="en-US"/>
              <a:t>Click to edit Master title style</a:t>
            </a:r>
            <a:endParaRPr lang="en-GB"/>
          </a:p>
        </p:txBody>
      </p:sp>
      <p:sp>
        <p:nvSpPr>
          <p:cNvPr id="7" name="Rectangle 6"/>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Tree>
    <p:extLst>
      <p:ext uri="{BB962C8B-B14F-4D97-AF65-F5344CB8AC3E}">
        <p14:creationId xmlns:p14="http://schemas.microsoft.com/office/powerpoint/2010/main" val="3302399986"/>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B1ACEC5-233D-435A-9182-3674E22FAE40}" type="datetime1">
              <a:rPr lang="ru-RU" smtClean="0">
                <a:solidFill>
                  <a:prstClr val="black">
                    <a:tint val="75000"/>
                  </a:prstClr>
                </a:solidFill>
              </a:rPr>
              <a:t>18.04.2020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75056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04092" y="-9526"/>
            <a:ext cx="8639908"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a:t>#.#</a:t>
            </a:r>
          </a:p>
        </p:txBody>
      </p:sp>
      <p:sp>
        <p:nvSpPr>
          <p:cNvPr id="17" name="Title 16"/>
          <p:cNvSpPr>
            <a:spLocks noGrp="1"/>
          </p:cNvSpPr>
          <p:nvPr>
            <p:ph type="title"/>
          </p:nvPr>
        </p:nvSpPr>
        <p:spPr/>
        <p:txBody>
          <a:body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
        <p:nvSpPr>
          <p:cNvPr id="8"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2624048925"/>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10" name="Title 9"/>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3588723246"/>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3624900152"/>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
        <p:nvSpPr>
          <p:cNvPr id="1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4096429522"/>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3366427875"/>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467247098"/>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9"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600261000"/>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4148986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718636" y="1436710"/>
            <a:ext cx="3642092" cy="276999"/>
          </a:xfrm>
        </p:spPr>
        <p:txBody>
          <a:bodyPr/>
          <a:lstStyle/>
          <a:p>
            <a:r>
              <a:rPr lang="en-US"/>
              <a:t>Click icon to add picture</a:t>
            </a:r>
            <a:endParaRPr lang="en-GB" dirty="0"/>
          </a:p>
        </p:txBody>
      </p:sp>
      <p:sp>
        <p:nvSpPr>
          <p:cNvPr id="4" name="Title 3"/>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92"/>
            <a:ext cx="3642092"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101462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761772"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4726231"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2755548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1204DD-5956-4FD3-94E6-76074FAD71D4}" type="datetime1">
              <a:rPr lang="ru-RU" smtClean="0">
                <a:solidFill>
                  <a:prstClr val="black">
                    <a:tint val="75000"/>
                  </a:prstClr>
                </a:solidFill>
              </a:rPr>
              <a:t>18.04.2020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886477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3404089"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a:xfrm>
            <a:off x="6046177"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136104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4049551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ext Placeholder 10"/>
          <p:cNvSpPr>
            <a:spLocks noGrp="1"/>
          </p:cNvSpPr>
          <p:nvPr>
            <p:ph type="body" sz="quarter" idx="14"/>
          </p:nvPr>
        </p:nvSpPr>
        <p:spPr>
          <a:xfrm>
            <a:off x="762000" y="1412877"/>
            <a:ext cx="51816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
        <p:nvSpPr>
          <p:cNvPr id="12" name="Rectangle 11"/>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Tree>
    <p:extLst>
      <p:ext uri="{BB962C8B-B14F-4D97-AF65-F5344CB8AC3E}">
        <p14:creationId xmlns:p14="http://schemas.microsoft.com/office/powerpoint/2010/main" val="3336277705"/>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4" name="Freeform 5"/>
          <p:cNvSpPr>
            <a:spLocks/>
          </p:cNvSpPr>
          <p:nvPr userDrawn="1"/>
        </p:nvSpPr>
        <p:spPr bwMode="auto">
          <a:xfrm>
            <a:off x="509954" y="-9526"/>
            <a:ext cx="8634046"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accent5"/>
                </a:solidFill>
              </a:defRPr>
            </a:lvl1pPr>
          </a:lstStyle>
          <a:p>
            <a:r>
              <a:rPr lang="en-US" dirty="0"/>
              <a:t>Statement/quote slide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
        <p:nvSpPr>
          <p:cNvPr id="7" name="Text Placeholder 10"/>
          <p:cNvSpPr>
            <a:spLocks noGrp="1"/>
          </p:cNvSpPr>
          <p:nvPr>
            <p:ph type="body" sz="quarter" idx="14"/>
          </p:nvPr>
        </p:nvSpPr>
        <p:spPr>
          <a:xfrm>
            <a:off x="762003" y="1436692"/>
            <a:ext cx="4971630" cy="169277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60799705"/>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68"/>
            <a:ext cx="2133600" cy="365125"/>
          </a:xfrm>
          <a:prstGeom prst="rect">
            <a:avLst/>
          </a:prstGeom>
        </p:spPr>
        <p:txBody>
          <a:bodyPr/>
          <a:lstStyle/>
          <a:p>
            <a:fld id="{3F0B71BC-416C-4301-AF25-FF62933193C3}" type="datetime1">
              <a:rPr lang="ru-RU" smtClean="0">
                <a:solidFill>
                  <a:prstClr val="black">
                    <a:tint val="75000"/>
                  </a:prstClr>
                </a:solidFill>
              </a:rPr>
              <a:pPr/>
              <a:t>18.04.2020</a:t>
            </a:fld>
            <a:endParaRPr lang="ru-RU">
              <a:solidFill>
                <a:prstClr val="black">
                  <a:tint val="75000"/>
                </a:prstClr>
              </a:solidFill>
            </a:endParaRPr>
          </a:p>
        </p:txBody>
      </p:sp>
      <p:sp>
        <p:nvSpPr>
          <p:cNvPr id="5" name="Нижний колонтитул 4"/>
          <p:cNvSpPr>
            <a:spLocks noGrp="1"/>
          </p:cNvSpPr>
          <p:nvPr>
            <p:ph type="ftr" sz="quarter" idx="11"/>
          </p:nvPr>
        </p:nvSpPr>
        <p:spPr>
          <a:xfrm>
            <a:off x="3124200" y="6356368"/>
            <a:ext cx="2895600" cy="365125"/>
          </a:xfrm>
          <a:prstGeom prst="rect">
            <a:avLst/>
          </a:prstGeom>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a:xfrm>
            <a:off x="6553200" y="6356368"/>
            <a:ext cx="2133600" cy="365125"/>
          </a:xfrm>
          <a:prstGeom prst="rect">
            <a:avLst/>
          </a:prstGeom>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80857253"/>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6"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321396507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6397BA7-9DF7-4EF6-80A9-89455F245919}" type="datetime1">
              <a:rPr lang="ru-RU" smtClean="0">
                <a:solidFill>
                  <a:prstClr val="black">
                    <a:tint val="75000"/>
                  </a:prstClr>
                </a:solidFill>
              </a:rPr>
              <a:t>18.04.2020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8758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F1785F-B85F-4EE0-B0A2-C6244BF5D73F}" type="datetime1">
              <a:rPr lang="ru-RU" smtClean="0">
                <a:solidFill>
                  <a:prstClr val="black">
                    <a:tint val="75000"/>
                  </a:prstClr>
                </a:solidFill>
              </a:rPr>
              <a:t>18.04.2020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42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0D362D3-22F0-4947-8A93-2081D7DB0F76}" type="datetime1">
              <a:rPr lang="ru-RU" smtClean="0">
                <a:solidFill>
                  <a:prstClr val="black">
                    <a:tint val="75000"/>
                  </a:prstClr>
                </a:solidFill>
              </a:rPr>
              <a:t>18.04.2020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48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7FE1AF6-8E83-47FE-A13F-A051862B3B24}" type="datetime1">
              <a:rPr lang="ru-RU" smtClean="0">
                <a:solidFill>
                  <a:prstClr val="black">
                    <a:tint val="75000"/>
                  </a:prstClr>
                </a:solidFill>
              </a:rPr>
              <a:t>18.04.2020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618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theme" Target="../theme/theme3.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slideLayout" Target="../slideLayouts/slideLayout5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014A5C-883B-4591-A4B0-195296E35F15}" type="datetime1">
              <a:rPr lang="ru-RU" smtClean="0">
                <a:solidFill>
                  <a:prstClr val="black">
                    <a:tint val="75000"/>
                  </a:prstClr>
                </a:solidFill>
              </a:rPr>
              <a:t>18.04.2020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6364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56" r:id="rId14"/>
    <p:sldLayoutId id="2147483759" r:id="rId15"/>
    <p:sldLayoutId id="2147483760" r:id="rId16"/>
    <p:sldLayoutId id="2147483761" r:id="rId1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7" y="538163"/>
            <a:ext cx="7605347"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762001" y="1436692"/>
            <a:ext cx="7605346" cy="169277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Rectangle 7"/>
          <p:cNvSpPr/>
          <p:nvPr userDrawn="1"/>
        </p:nvSpPr>
        <p:spPr bwMode="auto">
          <a:xfrm>
            <a:off x="9357763" y="2"/>
            <a:ext cx="2177744"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050" b="1" dirty="0">
                <a:solidFill>
                  <a:srgbClr val="486A7E"/>
                </a:solidFill>
              </a:rPr>
              <a:t>Updating footer</a:t>
            </a:r>
          </a:p>
          <a:p>
            <a:pPr defTabSz="872722"/>
            <a:r>
              <a:rPr lang="en-US" sz="1050" dirty="0">
                <a:solidFill>
                  <a:srgbClr val="486A7E"/>
                </a:solidFill>
              </a:rPr>
              <a:t>To update the footer:</a:t>
            </a:r>
          </a:p>
          <a:p>
            <a:pPr marL="177800" indent="-177800" defTabSz="872722">
              <a:buFont typeface="Arial" panose="020B0604020202020204" pitchFamily="34" charset="0"/>
              <a:buChar char="•"/>
            </a:pPr>
            <a:r>
              <a:rPr lang="en-US" sz="1050" dirty="0">
                <a:solidFill>
                  <a:srgbClr val="486A7E"/>
                </a:solidFill>
              </a:rPr>
              <a:t>Click into the text box on the slide master page and update the information</a:t>
            </a:r>
          </a:p>
          <a:p>
            <a:pPr defTabSz="872722">
              <a:buFont typeface="Arial" panose="020B0604020202020204" pitchFamily="34" charset="0"/>
              <a:buNone/>
            </a:pPr>
            <a:r>
              <a:rPr lang="en-US" sz="1050" b="1" dirty="0">
                <a:solidFill>
                  <a:srgbClr val="486A7E"/>
                </a:solidFill>
              </a:rPr>
              <a:t>Checking updates</a:t>
            </a:r>
          </a:p>
          <a:p>
            <a:pPr marL="177800" indent="-177800" defTabSz="872722">
              <a:buFont typeface="Arial" panose="020B0604020202020204" pitchFamily="34" charset="0"/>
              <a:buChar char="•"/>
            </a:pPr>
            <a:r>
              <a:rPr lang="en-US" sz="1050" dirty="0">
                <a:solidFill>
                  <a:srgbClr val="486A7E"/>
                </a:solidFill>
              </a:rPr>
              <a:t>The text updates will not flow through to all the slide layouts as some have been placed manually. Therefore you may need to manually update other text boxes such as the divider slides </a:t>
            </a:r>
            <a:r>
              <a:rPr lang="en-US" sz="1050" dirty="0" err="1">
                <a:solidFill>
                  <a:srgbClr val="486A7E"/>
                </a:solidFill>
              </a:rPr>
              <a:t>etc</a:t>
            </a:r>
            <a:endParaRPr lang="en-US" sz="1050" dirty="0">
              <a:solidFill>
                <a:srgbClr val="486A7E"/>
              </a:solidFill>
            </a:endParaRPr>
          </a:p>
          <a:p>
            <a:pPr marL="177800" indent="-177800" defTabSz="872722">
              <a:buFont typeface="Arial" panose="020B0604020202020204" pitchFamily="34" charset="0"/>
              <a:buChar char="•"/>
            </a:pPr>
            <a:endParaRPr lang="en-US" sz="1050" dirty="0">
              <a:solidFill>
                <a:srgbClr val="486A7E"/>
              </a:solidFill>
            </a:endParaRPr>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392993" y="6413326"/>
            <a:ext cx="974359" cy="101890"/>
          </a:xfrm>
          <a:prstGeom prst="rect">
            <a:avLst/>
          </a:prstGeom>
        </p:spPr>
      </p:pic>
    </p:spTree>
    <p:extLst>
      <p:ext uri="{BB962C8B-B14F-4D97-AF65-F5344CB8AC3E}">
        <p14:creationId xmlns:p14="http://schemas.microsoft.com/office/powerpoint/2010/main" val="43188207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iming>
    <p:tnLst>
      <p:par>
        <p:cTn id="1" dur="indefinite" restart="never" nodeType="tmRoot"/>
      </p:par>
    </p:tnLst>
  </p:timing>
  <p:hf hdr="0" ft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7" y="538163"/>
            <a:ext cx="7605347"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762001" y="1436692"/>
            <a:ext cx="7605346" cy="169277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Rectangle 7"/>
          <p:cNvSpPr/>
          <p:nvPr userDrawn="1"/>
        </p:nvSpPr>
        <p:spPr bwMode="auto">
          <a:xfrm>
            <a:off x="9357763" y="2"/>
            <a:ext cx="2177744"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050" b="1" dirty="0">
                <a:solidFill>
                  <a:srgbClr val="486A7E"/>
                </a:solidFill>
              </a:rPr>
              <a:t>Updating footer</a:t>
            </a:r>
          </a:p>
          <a:p>
            <a:pPr defTabSz="872722"/>
            <a:r>
              <a:rPr lang="en-US" sz="1050" dirty="0">
                <a:solidFill>
                  <a:srgbClr val="486A7E"/>
                </a:solidFill>
              </a:rPr>
              <a:t>To update the footer:</a:t>
            </a:r>
          </a:p>
          <a:p>
            <a:pPr marL="177800" indent="-177800" defTabSz="872722">
              <a:buFont typeface="Arial" panose="020B0604020202020204" pitchFamily="34" charset="0"/>
              <a:buChar char="•"/>
            </a:pPr>
            <a:r>
              <a:rPr lang="en-US" sz="1050" dirty="0">
                <a:solidFill>
                  <a:srgbClr val="486A7E"/>
                </a:solidFill>
              </a:rPr>
              <a:t>Click into the text box on the slide master page and update the information</a:t>
            </a:r>
          </a:p>
          <a:p>
            <a:pPr defTabSz="872722">
              <a:buFont typeface="Arial" panose="020B0604020202020204" pitchFamily="34" charset="0"/>
              <a:buNone/>
            </a:pPr>
            <a:r>
              <a:rPr lang="en-US" sz="1050" b="1" dirty="0">
                <a:solidFill>
                  <a:srgbClr val="486A7E"/>
                </a:solidFill>
              </a:rPr>
              <a:t>Checking updates</a:t>
            </a:r>
          </a:p>
          <a:p>
            <a:pPr marL="177800" indent="-177800" defTabSz="872722">
              <a:buFont typeface="Arial" panose="020B0604020202020204" pitchFamily="34" charset="0"/>
              <a:buChar char="•"/>
            </a:pPr>
            <a:r>
              <a:rPr lang="en-US" sz="1050" dirty="0">
                <a:solidFill>
                  <a:srgbClr val="486A7E"/>
                </a:solidFill>
              </a:rPr>
              <a:t>The text updates will not flow through to all the slide layouts as some have been placed manually. Therefore you may need to manually update other text boxes such as the divider slides </a:t>
            </a:r>
            <a:r>
              <a:rPr lang="en-US" sz="1050" dirty="0" err="1">
                <a:solidFill>
                  <a:srgbClr val="486A7E"/>
                </a:solidFill>
              </a:rPr>
              <a:t>etc</a:t>
            </a:r>
            <a:endParaRPr lang="en-US" sz="1050" dirty="0">
              <a:solidFill>
                <a:srgbClr val="486A7E"/>
              </a:solidFill>
            </a:endParaRPr>
          </a:p>
          <a:p>
            <a:pPr marL="177800" indent="-177800" defTabSz="872722">
              <a:buFont typeface="Arial" panose="020B0604020202020204" pitchFamily="34" charset="0"/>
              <a:buChar char="•"/>
            </a:pPr>
            <a:endParaRPr lang="en-US" sz="1050" dirty="0">
              <a:solidFill>
                <a:srgbClr val="486A7E"/>
              </a:solidFill>
            </a:endParaRPr>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pic>
        <p:nvPicPr>
          <p:cNvPr id="10" name="Picture 9"/>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7392993" y="6413326"/>
            <a:ext cx="974359" cy="101890"/>
          </a:xfrm>
          <a:prstGeom prst="rect">
            <a:avLst/>
          </a:prstGeom>
        </p:spPr>
      </p:pic>
    </p:spTree>
    <p:extLst>
      <p:ext uri="{BB962C8B-B14F-4D97-AF65-F5344CB8AC3E}">
        <p14:creationId xmlns:p14="http://schemas.microsoft.com/office/powerpoint/2010/main" val="256870506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Lst>
  <p:timing>
    <p:tnLst>
      <p:par>
        <p:cTn id="1" dur="indefinite" restart="never" nodeType="tmRoot"/>
      </p:par>
    </p:tnLst>
  </p:timing>
  <p:hf hdr="0" ft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link.springer.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springernature.com/gp/librarians/news-events/all-news-articles/industry-news-initiatives/free-access-to-textbooks-for-institutions-affected-by-coronaviru/17855960" TargetMode="External"/><Relationship Id="rId2" Type="http://schemas.openxmlformats.org/officeDocument/2006/relationships/hyperlink" Target="http://www.link.springer.com/" TargetMode="External"/><Relationship Id="rId1" Type="http://schemas.openxmlformats.org/officeDocument/2006/relationships/slideLayout" Target="../slideLayouts/slideLayout54.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link.springer.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link.springer.com/"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bYunIXOC1ek" TargetMode="External"/><Relationship Id="rId2" Type="http://schemas.openxmlformats.org/officeDocument/2006/relationships/hyperlink" Target="https://www.youtube.com/watch?v=XoIWXbUMvag" TargetMode="External"/><Relationship Id="rId1" Type="http://schemas.openxmlformats.org/officeDocument/2006/relationships/slideLayout" Target="../slideLayouts/slideLayout14.xml"/><Relationship Id="rId5" Type="http://schemas.openxmlformats.org/officeDocument/2006/relationships/hyperlink" Target="https://www.springernature.com/gp/librarians/tools-services/promote-your-content/user-guides" TargetMode="External"/><Relationship Id="rId4" Type="http://schemas.openxmlformats.org/officeDocument/2006/relationships/hyperlink" Target="https://www.youtube.com/watch?v=F1Mue3vE2Y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springernature.com/gp/authors" TargetMode="Externa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hyperlink" Target="https://www.springer.com/gp/authors-editors/book-authors-editors"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springer.com/gp/authors-editors/book-authors-editors"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gif"/><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springer.com/gp/authors-editors/book-authors-editors/resources-guidelines/book-manuscript-guidelines/manuscript-preparation/563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springer.com/gp/authors-editors/contact-a-springer-publishing-editor"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hyperlink" Target="http://www.nature.com/" TargetMode="External"/><Relationship Id="rId2" Type="http://schemas.openxmlformats.org/officeDocument/2006/relationships/image" Target="../media/image17.png"/><Relationship Id="rId1" Type="http://schemas.openxmlformats.org/officeDocument/2006/relationships/slideLayout" Target="../slideLayouts/slideLayout14.xml"/><Relationship Id="rId6" Type="http://schemas.openxmlformats.org/officeDocument/2006/relationships/hyperlink" Target="http://www.springernature.com/" TargetMode="External"/><Relationship Id="rId5" Type="http://schemas.openxmlformats.org/officeDocument/2006/relationships/hyperlink" Target="http://www.authormapper.com/" TargetMode="External"/><Relationship Id="rId4" Type="http://schemas.openxmlformats.org/officeDocument/2006/relationships/hyperlink" Target="http://www.link.springer.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link.springer.com/search?facet-content-type=%22Protocol%2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link.springer.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2" y="-3359"/>
            <a:ext cx="9001000" cy="636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17"/>
          <p:cNvSpPr>
            <a:spLocks/>
          </p:cNvSpPr>
          <p:nvPr/>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5" name="Group 4"/>
          <p:cNvGrpSpPr/>
          <p:nvPr/>
        </p:nvGrpSpPr>
        <p:grpSpPr>
          <a:xfrm>
            <a:off x="4758192" y="3483"/>
            <a:ext cx="4392488" cy="4879117"/>
            <a:chOff x="4891355" y="-10176"/>
            <a:chExt cx="4490137" cy="3258955"/>
          </a:xfrm>
        </p:grpSpPr>
        <p:sp>
          <p:nvSpPr>
            <p:cNvPr id="6"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7" name="Freeform 6"/>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12" name="Title 17"/>
          <p:cNvSpPr>
            <a:spLocks noGrp="1"/>
          </p:cNvSpPr>
          <p:nvPr>
            <p:ph type="title"/>
          </p:nvPr>
        </p:nvSpPr>
        <p:spPr>
          <a:xfrm>
            <a:off x="4860033" y="188639"/>
            <a:ext cx="3942223" cy="3243843"/>
          </a:xfrm>
        </p:spPr>
        <p:txBody>
          <a:bodyPr>
            <a:normAutofit/>
          </a:bodyPr>
          <a:lstStyle/>
          <a:p>
            <a:r>
              <a:rPr lang="ru-RU" sz="2400" dirty="0"/>
              <a:t>Тема </a:t>
            </a:r>
            <a:r>
              <a:rPr lang="ru-RU" sz="2400" dirty="0" smtClean="0"/>
              <a:t>6</a:t>
            </a:r>
            <a:r>
              <a:rPr lang="en-US" sz="2400" dirty="0" smtClean="0"/>
              <a:t>: </a:t>
            </a:r>
            <a:r>
              <a:rPr lang="ru-RU" sz="2400" dirty="0"/>
              <a:t>Как опубликовать </a:t>
            </a:r>
            <a:r>
              <a:rPr lang="ru-RU" sz="2400" dirty="0" smtClean="0"/>
              <a:t>монографию в издательстве Springer Nature</a:t>
            </a:r>
            <a:br>
              <a:rPr lang="ru-RU" sz="2400" dirty="0" smtClean="0"/>
            </a:br>
            <a:r>
              <a:rPr lang="ru-RU" sz="2400" dirty="0"/>
              <a:t/>
            </a:r>
            <a:br>
              <a:rPr lang="ru-RU" sz="2400" dirty="0"/>
            </a:br>
            <a:r>
              <a:rPr lang="ru-RU" sz="2400" dirty="0"/>
              <a:t/>
            </a:r>
            <a:br>
              <a:rPr lang="ru-RU" sz="2400" dirty="0"/>
            </a:br>
            <a:r>
              <a:rPr lang="ru-RU" sz="500" dirty="0"/>
              <a:t/>
            </a:r>
            <a:br>
              <a:rPr lang="ru-RU" sz="500" dirty="0"/>
            </a:br>
            <a:r>
              <a:rPr lang="ru-RU" sz="2000" dirty="0">
                <a:solidFill>
                  <a:srgbClr val="C00000"/>
                </a:solidFill>
              </a:rPr>
              <a:t>ИРИНА АЛЕКСАНДРОВА</a:t>
            </a:r>
            <a:br>
              <a:rPr lang="ru-RU" sz="2000" dirty="0">
                <a:solidFill>
                  <a:srgbClr val="C00000"/>
                </a:solidFill>
              </a:rPr>
            </a:br>
            <a:r>
              <a:rPr lang="ru-RU" sz="2000" dirty="0">
                <a:solidFill>
                  <a:srgbClr val="C00000"/>
                </a:solidFill>
              </a:rPr>
              <a:t/>
            </a:r>
            <a:br>
              <a:rPr lang="ru-RU" sz="2000" dirty="0">
                <a:solidFill>
                  <a:srgbClr val="C00000"/>
                </a:solidFill>
              </a:rPr>
            </a:br>
            <a:r>
              <a:rPr lang="ru-RU" sz="2000" dirty="0">
                <a:solidFill>
                  <a:srgbClr val="C00000"/>
                </a:solidFill>
              </a:rPr>
              <a:t>2020</a:t>
            </a:r>
            <a:endParaRPr lang="en-GB" sz="1800" dirty="0">
              <a:solidFill>
                <a:srgbClr val="C00000"/>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3573016"/>
            <a:ext cx="1944687"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7135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286" y="260648"/>
            <a:ext cx="8447856" cy="1512168"/>
          </a:xfrm>
        </p:spPr>
        <p:txBody>
          <a:bodyPr>
            <a:noAutofit/>
          </a:bodyPr>
          <a:lstStyle/>
          <a:p>
            <a:r>
              <a:rPr lang="ru-RU" sz="2400" b="1" dirty="0">
                <a:solidFill>
                  <a:srgbClr val="C00000"/>
                </a:solidFill>
              </a:rPr>
              <a:t>Книги издаваемые </a:t>
            </a:r>
            <a:r>
              <a:rPr lang="en-US" sz="2400" b="1" dirty="0">
                <a:solidFill>
                  <a:srgbClr val="C00000"/>
                </a:solidFill>
              </a:rPr>
              <a:t>Springer Nature: </a:t>
            </a:r>
            <a:r>
              <a:rPr lang="ru-RU" sz="2400" b="1" dirty="0">
                <a:solidFill>
                  <a:srgbClr val="C00000"/>
                </a:solidFill>
              </a:rPr>
              <a:t>преимущества </a:t>
            </a:r>
            <a:r>
              <a:rPr lang="ru-RU" sz="2400" b="1" dirty="0" smtClean="0">
                <a:solidFill>
                  <a:srgbClr val="C00000"/>
                </a:solidFill>
              </a:rPr>
              <a:t>коллекции</a:t>
            </a:r>
            <a:br>
              <a:rPr lang="ru-RU" sz="2400" b="1" dirty="0" smtClean="0">
                <a:solidFill>
                  <a:srgbClr val="C00000"/>
                </a:solidFill>
              </a:rPr>
            </a:br>
            <a:r>
              <a:rPr lang="en-US" sz="2400" b="1" dirty="0">
                <a:solidFill>
                  <a:srgbClr val="C00000"/>
                </a:solidFill>
                <a:hlinkClick r:id="rId2"/>
              </a:rPr>
              <a:t>www.link.springer.com</a:t>
            </a:r>
            <a:r>
              <a:rPr lang="en-US" sz="2400" b="1" dirty="0" smtClean="0">
                <a:solidFill>
                  <a:srgbClr val="C00000"/>
                </a:solidFill>
                <a:latin typeface="+mn-lt"/>
                <a:ea typeface="+mn-ea"/>
                <a:cs typeface="+mn-cs"/>
              </a:rPr>
              <a:t/>
            </a:r>
            <a:br>
              <a:rPr lang="en-US" sz="2400" b="1" dirty="0" smtClean="0">
                <a:solidFill>
                  <a:srgbClr val="C00000"/>
                </a:solidFill>
                <a:latin typeface="+mn-lt"/>
                <a:ea typeface="+mn-ea"/>
                <a:cs typeface="+mn-cs"/>
              </a:rPr>
            </a:br>
            <a:r>
              <a:rPr lang="ru-RU" sz="2400" b="1" u="sng" dirty="0" smtClean="0">
                <a:solidFill>
                  <a:srgbClr val="C00000"/>
                </a:solidFill>
                <a:latin typeface="+mn-lt"/>
                <a:ea typeface="+mn-ea"/>
                <a:cs typeface="+mn-cs"/>
              </a:rPr>
              <a:t>У Узбекистана нет полной подписки на книги! Только открытые книги!</a:t>
            </a:r>
            <a:r>
              <a:rPr lang="ru-RU" sz="2400" b="1" dirty="0" smtClean="0">
                <a:solidFill>
                  <a:srgbClr val="C00000"/>
                </a:solidFill>
                <a:latin typeface="+mn-lt"/>
                <a:ea typeface="+mn-ea"/>
                <a:cs typeface="+mn-cs"/>
              </a:rPr>
              <a:t/>
            </a:r>
            <a:br>
              <a:rPr lang="ru-RU" sz="2400" b="1" dirty="0" smtClean="0">
                <a:solidFill>
                  <a:srgbClr val="C00000"/>
                </a:solidFill>
                <a:latin typeface="+mn-lt"/>
                <a:ea typeface="+mn-ea"/>
                <a:cs typeface="+mn-cs"/>
              </a:rPr>
            </a:br>
            <a:endParaRPr lang="ru-RU" sz="2400" b="1" dirty="0" smtClean="0">
              <a:solidFill>
                <a:schemeClr val="accent1">
                  <a:lumMod val="75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10</a:t>
            </a:fld>
            <a:endParaRPr lang="ru-RU">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8" y="1514610"/>
            <a:ext cx="8748464" cy="4771889"/>
          </a:xfrm>
          <a:prstGeom prst="rect">
            <a:avLst/>
          </a:prstGeom>
          <a:solidFill>
            <a:srgbClr val="CC0000"/>
          </a:solidFill>
          <a:ln>
            <a:noFill/>
          </a:ln>
          <a:extLst/>
        </p:spPr>
      </p:pic>
      <p:cxnSp>
        <p:nvCxnSpPr>
          <p:cNvPr id="5" name="Straight Arrow Connector 4"/>
          <p:cNvCxnSpPr>
            <a:stCxn id="2" idx="3"/>
          </p:cNvCxnSpPr>
          <p:nvPr/>
        </p:nvCxnSpPr>
        <p:spPr>
          <a:xfrm flipH="1">
            <a:off x="5220072" y="1016732"/>
            <a:ext cx="3541070" cy="277230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22882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20888"/>
            <a:ext cx="8229600" cy="3705279"/>
          </a:xfrm>
        </p:spPr>
        <p:txBody>
          <a:bodyPr>
            <a:normAutofit/>
          </a:bodyPr>
          <a:lstStyle/>
          <a:p>
            <a:pPr marL="0" marR="0">
              <a:spcBef>
                <a:spcPts val="0"/>
              </a:spcBef>
              <a:spcAft>
                <a:spcPts val="0"/>
              </a:spcAft>
            </a:pPr>
            <a:endParaRPr lang="en-US" dirty="0" smtClean="0">
              <a:solidFill>
                <a:srgbClr val="1F497D"/>
              </a:solidFill>
              <a:ea typeface="Calibri"/>
              <a:cs typeface="Times New Roman"/>
            </a:endParaRPr>
          </a:p>
          <a:p>
            <a:pPr marL="0" marR="0">
              <a:spcBef>
                <a:spcPts val="0"/>
              </a:spcBef>
              <a:spcAft>
                <a:spcPts val="0"/>
              </a:spcAft>
            </a:pPr>
            <a:r>
              <a:rPr lang="ru-RU" dirty="0" smtClean="0">
                <a:solidFill>
                  <a:srgbClr val="1F497D"/>
                </a:solidFill>
                <a:ea typeface="Calibri"/>
                <a:cs typeface="Times New Roman"/>
              </a:rPr>
              <a:t>Издательство </a:t>
            </a:r>
            <a:r>
              <a:rPr lang="en-US" dirty="0">
                <a:solidFill>
                  <a:srgbClr val="1F497D"/>
                </a:solidFill>
                <a:ea typeface="Calibri"/>
                <a:cs typeface="Times New Roman"/>
              </a:rPr>
              <a:t>Springer Nature</a:t>
            </a:r>
            <a:r>
              <a:rPr lang="ru-RU" dirty="0">
                <a:solidFill>
                  <a:srgbClr val="1F497D"/>
                </a:solidFill>
                <a:ea typeface="Calibri"/>
                <a:cs typeface="Times New Roman"/>
              </a:rPr>
              <a:t> в связи со вспышками Коронавируса по всему миру открыло </a:t>
            </a:r>
            <a:r>
              <a:rPr lang="ru-RU" b="1" dirty="0">
                <a:solidFill>
                  <a:srgbClr val="C00000"/>
                </a:solidFill>
                <a:ea typeface="Calibri"/>
                <a:cs typeface="Times New Roman"/>
              </a:rPr>
              <a:t>Программу глобальной поддержки обучения и преподавания в университетах для преподавателей и студентов</a:t>
            </a:r>
            <a:r>
              <a:rPr lang="ru-RU" dirty="0">
                <a:solidFill>
                  <a:srgbClr val="1F497D"/>
                </a:solidFill>
                <a:ea typeface="Calibri"/>
                <a:cs typeface="Times New Roman"/>
              </a:rPr>
              <a:t> по всему миру. В  свободном доступе на </a:t>
            </a:r>
            <a:r>
              <a:rPr lang="en-US" dirty="0" smtClean="0">
                <a:solidFill>
                  <a:srgbClr val="1F497D"/>
                </a:solidFill>
                <a:ea typeface="Calibri"/>
                <a:cs typeface="Times New Roman"/>
                <a:hlinkClick r:id="rId2"/>
              </a:rPr>
              <a:t>www.link</a:t>
            </a:r>
            <a:r>
              <a:rPr lang="ru-RU" dirty="0">
                <a:solidFill>
                  <a:srgbClr val="1F497D"/>
                </a:solidFill>
                <a:ea typeface="Calibri"/>
                <a:cs typeface="Times New Roman"/>
                <a:hlinkClick r:id="rId2"/>
              </a:rPr>
              <a:t>.</a:t>
            </a:r>
            <a:r>
              <a:rPr lang="en-US" dirty="0">
                <a:solidFill>
                  <a:srgbClr val="1F497D"/>
                </a:solidFill>
                <a:ea typeface="Calibri"/>
                <a:cs typeface="Times New Roman"/>
                <a:hlinkClick r:id="rId2"/>
              </a:rPr>
              <a:t>springer</a:t>
            </a:r>
            <a:r>
              <a:rPr lang="ru-RU" dirty="0">
                <a:solidFill>
                  <a:srgbClr val="1F497D"/>
                </a:solidFill>
                <a:ea typeface="Calibri"/>
                <a:cs typeface="Times New Roman"/>
                <a:hlinkClick r:id="rId2"/>
              </a:rPr>
              <a:t>.</a:t>
            </a:r>
            <a:r>
              <a:rPr lang="en-US" dirty="0" smtClean="0">
                <a:solidFill>
                  <a:srgbClr val="1F497D"/>
                </a:solidFill>
                <a:ea typeface="Calibri"/>
                <a:cs typeface="Times New Roman"/>
                <a:hlinkClick r:id="rId2"/>
              </a:rPr>
              <a:t>com</a:t>
            </a:r>
            <a:r>
              <a:rPr lang="en-US" dirty="0" smtClean="0">
                <a:solidFill>
                  <a:srgbClr val="1F497D"/>
                </a:solidFill>
                <a:ea typeface="Calibri"/>
                <a:cs typeface="Times New Roman"/>
              </a:rPr>
              <a:t> </a:t>
            </a:r>
            <a:r>
              <a:rPr lang="ru-RU" dirty="0" smtClean="0">
                <a:solidFill>
                  <a:srgbClr val="1F497D"/>
                </a:solidFill>
                <a:ea typeface="Calibri"/>
                <a:cs typeface="Times New Roman"/>
              </a:rPr>
              <a:t>открыто </a:t>
            </a:r>
            <a:r>
              <a:rPr lang="ru-RU" dirty="0">
                <a:solidFill>
                  <a:srgbClr val="1F497D"/>
                </a:solidFill>
                <a:ea typeface="Calibri"/>
                <a:cs typeface="Times New Roman"/>
              </a:rPr>
              <a:t>более 500 учебников по разным дисциплинам. </a:t>
            </a:r>
            <a:endParaRPr lang="en-US" dirty="0">
              <a:ea typeface="Calibri"/>
              <a:cs typeface="Times New Roman"/>
            </a:endParaRPr>
          </a:p>
          <a:p>
            <a:r>
              <a:rPr lang="en-US" dirty="0">
                <a:hlinkClick r:id="rId3"/>
              </a:rPr>
              <a:t>https://</a:t>
            </a:r>
            <a:r>
              <a:rPr lang="en-US" dirty="0" smtClean="0">
                <a:hlinkClick r:id="rId3"/>
              </a:rPr>
              <a:t>www.springernature.com/gp/librarians/news-events/all-news-articles/industry-news-initiatives/free-access-to-textbooks-for-institutions-affected-by-coronaviru/17855960</a:t>
            </a:r>
            <a:endParaRPr lang="en-US" dirty="0" smtClean="0"/>
          </a:p>
          <a:p>
            <a:endParaRPr lang="en-US" dirty="0"/>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11</a:t>
            </a:fld>
            <a:endParaRPr lang="ru-RU" dirty="0">
              <a:solidFill>
                <a:prstClr val="black">
                  <a:tint val="75000"/>
                </a:prstClr>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7065" y="404664"/>
            <a:ext cx="257175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836712"/>
            <a:ext cx="5802005" cy="60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612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12</a:t>
            </a:fld>
            <a:endParaRPr lang="ru-RU">
              <a:solidFill>
                <a:prstClr val="black">
                  <a:tint val="75000"/>
                </a:prstClr>
              </a:solidFill>
            </a:endParaRPr>
          </a:p>
        </p:txBody>
      </p:sp>
      <p:sp>
        <p:nvSpPr>
          <p:cNvPr id="5" name="Rectangle 2"/>
          <p:cNvSpPr>
            <a:spLocks noGrp="1" noChangeArrowheads="1"/>
          </p:cNvSpPr>
          <p:nvPr>
            <p:ph type="title"/>
          </p:nvPr>
        </p:nvSpPr>
        <p:spPr>
          <a:xfrm>
            <a:off x="344408" y="188640"/>
            <a:ext cx="7800614" cy="369332"/>
          </a:xfrm>
          <a:noFill/>
          <a:ln>
            <a:noFill/>
          </a:ln>
        </p:spPr>
        <p:txBody>
          <a:bodyPr vert="horz" wrap="square" lIns="0" tIns="0" rIns="0" bIns="0" numCol="1" anchor="t" anchorCtr="0" compatLnSpc="1">
            <a:prstTxWarp prst="textNoShape">
              <a:avLst/>
            </a:prstTxWarp>
            <a:spAutoFit/>
          </a:bodyPr>
          <a:lstStyle/>
          <a:p>
            <a:r>
              <a:rPr lang="ru-RU" sz="2400" b="1" dirty="0" smtClean="0">
                <a:solidFill>
                  <a:srgbClr val="C00000"/>
                </a:solidFill>
                <a:ea typeface="+mn-ea"/>
                <a:cs typeface="+mn-cs"/>
              </a:rPr>
              <a:t>Поиск книг на </a:t>
            </a:r>
            <a:r>
              <a:rPr lang="en-US" sz="2400" b="1" dirty="0">
                <a:solidFill>
                  <a:srgbClr val="C00000"/>
                </a:solidFill>
                <a:hlinkClick r:id="rId2"/>
              </a:rPr>
              <a:t>www.link.springer.com</a:t>
            </a:r>
            <a:endParaRPr lang="en-US" sz="2400" b="1" dirty="0">
              <a:solidFill>
                <a:srgbClr val="C00000"/>
              </a:solidFill>
              <a:ea typeface="+mn-ea"/>
              <a:cs typeface="+mn-cs"/>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27" r="2163" b="5330"/>
          <a:stretch/>
        </p:blipFill>
        <p:spPr bwMode="auto">
          <a:xfrm>
            <a:off x="251520" y="1328894"/>
            <a:ext cx="8294914" cy="5509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Скругленная прямоугольная выноска 4"/>
          <p:cNvSpPr/>
          <p:nvPr/>
        </p:nvSpPr>
        <p:spPr>
          <a:xfrm flipH="1">
            <a:off x="4283968" y="1592796"/>
            <a:ext cx="2448272" cy="648072"/>
          </a:xfrm>
          <a:prstGeom prst="wedgeRoundRectCallout">
            <a:avLst>
              <a:gd name="adj1" fmla="val 106772"/>
              <a:gd name="adj2" fmla="val 121736"/>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Количество книг</a:t>
            </a:r>
            <a:endParaRPr lang="ru-RU" dirty="0">
              <a:solidFill>
                <a:srgbClr val="C00000"/>
              </a:solidFill>
            </a:endParaRPr>
          </a:p>
        </p:txBody>
      </p:sp>
      <p:sp>
        <p:nvSpPr>
          <p:cNvPr id="8" name="Скругленная прямоугольная выноска 4"/>
          <p:cNvSpPr/>
          <p:nvPr/>
        </p:nvSpPr>
        <p:spPr>
          <a:xfrm flipH="1">
            <a:off x="2842083" y="2852936"/>
            <a:ext cx="1584176" cy="432048"/>
          </a:xfrm>
          <a:prstGeom prst="wedgeRoundRectCallout">
            <a:avLst>
              <a:gd name="adj1" fmla="val 106772"/>
              <a:gd name="adj2" fmla="val 121736"/>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Вид книг</a:t>
            </a:r>
            <a:endParaRPr lang="ru-RU" dirty="0">
              <a:solidFill>
                <a:srgbClr val="C00000"/>
              </a:solidFill>
            </a:endParaRPr>
          </a:p>
        </p:txBody>
      </p:sp>
      <p:sp>
        <p:nvSpPr>
          <p:cNvPr id="9" name="Скругленная прямоугольная выноска 4"/>
          <p:cNvSpPr/>
          <p:nvPr/>
        </p:nvSpPr>
        <p:spPr>
          <a:xfrm flipH="1">
            <a:off x="2267744" y="3792740"/>
            <a:ext cx="1656184" cy="510644"/>
          </a:xfrm>
          <a:prstGeom prst="wedgeRoundRectCallout">
            <a:avLst>
              <a:gd name="adj1" fmla="val 106772"/>
              <a:gd name="adj2" fmla="val 121736"/>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Дисциплина</a:t>
            </a:r>
            <a:endParaRPr lang="ru-RU" dirty="0">
              <a:solidFill>
                <a:srgbClr val="C00000"/>
              </a:solidFill>
            </a:endParaRPr>
          </a:p>
        </p:txBody>
      </p:sp>
      <p:sp>
        <p:nvSpPr>
          <p:cNvPr id="10" name="Скругленная прямоугольная выноска 4"/>
          <p:cNvSpPr/>
          <p:nvPr/>
        </p:nvSpPr>
        <p:spPr>
          <a:xfrm flipH="1">
            <a:off x="2140867" y="5121898"/>
            <a:ext cx="1909937" cy="510644"/>
          </a:xfrm>
          <a:prstGeom prst="wedgeRoundRectCallout">
            <a:avLst>
              <a:gd name="adj1" fmla="val 106772"/>
              <a:gd name="adj2" fmla="val 121736"/>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Поддисциплина</a:t>
            </a:r>
            <a:endParaRPr lang="ru-RU" dirty="0">
              <a:solidFill>
                <a:srgbClr val="C00000"/>
              </a:solidFill>
            </a:endParaRPr>
          </a:p>
        </p:txBody>
      </p:sp>
      <p:sp>
        <p:nvSpPr>
          <p:cNvPr id="12" name="Скругленная прямоугольная выноска 4"/>
          <p:cNvSpPr/>
          <p:nvPr/>
        </p:nvSpPr>
        <p:spPr>
          <a:xfrm flipH="1">
            <a:off x="6948264" y="2060848"/>
            <a:ext cx="2047563" cy="612068"/>
          </a:xfrm>
          <a:prstGeom prst="wedgeRoundRectCallout">
            <a:avLst>
              <a:gd name="adj1" fmla="val 106772"/>
              <a:gd name="adj2" fmla="val 121736"/>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Дата опубликования</a:t>
            </a:r>
            <a:endParaRPr lang="ru-RU" dirty="0">
              <a:solidFill>
                <a:srgbClr val="C00000"/>
              </a:solidFill>
            </a:endParaRPr>
          </a:p>
        </p:txBody>
      </p:sp>
      <p:sp>
        <p:nvSpPr>
          <p:cNvPr id="13" name="Скругленная прямоугольная выноска 4"/>
          <p:cNvSpPr/>
          <p:nvPr/>
        </p:nvSpPr>
        <p:spPr>
          <a:xfrm flipH="1">
            <a:off x="3347864" y="695189"/>
            <a:ext cx="2448272" cy="648072"/>
          </a:xfrm>
          <a:prstGeom prst="wedgeRoundRectCallout">
            <a:avLst>
              <a:gd name="adj1" fmla="val 106772"/>
              <a:gd name="adj2" fmla="val 121736"/>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Поиск по ключевым словам</a:t>
            </a:r>
            <a:endParaRPr lang="ru-RU" dirty="0">
              <a:solidFill>
                <a:srgbClr val="C00000"/>
              </a:solidFill>
            </a:endParaRPr>
          </a:p>
        </p:txBody>
      </p:sp>
      <p:sp>
        <p:nvSpPr>
          <p:cNvPr id="11" name="Скругленная прямоугольная выноска 4"/>
          <p:cNvSpPr/>
          <p:nvPr/>
        </p:nvSpPr>
        <p:spPr>
          <a:xfrm flipH="1">
            <a:off x="107504" y="235110"/>
            <a:ext cx="1800200" cy="800472"/>
          </a:xfrm>
          <a:prstGeom prst="wedgeRoundRectCallout">
            <a:avLst>
              <a:gd name="adj1" fmla="val -60445"/>
              <a:gd name="adj2" fmla="val 273524"/>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00000"/>
                </a:solidFill>
              </a:rPr>
              <a:t>Убрать галочку!!!</a:t>
            </a:r>
            <a:endParaRPr lang="ru-RU" b="1" dirty="0">
              <a:solidFill>
                <a:srgbClr val="C00000"/>
              </a:solidFill>
            </a:endParaRPr>
          </a:p>
        </p:txBody>
      </p:sp>
    </p:spTree>
    <p:extLst>
      <p:ext uri="{BB962C8B-B14F-4D97-AF65-F5344CB8AC3E}">
        <p14:creationId xmlns:p14="http://schemas.microsoft.com/office/powerpoint/2010/main" val="89740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528" y="806652"/>
            <a:ext cx="8686800" cy="597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13</a:t>
            </a:fld>
            <a:endParaRPr lang="ru-RU">
              <a:solidFill>
                <a:prstClr val="black">
                  <a:tint val="75000"/>
                </a:prstClr>
              </a:solidFill>
            </a:endParaRPr>
          </a:p>
        </p:txBody>
      </p:sp>
      <p:sp>
        <p:nvSpPr>
          <p:cNvPr id="5" name="Rectangle 2"/>
          <p:cNvSpPr>
            <a:spLocks noGrp="1" noChangeArrowheads="1"/>
          </p:cNvSpPr>
          <p:nvPr>
            <p:ph type="title"/>
          </p:nvPr>
        </p:nvSpPr>
        <p:spPr>
          <a:xfrm>
            <a:off x="344408" y="188640"/>
            <a:ext cx="7800614" cy="369332"/>
          </a:xfrm>
          <a:noFill/>
          <a:ln>
            <a:noFill/>
          </a:ln>
        </p:spPr>
        <p:txBody>
          <a:bodyPr vert="horz" wrap="square" lIns="0" tIns="0" rIns="0" bIns="0" numCol="1" anchor="t" anchorCtr="0" compatLnSpc="1">
            <a:prstTxWarp prst="textNoShape">
              <a:avLst/>
            </a:prstTxWarp>
            <a:spAutoFit/>
          </a:bodyPr>
          <a:lstStyle/>
          <a:p>
            <a:r>
              <a:rPr lang="ru-RU" sz="2400" b="1" dirty="0" smtClean="0">
                <a:solidFill>
                  <a:srgbClr val="C00000"/>
                </a:solidFill>
                <a:ea typeface="+mn-ea"/>
                <a:cs typeface="+mn-cs"/>
              </a:rPr>
              <a:t>Поиск книг на </a:t>
            </a:r>
            <a:r>
              <a:rPr lang="en-US" sz="2400" b="1" dirty="0">
                <a:solidFill>
                  <a:srgbClr val="C00000"/>
                </a:solidFill>
                <a:ea typeface="+mn-ea"/>
                <a:cs typeface="+mn-cs"/>
              </a:rPr>
              <a:t>www.link.springer.com</a:t>
            </a:r>
          </a:p>
        </p:txBody>
      </p:sp>
      <p:sp>
        <p:nvSpPr>
          <p:cNvPr id="8" name="Скругленная прямоугольная выноска 4"/>
          <p:cNvSpPr/>
          <p:nvPr/>
        </p:nvSpPr>
        <p:spPr>
          <a:xfrm flipH="1">
            <a:off x="2140867" y="2420888"/>
            <a:ext cx="1584176" cy="432048"/>
          </a:xfrm>
          <a:prstGeom prst="wedgeRoundRectCallout">
            <a:avLst>
              <a:gd name="adj1" fmla="val 106772"/>
              <a:gd name="adj2" fmla="val 121736"/>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Вид книг</a:t>
            </a:r>
            <a:endParaRPr lang="ru-RU" dirty="0">
              <a:solidFill>
                <a:srgbClr val="C00000"/>
              </a:solidFill>
            </a:endParaRPr>
          </a:p>
        </p:txBody>
      </p:sp>
      <p:sp>
        <p:nvSpPr>
          <p:cNvPr id="9" name="Скругленная прямоугольная выноска 4"/>
          <p:cNvSpPr/>
          <p:nvPr/>
        </p:nvSpPr>
        <p:spPr>
          <a:xfrm flipH="1">
            <a:off x="1907704" y="3270278"/>
            <a:ext cx="1656184" cy="510644"/>
          </a:xfrm>
          <a:prstGeom prst="wedgeRoundRectCallout">
            <a:avLst>
              <a:gd name="adj1" fmla="val 106772"/>
              <a:gd name="adj2" fmla="val 121736"/>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Дисциплина</a:t>
            </a:r>
            <a:endParaRPr lang="ru-RU" dirty="0">
              <a:solidFill>
                <a:srgbClr val="C00000"/>
              </a:solidFill>
            </a:endParaRPr>
          </a:p>
        </p:txBody>
      </p:sp>
      <p:sp>
        <p:nvSpPr>
          <p:cNvPr id="10" name="Скругленная прямоугольная выноска 4"/>
          <p:cNvSpPr/>
          <p:nvPr/>
        </p:nvSpPr>
        <p:spPr>
          <a:xfrm flipH="1">
            <a:off x="2140866" y="4589652"/>
            <a:ext cx="1909937" cy="510644"/>
          </a:xfrm>
          <a:prstGeom prst="wedgeRoundRectCallout">
            <a:avLst>
              <a:gd name="adj1" fmla="val 106772"/>
              <a:gd name="adj2" fmla="val 121736"/>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Поддисциплина</a:t>
            </a:r>
            <a:endParaRPr lang="ru-RU" dirty="0">
              <a:solidFill>
                <a:srgbClr val="C00000"/>
              </a:solidFill>
            </a:endParaRPr>
          </a:p>
        </p:txBody>
      </p:sp>
      <p:sp>
        <p:nvSpPr>
          <p:cNvPr id="12" name="Скругленная прямоугольная выноска 4"/>
          <p:cNvSpPr/>
          <p:nvPr/>
        </p:nvSpPr>
        <p:spPr>
          <a:xfrm flipH="1">
            <a:off x="7127574" y="1754814"/>
            <a:ext cx="2047563" cy="612068"/>
          </a:xfrm>
          <a:prstGeom prst="wedgeRoundRectCallout">
            <a:avLst>
              <a:gd name="adj1" fmla="val 106772"/>
              <a:gd name="adj2" fmla="val 121736"/>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Дата опубликования</a:t>
            </a:r>
            <a:endParaRPr lang="ru-RU" dirty="0">
              <a:solidFill>
                <a:srgbClr val="C00000"/>
              </a:solidFill>
            </a:endParaRPr>
          </a:p>
        </p:txBody>
      </p:sp>
      <p:sp>
        <p:nvSpPr>
          <p:cNvPr id="13" name="Скругленная прямоугольная выноска 4"/>
          <p:cNvSpPr/>
          <p:nvPr/>
        </p:nvSpPr>
        <p:spPr>
          <a:xfrm flipH="1">
            <a:off x="5520894" y="562306"/>
            <a:ext cx="2448272" cy="648072"/>
          </a:xfrm>
          <a:prstGeom prst="wedgeRoundRectCallout">
            <a:avLst>
              <a:gd name="adj1" fmla="val 156911"/>
              <a:gd name="adj2" fmla="val 77282"/>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Поиск по ключевым словам</a:t>
            </a:r>
            <a:endParaRPr lang="ru-RU" dirty="0">
              <a:solidFill>
                <a:srgbClr val="C00000"/>
              </a:solidFill>
            </a:endParaRPr>
          </a:p>
        </p:txBody>
      </p:sp>
      <p:sp>
        <p:nvSpPr>
          <p:cNvPr id="11" name="Скругленная прямоугольная выноска 4"/>
          <p:cNvSpPr/>
          <p:nvPr/>
        </p:nvSpPr>
        <p:spPr>
          <a:xfrm flipH="1">
            <a:off x="0" y="167969"/>
            <a:ext cx="1800200" cy="800472"/>
          </a:xfrm>
          <a:prstGeom prst="wedgeRoundRectCallout">
            <a:avLst>
              <a:gd name="adj1" fmla="val -56270"/>
              <a:gd name="adj2" fmla="val 201542"/>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C00000"/>
                </a:solidFill>
              </a:rPr>
              <a:t>Убрать галочку!!!</a:t>
            </a:r>
            <a:endParaRPr lang="ru-RU" b="1" dirty="0">
              <a:solidFill>
                <a:srgbClr val="C00000"/>
              </a:solidFill>
            </a:endParaRPr>
          </a:p>
        </p:txBody>
      </p:sp>
    </p:spTree>
    <p:extLst>
      <p:ext uri="{BB962C8B-B14F-4D97-AF65-F5344CB8AC3E}">
        <p14:creationId xmlns:p14="http://schemas.microsoft.com/office/powerpoint/2010/main" val="84047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14</a:t>
            </a:fld>
            <a:endParaRPr lang="ru-RU">
              <a:solidFill>
                <a:prstClr val="black">
                  <a:tint val="75000"/>
                </a:prstClr>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90" r="5333"/>
          <a:stretch/>
        </p:blipFill>
        <p:spPr bwMode="auto">
          <a:xfrm>
            <a:off x="395535" y="908720"/>
            <a:ext cx="8250159" cy="5931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a:spLocks noGrp="1" noChangeArrowheads="1"/>
          </p:cNvSpPr>
          <p:nvPr>
            <p:ph type="title"/>
          </p:nvPr>
        </p:nvSpPr>
        <p:spPr>
          <a:xfrm>
            <a:off x="344408" y="188640"/>
            <a:ext cx="7800614" cy="738664"/>
          </a:xfrm>
          <a:noFill/>
          <a:ln>
            <a:noFill/>
          </a:ln>
        </p:spPr>
        <p:txBody>
          <a:bodyPr vert="horz" wrap="square" lIns="0" tIns="0" rIns="0" bIns="0" numCol="1" anchor="t" anchorCtr="0" compatLnSpc="1">
            <a:prstTxWarp prst="textNoShape">
              <a:avLst/>
            </a:prstTxWarp>
            <a:spAutoFit/>
          </a:bodyPr>
          <a:lstStyle/>
          <a:p>
            <a:r>
              <a:rPr lang="ru-RU" sz="2400" b="1" dirty="0" smtClean="0">
                <a:solidFill>
                  <a:srgbClr val="C00000"/>
                </a:solidFill>
                <a:ea typeface="+mn-ea"/>
                <a:cs typeface="+mn-cs"/>
              </a:rPr>
              <a:t>Просмотр и скачивание книги</a:t>
            </a:r>
            <a:br>
              <a:rPr lang="ru-RU" sz="2400" b="1" dirty="0" smtClean="0">
                <a:solidFill>
                  <a:srgbClr val="C00000"/>
                </a:solidFill>
                <a:ea typeface="+mn-ea"/>
                <a:cs typeface="+mn-cs"/>
              </a:rPr>
            </a:br>
            <a:r>
              <a:rPr lang="ru-RU" sz="2400" b="1" dirty="0" smtClean="0">
                <a:solidFill>
                  <a:srgbClr val="C00000"/>
                </a:solidFill>
                <a:ea typeface="+mn-ea"/>
                <a:cs typeface="+mn-cs"/>
              </a:rPr>
              <a:t>на </a:t>
            </a:r>
            <a:r>
              <a:rPr lang="en-US" sz="2400" b="1" dirty="0">
                <a:solidFill>
                  <a:srgbClr val="C00000"/>
                </a:solidFill>
                <a:hlinkClick r:id="rId3"/>
              </a:rPr>
              <a:t>www.link.springer.com</a:t>
            </a:r>
            <a:endParaRPr lang="en-US" sz="2400" b="1" dirty="0">
              <a:solidFill>
                <a:srgbClr val="C00000"/>
              </a:solidFill>
              <a:ea typeface="+mn-ea"/>
              <a:cs typeface="+mn-cs"/>
            </a:endParaRPr>
          </a:p>
        </p:txBody>
      </p:sp>
      <p:sp>
        <p:nvSpPr>
          <p:cNvPr id="7" name="Скругленная прямоугольная выноска 4"/>
          <p:cNvSpPr/>
          <p:nvPr/>
        </p:nvSpPr>
        <p:spPr>
          <a:xfrm flipH="1">
            <a:off x="6300192" y="878928"/>
            <a:ext cx="3234985" cy="954106"/>
          </a:xfrm>
          <a:prstGeom prst="wedgeRoundRectCallout">
            <a:avLst>
              <a:gd name="adj1" fmla="val 106772"/>
              <a:gd name="adj2" fmla="val 121736"/>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Данные о цитировании, упоминании, читателях, обзорах, скачивании</a:t>
            </a:r>
            <a:endParaRPr lang="ru-RU" dirty="0">
              <a:solidFill>
                <a:srgbClr val="C00000"/>
              </a:solidFill>
            </a:endParaRPr>
          </a:p>
        </p:txBody>
      </p:sp>
      <p:sp>
        <p:nvSpPr>
          <p:cNvPr id="8" name="Скругленная прямоугольная выноска 4"/>
          <p:cNvSpPr/>
          <p:nvPr/>
        </p:nvSpPr>
        <p:spPr>
          <a:xfrm flipH="1">
            <a:off x="5364088" y="2204864"/>
            <a:ext cx="2047563" cy="612068"/>
          </a:xfrm>
          <a:prstGeom prst="wedgeRoundRectCallout">
            <a:avLst>
              <a:gd name="adj1" fmla="val 106772"/>
              <a:gd name="adj2" fmla="val 121736"/>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Скачивание всей книги</a:t>
            </a:r>
            <a:endParaRPr lang="ru-RU" dirty="0">
              <a:solidFill>
                <a:srgbClr val="C00000"/>
              </a:solidFill>
            </a:endParaRPr>
          </a:p>
        </p:txBody>
      </p:sp>
      <p:sp>
        <p:nvSpPr>
          <p:cNvPr id="10" name="Скругленная прямоугольная выноска 4"/>
          <p:cNvSpPr/>
          <p:nvPr/>
        </p:nvSpPr>
        <p:spPr>
          <a:xfrm flipH="1">
            <a:off x="2267744" y="4509120"/>
            <a:ext cx="2047563" cy="612068"/>
          </a:xfrm>
          <a:prstGeom prst="wedgeRoundRectCallout">
            <a:avLst>
              <a:gd name="adj1" fmla="val -237732"/>
              <a:gd name="adj2" fmla="val 92391"/>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Скачивание по главам</a:t>
            </a:r>
            <a:endParaRPr lang="ru-RU" dirty="0">
              <a:solidFill>
                <a:srgbClr val="C00000"/>
              </a:solidFill>
            </a:endParaRPr>
          </a:p>
        </p:txBody>
      </p:sp>
    </p:spTree>
    <p:extLst>
      <p:ext uri="{BB962C8B-B14F-4D97-AF65-F5344CB8AC3E}">
        <p14:creationId xmlns:p14="http://schemas.microsoft.com/office/powerpoint/2010/main" val="276464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u-RU" sz="2800" b="1" dirty="0">
                <a:solidFill>
                  <a:srgbClr val="1F497D">
                    <a:lumMod val="75000"/>
                  </a:srgbClr>
                </a:solidFill>
                <a:latin typeface="+mn-lt"/>
                <a:ea typeface="+mn-ea"/>
                <a:cs typeface="+mn-cs"/>
              </a:rPr>
              <a:t>Полезные ссылки на </a:t>
            </a:r>
            <a:r>
              <a:rPr lang="ru-RU" sz="2800" b="1" dirty="0" smtClean="0">
                <a:solidFill>
                  <a:srgbClr val="1F497D">
                    <a:lumMod val="75000"/>
                  </a:srgbClr>
                </a:solidFill>
                <a:latin typeface="+mn-lt"/>
                <a:ea typeface="+mn-ea"/>
                <a:cs typeface="+mn-cs"/>
              </a:rPr>
              <a:t>инструкции по использованию ресурсов</a:t>
            </a:r>
            <a:endParaRPr lang="en-US" sz="2800" b="1" dirty="0">
              <a:solidFill>
                <a:srgbClr val="1F497D">
                  <a:lumMod val="75000"/>
                </a:srgbClr>
              </a:solidFill>
              <a:latin typeface="+mn-lt"/>
              <a:ea typeface="+mn-ea"/>
              <a:cs typeface="+mn-cs"/>
            </a:endParaRPr>
          </a:p>
        </p:txBody>
      </p:sp>
      <p:sp>
        <p:nvSpPr>
          <p:cNvPr id="3" name="Rectangle 2"/>
          <p:cNvSpPr/>
          <p:nvPr/>
        </p:nvSpPr>
        <p:spPr>
          <a:xfrm>
            <a:off x="323529" y="1412776"/>
            <a:ext cx="8532440" cy="5539978"/>
          </a:xfrm>
          <a:prstGeom prst="rect">
            <a:avLst/>
          </a:prstGeom>
        </p:spPr>
        <p:txBody>
          <a:bodyPr wrap="square">
            <a:spAutoFit/>
          </a:bodyPr>
          <a:lstStyle/>
          <a:p>
            <a:endParaRPr lang="en-US" sz="2400" dirty="0"/>
          </a:p>
          <a:p>
            <a:r>
              <a:rPr lang="ru-RU" sz="2400" b="1" dirty="0"/>
              <a:t>Видео Инструкции на русском языке по работе с базой </a:t>
            </a:r>
            <a:r>
              <a:rPr lang="en-US" sz="2400" b="1" dirty="0"/>
              <a:t>www.link.springer.com </a:t>
            </a:r>
            <a:r>
              <a:rPr lang="ru-RU" sz="2400" b="1" dirty="0" smtClean="0"/>
              <a:t>вы </a:t>
            </a:r>
            <a:r>
              <a:rPr lang="ru-RU" sz="2400" b="1" dirty="0"/>
              <a:t>сможете найти на: </a:t>
            </a:r>
            <a:endParaRPr lang="en-US" sz="2400" dirty="0"/>
          </a:p>
          <a:p>
            <a:r>
              <a:rPr lang="ru-RU" sz="2400" u="sng" dirty="0">
                <a:hlinkClick r:id="rId2"/>
              </a:rPr>
              <a:t>https://www.youtube.com/watch?v=XoIWXbUMvag</a:t>
            </a:r>
            <a:r>
              <a:rPr lang="ru-RU" sz="2400" dirty="0"/>
              <a:t> – Использование ресурсов </a:t>
            </a:r>
            <a:endParaRPr lang="en-US" sz="2400" dirty="0"/>
          </a:p>
          <a:p>
            <a:r>
              <a:rPr lang="ru-RU" sz="2400" u="sng" dirty="0">
                <a:hlinkClick r:id="rId3"/>
              </a:rPr>
              <a:t>https://www.youtube.com/watch?v=bYunIXOC1ek</a:t>
            </a:r>
            <a:r>
              <a:rPr lang="ru-RU" sz="2400" u="sng" dirty="0"/>
              <a:t> </a:t>
            </a:r>
            <a:r>
              <a:rPr lang="ru-RU" sz="2400" dirty="0" smtClean="0"/>
              <a:t>– </a:t>
            </a:r>
            <a:r>
              <a:rPr lang="ru-RU" sz="2400" dirty="0"/>
              <a:t>Поиск статей и журналов </a:t>
            </a:r>
            <a:endParaRPr lang="en-US" sz="2400" dirty="0"/>
          </a:p>
          <a:p>
            <a:r>
              <a:rPr lang="ru-RU" sz="2400" u="sng" dirty="0">
                <a:hlinkClick r:id="rId4"/>
              </a:rPr>
              <a:t>https://www.youtube.com/watch?v=F1Mue3vE2Ys</a:t>
            </a:r>
            <a:r>
              <a:rPr lang="ru-RU" sz="2400" u="sng" dirty="0"/>
              <a:t> </a:t>
            </a:r>
            <a:r>
              <a:rPr lang="ru-RU" sz="2400" dirty="0"/>
              <a:t>–  Поиск </a:t>
            </a:r>
            <a:r>
              <a:rPr lang="ru-RU" sz="2400" dirty="0" smtClean="0"/>
              <a:t>книг</a:t>
            </a:r>
          </a:p>
          <a:p>
            <a:endParaRPr lang="ru-RU" sz="2400" u="sng" dirty="0" smtClean="0"/>
          </a:p>
          <a:p>
            <a:r>
              <a:rPr lang="ru-RU" sz="2400" b="1" dirty="0" smtClean="0">
                <a:solidFill>
                  <a:srgbClr val="C00000"/>
                </a:solidFill>
              </a:rPr>
              <a:t>Инструкции </a:t>
            </a:r>
            <a:r>
              <a:rPr lang="ru-RU" sz="2400" b="1" dirty="0">
                <a:solidFill>
                  <a:srgbClr val="C00000"/>
                </a:solidFill>
              </a:rPr>
              <a:t>в </a:t>
            </a:r>
            <a:r>
              <a:rPr lang="en-US" sz="2400" b="1" dirty="0">
                <a:solidFill>
                  <a:srgbClr val="C00000"/>
                </a:solidFill>
              </a:rPr>
              <a:t>PDF </a:t>
            </a:r>
            <a:r>
              <a:rPr lang="ru-RU" sz="2400" b="1" dirty="0">
                <a:solidFill>
                  <a:srgbClr val="C00000"/>
                </a:solidFill>
              </a:rPr>
              <a:t>по работе со всеми ресурсами </a:t>
            </a:r>
            <a:r>
              <a:rPr lang="en-US" sz="2400" b="1" dirty="0">
                <a:solidFill>
                  <a:srgbClr val="C00000"/>
                </a:solidFill>
              </a:rPr>
              <a:t>Springer Nature </a:t>
            </a:r>
            <a:r>
              <a:rPr lang="ru-RU" sz="2400" b="1" dirty="0">
                <a:solidFill>
                  <a:srgbClr val="C00000"/>
                </a:solidFill>
              </a:rPr>
              <a:t>вы сможете найти по ссылке:</a:t>
            </a:r>
            <a:endParaRPr lang="en-US" sz="2400" dirty="0">
              <a:solidFill>
                <a:srgbClr val="C00000"/>
              </a:solidFill>
            </a:endParaRPr>
          </a:p>
          <a:p>
            <a:r>
              <a:rPr lang="ru-RU" sz="2400" b="1" u="sng" dirty="0">
                <a:hlinkClick r:id="rId5"/>
              </a:rPr>
              <a:t>https://www.springernature.com/gp/librarians/tools-services/promote-your-content/user-guides</a:t>
            </a:r>
            <a:endParaRPr lang="en-US" sz="2400" dirty="0"/>
          </a:p>
          <a:p>
            <a:endParaRPr lang="en-US" sz="2400" dirty="0"/>
          </a:p>
          <a:p>
            <a:r>
              <a:rPr lang="ru-RU" dirty="0"/>
              <a:t> </a:t>
            </a:r>
            <a:endParaRPr lang="en-US" dirty="0"/>
          </a:p>
        </p:txBody>
      </p:sp>
    </p:spTree>
    <p:extLst>
      <p:ext uri="{BB962C8B-B14F-4D97-AF65-F5344CB8AC3E}">
        <p14:creationId xmlns:p14="http://schemas.microsoft.com/office/powerpoint/2010/main" val="1394931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p:cNvGrpSpPr>
          <p:nvPr/>
        </p:nvGrpSpPr>
        <p:grpSpPr bwMode="auto">
          <a:xfrm>
            <a:off x="0" y="3417888"/>
            <a:ext cx="9144000" cy="1439862"/>
            <a:chOff x="0" y="3071810"/>
            <a:chExt cx="9144032" cy="1800000"/>
          </a:xfrm>
          <a:solidFill>
            <a:schemeClr val="tx2">
              <a:lumMod val="90000"/>
              <a:lumOff val="10000"/>
            </a:schemeClr>
          </a:solidFill>
        </p:grpSpPr>
        <p:sp>
          <p:nvSpPr>
            <p:cNvPr id="3" name="Rechteck 2"/>
            <p:cNvSpPr/>
            <p:nvPr/>
          </p:nvSpPr>
          <p:spPr bwMode="auto">
            <a:xfrm>
              <a:off x="5543569" y="3071810"/>
              <a:ext cx="3600463" cy="1800000"/>
            </a:xfrm>
            <a:prstGeom prst="rect">
              <a:avLst/>
            </a:prstGeom>
            <a:grpFill/>
            <a:ln w="9525"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a:p>
          </p:txBody>
        </p:sp>
        <p:sp>
          <p:nvSpPr>
            <p:cNvPr id="4101" name="Rechteck 3"/>
            <p:cNvSpPr>
              <a:spLocks noChangeArrowheads="1"/>
            </p:cNvSpPr>
            <p:nvPr/>
          </p:nvSpPr>
          <p:spPr bwMode="auto">
            <a:xfrm>
              <a:off x="0" y="3071810"/>
              <a:ext cx="5786446" cy="1800000"/>
            </a:xfrm>
            <a:prstGeom prst="rect">
              <a:avLst/>
            </a:prstGeom>
            <a:solidFill>
              <a:srgbClr val="C00000"/>
            </a:solidFill>
            <a:ln w="9525" algn="ctr">
              <a:noFill/>
              <a:round/>
              <a:headEnd/>
              <a:tailEnd/>
            </a:ln>
          </p:spPr>
          <p:txBody>
            <a:bodyPr>
              <a:spAutoFit/>
            </a:bodyPr>
            <a:lstStyle/>
            <a:p>
              <a:pPr algn="ctr" eaLnBrk="0" hangingPunct="0">
                <a:spcBef>
                  <a:spcPct val="50000"/>
                </a:spcBef>
              </a:pPr>
              <a:endParaRPr lang="de-DE"/>
            </a:p>
          </p:txBody>
        </p:sp>
      </p:grpSp>
      <p:sp>
        <p:nvSpPr>
          <p:cNvPr id="4099" name="Textfeld 4"/>
          <p:cNvSpPr txBox="1">
            <a:spLocks noChangeArrowheads="1"/>
          </p:cNvSpPr>
          <p:nvPr/>
        </p:nvSpPr>
        <p:spPr bwMode="auto">
          <a:xfrm>
            <a:off x="323528" y="3773640"/>
            <a:ext cx="8116389" cy="584775"/>
          </a:xfrm>
          <a:prstGeom prst="rect">
            <a:avLst/>
          </a:prstGeom>
          <a:noFill/>
          <a:ln w="9525">
            <a:noFill/>
            <a:miter lim="800000"/>
            <a:headEnd/>
            <a:tailEnd/>
          </a:ln>
        </p:spPr>
        <p:txBody>
          <a:bodyPr wrap="none">
            <a:spAutoFit/>
          </a:bodyPr>
          <a:lstStyle/>
          <a:p>
            <a:r>
              <a:rPr lang="ru-RU" sz="3200" dirty="0" smtClean="0">
                <a:solidFill>
                  <a:schemeClr val="bg1"/>
                </a:solidFill>
              </a:rPr>
              <a:t>Процесс подготовки:технические требования</a:t>
            </a:r>
            <a:endParaRPr lang="en-AU" sz="3200" dirty="0" smtClean="0">
              <a:solidFill>
                <a:schemeClr val="bg1"/>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16</a:t>
            </a:fld>
            <a:endParaRPr lang="ru-RU">
              <a:solidFill>
                <a:prstClr val="black">
                  <a:tint val="75000"/>
                </a:prstClr>
              </a:solidFill>
            </a:endParaRPr>
          </a:p>
        </p:txBody>
      </p:sp>
    </p:spTree>
    <p:extLst>
      <p:ext uri="{BB962C8B-B14F-4D97-AF65-F5344CB8AC3E}">
        <p14:creationId xmlns:p14="http://schemas.microsoft.com/office/powerpoint/2010/main" val="3333953667"/>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a:bodyPr>
          <a:lstStyle/>
          <a:p>
            <a:r>
              <a:rPr lang="ru-RU" sz="2400" b="1" dirty="0" smtClean="0">
                <a:solidFill>
                  <a:srgbClr val="C00000"/>
                </a:solidFill>
                <a:latin typeface="+mn-lt"/>
                <a:ea typeface="+mn-ea"/>
                <a:cs typeface="+mn-cs"/>
              </a:rPr>
              <a:t>Инструкции, обучение, материалы для авторов </a:t>
            </a:r>
            <a:r>
              <a:rPr lang="en-US" sz="2400" b="1" dirty="0" smtClean="0">
                <a:solidFill>
                  <a:srgbClr val="C00000"/>
                </a:solidFill>
                <a:latin typeface="+mn-lt"/>
                <a:ea typeface="+mn-ea"/>
                <a:cs typeface="+mn-cs"/>
              </a:rPr>
              <a:t>Springer Nature</a:t>
            </a:r>
            <a:r>
              <a:rPr lang="ru-RU" sz="2400" b="1" dirty="0">
                <a:solidFill>
                  <a:srgbClr val="C00000"/>
                </a:solidFill>
                <a:latin typeface="+mn-lt"/>
                <a:ea typeface="+mn-ea"/>
                <a:cs typeface="+mn-cs"/>
              </a:rPr>
              <a:t/>
            </a:r>
            <a:br>
              <a:rPr lang="ru-RU" sz="2400" b="1" dirty="0">
                <a:solidFill>
                  <a:srgbClr val="C00000"/>
                </a:solidFill>
                <a:latin typeface="+mn-lt"/>
                <a:ea typeface="+mn-ea"/>
                <a:cs typeface="+mn-cs"/>
              </a:rPr>
            </a:br>
            <a:r>
              <a:rPr lang="en-US" sz="2400" b="1" dirty="0">
                <a:solidFill>
                  <a:srgbClr val="C00000"/>
                </a:solidFill>
                <a:latin typeface="+mn-lt"/>
                <a:ea typeface="+mn-ea"/>
                <a:cs typeface="+mn-cs"/>
                <a:hlinkClick r:id="rId2"/>
              </a:rPr>
              <a:t>https://</a:t>
            </a:r>
            <a:r>
              <a:rPr lang="en-US" sz="2400" b="1" dirty="0" smtClean="0">
                <a:solidFill>
                  <a:srgbClr val="C00000"/>
                </a:solidFill>
                <a:latin typeface="+mn-lt"/>
                <a:ea typeface="+mn-ea"/>
                <a:cs typeface="+mn-cs"/>
                <a:hlinkClick r:id="rId2"/>
              </a:rPr>
              <a:t>www.springernature.com/gp/authors</a:t>
            </a:r>
            <a:endParaRPr lang="en-US" sz="2400" dirty="0"/>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17</a:t>
            </a:fld>
            <a:endParaRPr lang="ru-RU">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12" y="1484784"/>
            <a:ext cx="91440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8" y="2419350"/>
            <a:ext cx="9036496" cy="443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Скругленная прямоугольная выноска 4"/>
          <p:cNvSpPr/>
          <p:nvPr/>
        </p:nvSpPr>
        <p:spPr>
          <a:xfrm flipH="1">
            <a:off x="2771800" y="2276872"/>
            <a:ext cx="2088232" cy="576064"/>
          </a:xfrm>
          <a:prstGeom prst="wedgeRoundRectCallout">
            <a:avLst>
              <a:gd name="adj1" fmla="val 134683"/>
              <a:gd name="adj2" fmla="val 633875"/>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Нажать на Инструкции</a:t>
            </a:r>
            <a:endParaRPr lang="ru-RU" dirty="0">
              <a:solidFill>
                <a:srgbClr val="C00000"/>
              </a:solidFill>
            </a:endParaRPr>
          </a:p>
        </p:txBody>
      </p:sp>
    </p:spTree>
    <p:extLst>
      <p:ext uri="{BB962C8B-B14F-4D97-AF65-F5344CB8AC3E}">
        <p14:creationId xmlns:p14="http://schemas.microsoft.com/office/powerpoint/2010/main" val="1889232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18</a:t>
            </a:fld>
            <a:endParaRPr lang="ru-RU">
              <a:solidFill>
                <a:prstClr val="black">
                  <a:tint val="75000"/>
                </a:prst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24744"/>
            <a:ext cx="9144000" cy="5733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кругленная прямоугольная выноска 4"/>
          <p:cNvSpPr/>
          <p:nvPr/>
        </p:nvSpPr>
        <p:spPr>
          <a:xfrm flipH="1">
            <a:off x="2339752" y="1772816"/>
            <a:ext cx="1656184" cy="726668"/>
          </a:xfrm>
          <a:prstGeom prst="wedgeRoundRectCallout">
            <a:avLst>
              <a:gd name="adj1" fmla="val 106772"/>
              <a:gd name="adj2" fmla="val 175181"/>
              <a:gd name="adj3" fmla="val 16667"/>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smtClean="0">
                <a:solidFill>
                  <a:srgbClr val="C00000"/>
                </a:solidFill>
              </a:rPr>
              <a:t>Нажать на Инструкции</a:t>
            </a:r>
            <a:endParaRPr lang="ru-RU" b="1" dirty="0">
              <a:solidFill>
                <a:srgbClr val="C00000"/>
              </a:solidFill>
            </a:endParaRPr>
          </a:p>
        </p:txBody>
      </p:sp>
      <p:sp>
        <p:nvSpPr>
          <p:cNvPr id="7" name="Скругленная прямоугольная выноска 4"/>
          <p:cNvSpPr/>
          <p:nvPr/>
        </p:nvSpPr>
        <p:spPr>
          <a:xfrm flipH="1">
            <a:off x="2339752" y="3003540"/>
            <a:ext cx="1512168" cy="458170"/>
          </a:xfrm>
          <a:prstGeom prst="wedgeRoundRectCallout">
            <a:avLst>
              <a:gd name="adj1" fmla="val 106772"/>
              <a:gd name="adj2" fmla="val 121736"/>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Сервисы для авторов</a:t>
            </a:r>
            <a:endParaRPr lang="ru-RU" dirty="0">
              <a:solidFill>
                <a:srgbClr val="C00000"/>
              </a:solidFill>
            </a:endParaRPr>
          </a:p>
        </p:txBody>
      </p:sp>
      <p:sp>
        <p:nvSpPr>
          <p:cNvPr id="8" name="Скругленная прямоугольная выноска 4"/>
          <p:cNvSpPr/>
          <p:nvPr/>
        </p:nvSpPr>
        <p:spPr>
          <a:xfrm flipH="1">
            <a:off x="3707904" y="3461710"/>
            <a:ext cx="1512168" cy="562215"/>
          </a:xfrm>
          <a:prstGeom prst="wedgeRoundRectCallout">
            <a:avLst>
              <a:gd name="adj1" fmla="val 140246"/>
              <a:gd name="adj2" fmla="val 78172"/>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Контакты редакторов</a:t>
            </a:r>
            <a:endParaRPr lang="ru-RU" dirty="0">
              <a:solidFill>
                <a:srgbClr val="C00000"/>
              </a:solidFill>
            </a:endParaRPr>
          </a:p>
        </p:txBody>
      </p:sp>
      <p:sp>
        <p:nvSpPr>
          <p:cNvPr id="10" name="Title 1"/>
          <p:cNvSpPr>
            <a:spLocks noGrp="1"/>
          </p:cNvSpPr>
          <p:nvPr>
            <p:ph type="title"/>
          </p:nvPr>
        </p:nvSpPr>
        <p:spPr>
          <a:xfrm>
            <a:off x="457200" y="274638"/>
            <a:ext cx="8229600" cy="922114"/>
          </a:xfrm>
        </p:spPr>
        <p:txBody>
          <a:bodyPr>
            <a:normAutofit fontScale="90000"/>
          </a:bodyPr>
          <a:lstStyle/>
          <a:p>
            <a:r>
              <a:rPr lang="ru-RU" sz="2400" b="1" dirty="0" smtClean="0">
                <a:solidFill>
                  <a:srgbClr val="C00000"/>
                </a:solidFill>
                <a:latin typeface="+mn-lt"/>
                <a:ea typeface="+mn-ea"/>
                <a:cs typeface="+mn-cs"/>
              </a:rPr>
              <a:t>Инструкции для авторов книг</a:t>
            </a:r>
            <a:r>
              <a:rPr lang="ru-RU" sz="2400" b="1" dirty="0">
                <a:solidFill>
                  <a:srgbClr val="C00000"/>
                </a:solidFill>
                <a:latin typeface="+mn-lt"/>
                <a:ea typeface="+mn-ea"/>
                <a:cs typeface="+mn-cs"/>
              </a:rPr>
              <a:t/>
            </a:r>
            <a:br>
              <a:rPr lang="ru-RU" sz="2400" b="1" dirty="0">
                <a:solidFill>
                  <a:srgbClr val="C00000"/>
                </a:solidFill>
                <a:latin typeface="+mn-lt"/>
                <a:ea typeface="+mn-ea"/>
                <a:cs typeface="+mn-cs"/>
              </a:rPr>
            </a:br>
            <a:r>
              <a:rPr lang="en-US" sz="2400" dirty="0">
                <a:hlinkClick r:id="rId3"/>
              </a:rPr>
              <a:t>https://www.springer.com/gp/authors-editors/book-authors-editors</a:t>
            </a:r>
            <a:endParaRPr lang="en-US" sz="2400" dirty="0"/>
          </a:p>
        </p:txBody>
      </p:sp>
    </p:spTree>
    <p:extLst>
      <p:ext uri="{BB962C8B-B14F-4D97-AF65-F5344CB8AC3E}">
        <p14:creationId xmlns:p14="http://schemas.microsoft.com/office/powerpoint/2010/main" val="117049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19</a:t>
            </a:fld>
            <a:endParaRPr lang="ru-RU">
              <a:solidFill>
                <a:prstClr val="black">
                  <a:tint val="75000"/>
                </a:prstClr>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9" y="1484784"/>
            <a:ext cx="9144000"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Скругленная прямоугольная выноска 4"/>
          <p:cNvSpPr/>
          <p:nvPr/>
        </p:nvSpPr>
        <p:spPr>
          <a:xfrm flipH="1">
            <a:off x="3347864" y="1484784"/>
            <a:ext cx="1656184" cy="366628"/>
          </a:xfrm>
          <a:prstGeom prst="wedgeRoundRectCallout">
            <a:avLst>
              <a:gd name="adj1" fmla="val 106772"/>
              <a:gd name="adj2" fmla="val 175181"/>
              <a:gd name="adj3" fmla="val 16667"/>
            </a:avLst>
          </a:prstGeom>
          <a:solidFill>
            <a:schemeClr val="tx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Инструкции</a:t>
            </a:r>
            <a:endParaRPr lang="ru-RU" dirty="0">
              <a:solidFill>
                <a:srgbClr val="C00000"/>
              </a:solidFill>
            </a:endParaRPr>
          </a:p>
        </p:txBody>
      </p:sp>
      <p:sp>
        <p:nvSpPr>
          <p:cNvPr id="7" name="Скругленная прямоугольная выноска 4"/>
          <p:cNvSpPr/>
          <p:nvPr/>
        </p:nvSpPr>
        <p:spPr>
          <a:xfrm flipH="1">
            <a:off x="7308304" y="1668098"/>
            <a:ext cx="1656184" cy="523355"/>
          </a:xfrm>
          <a:prstGeom prst="wedgeRoundRectCallout">
            <a:avLst>
              <a:gd name="adj1" fmla="val 86067"/>
              <a:gd name="adj2" fmla="val 700553"/>
              <a:gd name="adj3" fmla="val 16667"/>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rgbClr val="C00000"/>
                </a:solidFill>
              </a:rPr>
              <a:t>Нажать на Шаблоны</a:t>
            </a:r>
            <a:endParaRPr lang="ru-RU" dirty="0">
              <a:solidFill>
                <a:srgbClr val="C00000"/>
              </a:solidFill>
            </a:endParaRPr>
          </a:p>
        </p:txBody>
      </p:sp>
      <p:sp>
        <p:nvSpPr>
          <p:cNvPr id="8" name="Title 1"/>
          <p:cNvSpPr>
            <a:spLocks noGrp="1"/>
          </p:cNvSpPr>
          <p:nvPr>
            <p:ph type="title"/>
          </p:nvPr>
        </p:nvSpPr>
        <p:spPr>
          <a:xfrm>
            <a:off x="457200" y="274638"/>
            <a:ext cx="8229600" cy="922114"/>
          </a:xfrm>
        </p:spPr>
        <p:txBody>
          <a:bodyPr>
            <a:normAutofit fontScale="90000"/>
          </a:bodyPr>
          <a:lstStyle/>
          <a:p>
            <a:r>
              <a:rPr lang="ru-RU" sz="2400" b="1" dirty="0" smtClean="0">
                <a:solidFill>
                  <a:srgbClr val="C00000"/>
                </a:solidFill>
                <a:latin typeface="+mn-lt"/>
                <a:ea typeface="+mn-ea"/>
                <a:cs typeface="+mn-cs"/>
              </a:rPr>
              <a:t>Инструкции для авторов книг</a:t>
            </a:r>
            <a:r>
              <a:rPr lang="ru-RU" sz="2400" b="1" dirty="0">
                <a:solidFill>
                  <a:srgbClr val="C00000"/>
                </a:solidFill>
                <a:latin typeface="+mn-lt"/>
                <a:ea typeface="+mn-ea"/>
                <a:cs typeface="+mn-cs"/>
              </a:rPr>
              <a:t/>
            </a:r>
            <a:br>
              <a:rPr lang="ru-RU" sz="2400" b="1" dirty="0">
                <a:solidFill>
                  <a:srgbClr val="C00000"/>
                </a:solidFill>
                <a:latin typeface="+mn-lt"/>
                <a:ea typeface="+mn-ea"/>
                <a:cs typeface="+mn-cs"/>
              </a:rPr>
            </a:br>
            <a:r>
              <a:rPr lang="en-US" sz="2400" dirty="0">
                <a:hlinkClick r:id="rId3"/>
              </a:rPr>
              <a:t>https://www.springer.com/gp/authors-editors/book-authors-editors</a:t>
            </a:r>
            <a:endParaRPr lang="en-US" sz="2400" dirty="0"/>
          </a:p>
        </p:txBody>
      </p:sp>
    </p:spTree>
    <p:extLst>
      <p:ext uri="{BB962C8B-B14F-4D97-AF65-F5344CB8AC3E}">
        <p14:creationId xmlns:p14="http://schemas.microsoft.com/office/powerpoint/2010/main" val="17858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226661403"/>
              </p:ext>
            </p:extLst>
          </p:nvPr>
        </p:nvGraphicFramePr>
        <p:xfrm>
          <a:off x="323528" y="1220792"/>
          <a:ext cx="8312472" cy="5248007"/>
        </p:xfrm>
        <a:graphic>
          <a:graphicData uri="http://schemas.openxmlformats.org/drawingml/2006/table">
            <a:tbl>
              <a:tblPr firstRow="1" bandRow="1">
                <a:tableStyleId>{93296810-A885-4BE3-A3E7-6D5BEEA58F35}</a:tableStyleId>
              </a:tblPr>
              <a:tblGrid>
                <a:gridCol w="2078118"/>
                <a:gridCol w="693418"/>
                <a:gridCol w="1384700"/>
                <a:gridCol w="1386836"/>
                <a:gridCol w="691282"/>
                <a:gridCol w="2078118"/>
              </a:tblGrid>
              <a:tr h="658812">
                <a:tc gridSpan="2">
                  <a:txBody>
                    <a:bodyPr/>
                    <a:lstStyle/>
                    <a:p>
                      <a:pPr algn="ctr"/>
                      <a:endParaRPr lang="en-GB" dirty="0" smtClean="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endParaRPr lang="en-GB" dirty="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endParaRPr lang="en-GB" sz="1050" dirty="0">
                        <a:solidFill>
                          <a:schemeClr val="bg1"/>
                        </a:solidFill>
                      </a:endParaRPr>
                    </a:p>
                  </a:txBody>
                  <a:tcPr marL="49846" marR="49846" marT="54000" marB="54000" anchor="b">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hMerge="1">
                  <a:txBody>
                    <a:bodyPr/>
                    <a:lstStyle/>
                    <a:p>
                      <a:endParaRPr lang="en-GB"/>
                    </a:p>
                  </a:txBody>
                  <a:tcPr/>
                </a:tc>
              </a:tr>
              <a:tr h="1444625">
                <a:tc gridSpan="2">
                  <a:txBody>
                    <a:bodyPr/>
                    <a:lstStyle/>
                    <a:p>
                      <a:pPr marL="0" marR="0" indent="0" algn="l" defTabSz="87272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dirty="0" smtClean="0"/>
                        <a:t>Established in 1842 and a leading global scientific, technical and medical publisher, providing researchers in academia, scientific institutions and corporate R&amp;D departments with quality content via innovative information products and services. Springer has one of the most significant STM eBook collections and archives, as well as a comprehensive portfolio of open access journals. </a:t>
                      </a:r>
                      <a:endParaRPr lang="en-GB" sz="105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c gridSpan="2">
                  <a:txBody>
                    <a:bodyPr/>
                    <a:lstStyle/>
                    <a:p>
                      <a:r>
                        <a:rPr lang="en-GB" sz="1050" kern="1200" dirty="0" smtClean="0">
                          <a:solidFill>
                            <a:schemeClr val="dk1"/>
                          </a:solidFill>
                          <a:effectLst/>
                          <a:latin typeface="+mn-lt"/>
                          <a:ea typeface="+mn-ea"/>
                          <a:cs typeface="+mn-cs"/>
                        </a:rPr>
                        <a:t>Founded in 1869, </a:t>
                      </a:r>
                      <a:r>
                        <a:rPr lang="en-GB" sz="1050" i="1" kern="1200" dirty="0" smtClean="0">
                          <a:solidFill>
                            <a:schemeClr val="dk1"/>
                          </a:solidFill>
                          <a:effectLst/>
                          <a:latin typeface="+mn-lt"/>
                          <a:ea typeface="+mn-ea"/>
                          <a:cs typeface="+mn-cs"/>
                        </a:rPr>
                        <a:t>Nature</a:t>
                      </a:r>
                      <a:r>
                        <a:rPr lang="en-GB" sz="1050" kern="1200" dirty="0" smtClean="0">
                          <a:solidFill>
                            <a:schemeClr val="dk1"/>
                          </a:solidFill>
                          <a:effectLst/>
                          <a:latin typeface="+mn-lt"/>
                          <a:ea typeface="+mn-ea"/>
                          <a:cs typeface="+mn-cs"/>
                        </a:rPr>
                        <a:t> is the world’s most cited scientific journal, with over half a million citations a year. It is the number one multidisciplinary science journal globally with an Impact Factor of 41.456. Nature reaches millions of scientists and students at 4000 institutions worldwide, each month 3.5 million unique users view more than 8 million pages on Nature’s website. </a:t>
                      </a:r>
                    </a:p>
                    <a:p>
                      <a:r>
                        <a:rPr lang="en-GB" sz="1800" kern="1200" dirty="0" smtClean="0">
                          <a:solidFill>
                            <a:schemeClr val="dk1"/>
                          </a:solidFill>
                          <a:effectLst/>
                          <a:latin typeface="+mn-lt"/>
                          <a:ea typeface="+mn-ea"/>
                          <a:cs typeface="+mn-cs"/>
                        </a:rPr>
                        <a:t> </a:t>
                      </a:r>
                    </a:p>
                    <a:p>
                      <a:r>
                        <a:rPr lang="en-GB" sz="1800" kern="1200" dirty="0" smtClean="0">
                          <a:solidFill>
                            <a:schemeClr val="dk1"/>
                          </a:solidFill>
                          <a:effectLst/>
                          <a:latin typeface="+mn-lt"/>
                          <a:ea typeface="+mn-ea"/>
                          <a:cs typeface="+mn-cs"/>
                        </a:rPr>
                        <a:t> </a:t>
                      </a:r>
                      <a:endParaRPr lang="en-GB" sz="1800" kern="1200" dirty="0">
                        <a:solidFill>
                          <a:schemeClr val="dk1"/>
                        </a:solidFill>
                        <a:effectLst/>
                        <a:latin typeface="+mn-lt"/>
                        <a:ea typeface="+mn-ea"/>
                        <a:cs typeface="+mn-cs"/>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c gridSpan="2">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050" dirty="0" smtClean="0"/>
                        <a:t>Macmillan Education is the third largest global provider of English language publishing in the world, a local K12 publisher and through Palgrave, a publisher</a:t>
                      </a:r>
                      <a:r>
                        <a:rPr lang="en-GB" sz="1050" baseline="0" dirty="0" smtClean="0"/>
                        <a:t> and distributor of  renowned </a:t>
                      </a:r>
                      <a:r>
                        <a:rPr lang="en-GB" sz="1050" dirty="0" smtClean="0"/>
                        <a:t>higher education titles. Together they serve customers in 50 markets and supply high-quality content and innovative digital products and services to customers in 120 countries around the world.</a:t>
                      </a:r>
                      <a:endParaRPr lang="en-GB" sz="1050" dirty="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a:p>
                  </a:txBody>
                  <a:tcPr/>
                </a:tc>
              </a:tr>
              <a:tr h="624155">
                <a:tc>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r h="1089292">
                <a:tc>
                  <a:txBody>
                    <a:bodyPr/>
                    <a:lstStyle/>
                    <a:p>
                      <a:pPr marL="0" marR="0" indent="0" algn="l" defTabSz="872722" rtl="0" eaLnBrk="1" fontAlgn="auto" latinLnBrk="0" hangingPunct="1">
                        <a:lnSpc>
                          <a:spcPct val="100000"/>
                        </a:lnSpc>
                        <a:spcBef>
                          <a:spcPts val="0"/>
                        </a:spcBef>
                        <a:spcAft>
                          <a:spcPts val="0"/>
                        </a:spcAft>
                        <a:buClrTx/>
                        <a:buSzTx/>
                        <a:buFontTx/>
                        <a:buNone/>
                        <a:tabLst/>
                        <a:defRPr/>
                      </a:pPr>
                      <a:r>
                        <a:rPr lang="en-GB" sz="1050" dirty="0" smtClean="0"/>
                        <a:t>The largest open access publisher in the world, publishing over 286 peer reviewed open access journals across the fields of biology, biomedicine and medicine. With over 1.8 million registrants, </a:t>
                      </a:r>
                      <a:r>
                        <a:rPr lang="en-GB" sz="1050" dirty="0" err="1" smtClean="0"/>
                        <a:t>BioMed</a:t>
                      </a:r>
                      <a:r>
                        <a:rPr lang="en-GB" sz="1050" dirty="0" smtClean="0"/>
                        <a:t> Central can provide targeting opportunities across a range of specialities, job titles and disciplines. </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0" indent="0">
                        <a:buFont typeface="Arial" panose="020B0604020202020204" pitchFamily="34" charset="0"/>
                        <a:buNone/>
                      </a:pPr>
                      <a:r>
                        <a:rPr lang="en-GB" sz="1050" dirty="0" smtClean="0"/>
                        <a:t>A technical publisher devoted to meeting the needs of those in the information technology field. With more than 1,500 books in print and e-formats, </a:t>
                      </a:r>
                      <a:r>
                        <a:rPr lang="en-GB" sz="1050" dirty="0" err="1" smtClean="0"/>
                        <a:t>Apress</a:t>
                      </a:r>
                      <a:r>
                        <a:rPr lang="en-GB" sz="1050" dirty="0" smtClean="0"/>
                        <a:t> is the authoritative source for IT professionals, software developers</a:t>
                      </a:r>
                      <a:r>
                        <a:rPr lang="en-GB" sz="1050" smtClean="0"/>
                        <a:t>, programmers </a:t>
                      </a:r>
                      <a:r>
                        <a:rPr lang="en-GB" sz="1050" dirty="0" smtClean="0"/>
                        <a:t>and business leaders around the world.</a:t>
                      </a:r>
                      <a:endParaRPr lang="en-GB" sz="105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gridSpan="2">
                  <a:txBody>
                    <a:bodyPr/>
                    <a:lstStyle/>
                    <a:p>
                      <a:pPr marL="0" marR="0" lvl="0" indent="0" algn="l" defTabSz="87272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50" b="0" dirty="0" smtClean="0"/>
                        <a:t>Founded in 1845, </a:t>
                      </a:r>
                      <a:r>
                        <a:rPr lang="en-GB" sz="1050" b="0" i="1" dirty="0" smtClean="0"/>
                        <a:t>Scientific American</a:t>
                      </a:r>
                      <a:r>
                        <a:rPr lang="en-GB" sz="1050" b="0" i="0" dirty="0" smtClean="0"/>
                        <a:t> </a:t>
                      </a:r>
                      <a:r>
                        <a:rPr lang="en-GB" sz="1050" b="0" dirty="0" smtClean="0"/>
                        <a:t>is the oldest continuously published magazine in the U.S. and the leading source and authority for science, technology information and policy for a general audience. The print edition is read by 3.5 million worldwide consumers and ScientificAmerican.com has an average of 5.5 million views every month.</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hMerge="1">
                  <a:txBody>
                    <a:bodyPr/>
                    <a:lstStyle/>
                    <a:p>
                      <a:endParaRPr lang="en-GB" sz="1600" dirty="0">
                        <a:solidFill>
                          <a:schemeClr val="accent5"/>
                        </a:solidFill>
                      </a:endParaRPr>
                    </a:p>
                  </a:txBody>
                  <a:tcPr marL="54000" marR="54000"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c>
                  <a:txBody>
                    <a:bodyPr/>
                    <a:lstStyle/>
                    <a:p>
                      <a:pPr algn="l" fontAlgn="base"/>
                      <a:r>
                        <a:rPr lang="en-GB" sz="1050" dirty="0" smtClean="0"/>
                        <a:t>A global academic and business publisher for the Humanities and Social Sciences (HSS). Palgrave Macmillan is  the first boundary-free HSS publisher - working at all lengths and across all business models.</a:t>
                      </a:r>
                      <a:r>
                        <a:rPr lang="en-GB" sz="1050" baseline="0" dirty="0" smtClean="0"/>
                        <a:t> It </a:t>
                      </a:r>
                      <a:r>
                        <a:rPr lang="en-GB" sz="1050" dirty="0" smtClean="0"/>
                        <a:t>offers readers and authors a single source for the best in professional learning and scholarship. </a:t>
                      </a:r>
                      <a:endParaRPr lang="en-GB" sz="1600" dirty="0" smtClean="0">
                        <a:solidFill>
                          <a:schemeClr val="accent5"/>
                        </a:solidFill>
                      </a:endParaRPr>
                    </a:p>
                  </a:txBody>
                  <a:tcPr marL="49846" marR="49846" marT="54000" marB="54000">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noFill/>
                  </a:tcPr>
                </a:tc>
              </a:tr>
            </a:tbl>
          </a:graphicData>
        </a:graphic>
      </p:graphicFrame>
      <p:pic>
        <p:nvPicPr>
          <p:cNvPr id="4" name="Picture 3"/>
          <p:cNvPicPr>
            <a:picLocks noChangeAspect="1"/>
          </p:cNvPicPr>
          <p:nvPr/>
        </p:nvPicPr>
        <p:blipFill>
          <a:blip r:embed="rId2"/>
          <a:stretch>
            <a:fillRect/>
          </a:stretch>
        </p:blipFill>
        <p:spPr>
          <a:xfrm>
            <a:off x="787464" y="1261519"/>
            <a:ext cx="1285142" cy="513128"/>
          </a:xfrm>
          <a:prstGeom prst="rect">
            <a:avLst/>
          </a:prstGeom>
        </p:spPr>
      </p:pic>
      <p:pic>
        <p:nvPicPr>
          <p:cNvPr id="5" name="Picture 8" descr="http://convention.bio.org/uploadedImages/2012/Report_on_the_Convention/Nature%20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1366721"/>
            <a:ext cx="1245354" cy="3027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7929" t="18043" r="11184" b="-1"/>
          <a:stretch/>
        </p:blipFill>
        <p:spPr>
          <a:xfrm>
            <a:off x="6992514" y="1334223"/>
            <a:ext cx="1307365" cy="440445"/>
          </a:xfrm>
          <a:prstGeom prst="rect">
            <a:avLst/>
          </a:prstGeom>
        </p:spPr>
      </p:pic>
      <p:pic>
        <p:nvPicPr>
          <p:cNvPr id="8" name="Picture 2" descr="BioMed Centr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989" y="4013277"/>
            <a:ext cx="1497623" cy="31688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a:stretch>
            <a:fillRect/>
          </a:stretch>
        </p:blipFill>
        <p:spPr>
          <a:xfrm>
            <a:off x="2843808" y="3913330"/>
            <a:ext cx="1194791" cy="381160"/>
          </a:xfrm>
          <a:prstGeom prst="rect">
            <a:avLst/>
          </a:prstGeom>
        </p:spPr>
      </p:pic>
      <p:pic>
        <p:nvPicPr>
          <p:cNvPr id="11" name="Picture 10" descr="E:\0_JOBS\JUST ADD WATER JAWS-07212\553\Pip\Pip\Palgrave\Palgrave Macmillan.png"/>
          <p:cNvPicPr preferRelativeResize="0">
            <a:picLocks noChangeAspect="1" noChangeArrowheads="1"/>
          </p:cNvPicPr>
          <p:nvPr/>
        </p:nvPicPr>
        <p:blipFill>
          <a:blip r:embed="rId7" cstate="screen">
            <a:extLst>
              <a:ext uri="{28A0092B-C50C-407E-A947-70E740481C1C}">
                <a14:useLocalDpi xmlns:a14="http://schemas.microsoft.com/office/drawing/2010/main" val="0"/>
              </a:ext>
            </a:extLst>
          </a:blip>
          <a:stretch>
            <a:fillRect/>
          </a:stretch>
        </p:blipFill>
        <p:spPr bwMode="auto">
          <a:xfrm>
            <a:off x="7465881" y="3840454"/>
            <a:ext cx="833998" cy="40155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2" descr="https://upload.wikimedia.org/wikipedia/commons/thumb/a/ab/Scientific_American_logo.svg/2000px-Scientific_American_logo.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40352" y="3945142"/>
            <a:ext cx="1150340" cy="359529"/>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4"/>
          <p:cNvSpPr txBox="1">
            <a:spLocks/>
          </p:cNvSpPr>
          <p:nvPr/>
        </p:nvSpPr>
        <p:spPr>
          <a:xfrm>
            <a:off x="787470" y="260648"/>
            <a:ext cx="7605347" cy="89442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uz-Cyrl-UZ" sz="2800" b="1" dirty="0" smtClean="0">
                <a:solidFill>
                  <a:srgbClr val="1F497D">
                    <a:lumMod val="75000"/>
                  </a:srgbClr>
                </a:solidFill>
                <a:latin typeface="+mn-lt"/>
                <a:ea typeface="+mn-ea"/>
                <a:cs typeface="+mn-cs"/>
              </a:rPr>
              <a:t>Нашриётимизнинг етакчи брендлари</a:t>
            </a:r>
            <a:r>
              <a:rPr lang="en-US"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ма</a:t>
            </a:r>
            <a:r>
              <a:rPr lang="uz-Cyrl-UZ" sz="2800" b="1" dirty="0">
                <a:solidFill>
                  <a:srgbClr val="1F497D">
                    <a:lumMod val="75000"/>
                  </a:srgbClr>
                </a:solidFill>
                <a:latin typeface="+mn-lt"/>
                <a:ea typeface="+mn-ea"/>
                <a:cs typeface="+mn-cs"/>
              </a:rPr>
              <a:t>ҳ</a:t>
            </a:r>
            <a:r>
              <a:rPr lang="ru-RU" sz="2800" b="1" dirty="0" err="1" smtClean="0">
                <a:solidFill>
                  <a:srgbClr val="1F497D">
                    <a:lumMod val="75000"/>
                  </a:srgbClr>
                </a:solidFill>
                <a:latin typeface="+mn-lt"/>
                <a:ea typeface="+mn-ea"/>
                <a:cs typeface="+mn-cs"/>
              </a:rPr>
              <a:t>сулотлари</a:t>
            </a:r>
            <a:r>
              <a:rPr lang="ru-RU" sz="2800" b="1" dirty="0" smtClean="0">
                <a:solidFill>
                  <a:srgbClr val="1F497D">
                    <a:lumMod val="75000"/>
                  </a:srgbClr>
                </a:solidFill>
                <a:latin typeface="+mn-lt"/>
                <a:ea typeface="+mn-ea"/>
                <a:cs typeface="+mn-cs"/>
              </a:rPr>
              <a:t>)</a:t>
            </a:r>
            <a:endParaRPr lang="en-GB" sz="2800" b="1" dirty="0">
              <a:solidFill>
                <a:srgbClr val="1F497D">
                  <a:lumMod val="75000"/>
                </a:srgbClr>
              </a:solidFill>
              <a:latin typeface="+mn-lt"/>
              <a:ea typeface="+mn-ea"/>
              <a:cs typeface="+mn-cs"/>
            </a:endParaRPr>
          </a:p>
        </p:txBody>
      </p:sp>
    </p:spTree>
    <p:extLst>
      <p:ext uri="{BB962C8B-B14F-4D97-AF65-F5344CB8AC3E}">
        <p14:creationId xmlns:p14="http://schemas.microsoft.com/office/powerpoint/2010/main" val="2166367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20</a:t>
            </a:fld>
            <a:endParaRPr lang="ru-RU">
              <a:solidFill>
                <a:prstClr val="black">
                  <a:tint val="75000"/>
                </a:prstClr>
              </a:solidFill>
            </a:endParaRPr>
          </a:p>
        </p:txBody>
      </p:sp>
      <p:sp>
        <p:nvSpPr>
          <p:cNvPr id="5" name="Title 1"/>
          <p:cNvSpPr>
            <a:spLocks noGrp="1"/>
          </p:cNvSpPr>
          <p:nvPr>
            <p:ph type="title"/>
          </p:nvPr>
        </p:nvSpPr>
        <p:spPr>
          <a:xfrm>
            <a:off x="457200" y="116632"/>
            <a:ext cx="8229600" cy="1656184"/>
          </a:xfrm>
        </p:spPr>
        <p:txBody>
          <a:bodyPr>
            <a:normAutofit/>
          </a:bodyPr>
          <a:lstStyle/>
          <a:p>
            <a:r>
              <a:rPr lang="ru-RU" sz="2400" b="1" dirty="0" smtClean="0">
                <a:solidFill>
                  <a:srgbClr val="C00000"/>
                </a:solidFill>
                <a:latin typeface="+mn-lt"/>
                <a:ea typeface="+mn-ea"/>
                <a:cs typeface="+mn-cs"/>
              </a:rPr>
              <a:t>Подготовка книги: Шаблоны. Структура</a:t>
            </a:r>
            <a:br>
              <a:rPr lang="ru-RU" sz="2400" b="1" dirty="0" smtClean="0">
                <a:solidFill>
                  <a:srgbClr val="C00000"/>
                </a:solidFill>
                <a:latin typeface="+mn-lt"/>
                <a:ea typeface="+mn-ea"/>
                <a:cs typeface="+mn-cs"/>
              </a:rPr>
            </a:br>
            <a:r>
              <a:rPr lang="en-US" sz="2400" dirty="0">
                <a:hlinkClick r:id="rId2"/>
              </a:rPr>
              <a:t>https://www.springer.com/gp/authors-editors/book-authors-editors/resources-guidelines/book-manuscript-guidelines/manuscript-preparation/5636</a:t>
            </a:r>
            <a:endParaRPr lang="en-US" sz="24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795" r="13077" b="3378"/>
          <a:stretch/>
        </p:blipFill>
        <p:spPr bwMode="auto">
          <a:xfrm>
            <a:off x="-733" y="1852754"/>
            <a:ext cx="8555277" cy="500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548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21</a:t>
            </a:fld>
            <a:endParaRPr lang="ru-RU">
              <a:solidFill>
                <a:prstClr val="black">
                  <a:tint val="75000"/>
                </a:prstClr>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0768"/>
            <a:ext cx="8964488" cy="531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57200" y="116632"/>
            <a:ext cx="8229600" cy="1656184"/>
          </a:xfrm>
        </p:spPr>
        <p:txBody>
          <a:bodyPr>
            <a:normAutofit fontScale="90000"/>
          </a:bodyPr>
          <a:lstStyle/>
          <a:p>
            <a:r>
              <a:rPr lang="ru-RU" sz="2400" b="1" dirty="0" smtClean="0">
                <a:solidFill>
                  <a:srgbClr val="C00000"/>
                </a:solidFill>
                <a:latin typeface="+mn-lt"/>
                <a:ea typeface="+mn-ea"/>
                <a:cs typeface="+mn-cs"/>
              </a:rPr>
              <a:t>Контакты редакторов по направлениям наук</a:t>
            </a:r>
            <a:br>
              <a:rPr lang="ru-RU" sz="2400" b="1" dirty="0" smtClean="0">
                <a:solidFill>
                  <a:srgbClr val="C00000"/>
                </a:solidFill>
                <a:latin typeface="+mn-lt"/>
                <a:ea typeface="+mn-ea"/>
                <a:cs typeface="+mn-cs"/>
              </a:rPr>
            </a:br>
            <a:r>
              <a:rPr lang="en-US" sz="2000" dirty="0">
                <a:hlinkClick r:id="rId3"/>
              </a:rPr>
              <a:t>https://www.springer.com/gp/authors-editors/contact-a-springer-publishing-editor</a:t>
            </a:r>
            <a:r>
              <a:rPr lang="en-US" sz="2400" dirty="0"/>
              <a:t/>
            </a:r>
            <a:br>
              <a:rPr lang="en-US" sz="2400" dirty="0"/>
            </a:br>
            <a:r>
              <a:rPr lang="ru-RU" sz="2400" b="1" dirty="0" smtClean="0">
                <a:solidFill>
                  <a:srgbClr val="C00000"/>
                </a:solidFill>
                <a:latin typeface="+mn-lt"/>
                <a:ea typeface="+mn-ea"/>
                <a:cs typeface="+mn-cs"/>
              </a:rPr>
              <a:t/>
            </a:r>
            <a:br>
              <a:rPr lang="ru-RU" sz="2400" b="1" dirty="0" smtClean="0">
                <a:solidFill>
                  <a:srgbClr val="C00000"/>
                </a:solidFill>
                <a:latin typeface="+mn-lt"/>
                <a:ea typeface="+mn-ea"/>
                <a:cs typeface="+mn-cs"/>
              </a:rPr>
            </a:br>
            <a:endParaRPr lang="en-US" sz="2400" dirty="0"/>
          </a:p>
        </p:txBody>
      </p:sp>
    </p:spTree>
    <p:extLst>
      <p:ext uri="{BB962C8B-B14F-4D97-AF65-F5344CB8AC3E}">
        <p14:creationId xmlns:p14="http://schemas.microsoft.com/office/powerpoint/2010/main" val="3459525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p:cNvGrpSpPr>
          <p:nvPr/>
        </p:nvGrpSpPr>
        <p:grpSpPr bwMode="auto">
          <a:xfrm>
            <a:off x="0" y="3417888"/>
            <a:ext cx="9144000" cy="1439862"/>
            <a:chOff x="0" y="3071810"/>
            <a:chExt cx="9144032" cy="1800000"/>
          </a:xfrm>
          <a:solidFill>
            <a:schemeClr val="tx2">
              <a:lumMod val="90000"/>
              <a:lumOff val="10000"/>
            </a:schemeClr>
          </a:solidFill>
        </p:grpSpPr>
        <p:sp>
          <p:nvSpPr>
            <p:cNvPr id="3" name="Rechteck 2"/>
            <p:cNvSpPr/>
            <p:nvPr/>
          </p:nvSpPr>
          <p:spPr bwMode="auto">
            <a:xfrm>
              <a:off x="5543569" y="3071810"/>
              <a:ext cx="3600463" cy="1800000"/>
            </a:xfrm>
            <a:prstGeom prst="rect">
              <a:avLst/>
            </a:prstGeom>
            <a:grpFill/>
            <a:ln w="9525"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a:p>
          </p:txBody>
        </p:sp>
        <p:sp>
          <p:nvSpPr>
            <p:cNvPr id="4101" name="Rechteck 3"/>
            <p:cNvSpPr>
              <a:spLocks noChangeArrowheads="1"/>
            </p:cNvSpPr>
            <p:nvPr/>
          </p:nvSpPr>
          <p:spPr bwMode="auto">
            <a:xfrm>
              <a:off x="0" y="3071810"/>
              <a:ext cx="5786446" cy="1800000"/>
            </a:xfrm>
            <a:prstGeom prst="rect">
              <a:avLst/>
            </a:prstGeom>
            <a:solidFill>
              <a:srgbClr val="C00000"/>
            </a:solidFill>
            <a:ln w="9525" algn="ctr">
              <a:noFill/>
              <a:round/>
              <a:headEnd/>
              <a:tailEnd/>
            </a:ln>
          </p:spPr>
          <p:txBody>
            <a:bodyPr>
              <a:spAutoFit/>
            </a:bodyPr>
            <a:lstStyle/>
            <a:p>
              <a:pPr algn="ctr" eaLnBrk="0" hangingPunct="0">
                <a:spcBef>
                  <a:spcPct val="50000"/>
                </a:spcBef>
              </a:pPr>
              <a:endParaRPr lang="de-DE"/>
            </a:p>
          </p:txBody>
        </p:sp>
      </p:grpSp>
      <p:sp>
        <p:nvSpPr>
          <p:cNvPr id="4099" name="Textfeld 4"/>
          <p:cNvSpPr txBox="1">
            <a:spLocks noChangeArrowheads="1"/>
          </p:cNvSpPr>
          <p:nvPr/>
        </p:nvSpPr>
        <p:spPr bwMode="auto">
          <a:xfrm>
            <a:off x="453812" y="3778250"/>
            <a:ext cx="5332614" cy="707886"/>
          </a:xfrm>
          <a:prstGeom prst="rect">
            <a:avLst/>
          </a:prstGeom>
          <a:noFill/>
          <a:ln w="9525">
            <a:noFill/>
            <a:miter lim="800000"/>
            <a:headEnd/>
            <a:tailEnd/>
          </a:ln>
        </p:spPr>
        <p:txBody>
          <a:bodyPr wrap="none">
            <a:spAutoFit/>
          </a:bodyPr>
          <a:lstStyle/>
          <a:p>
            <a:r>
              <a:rPr lang="ru-RU" sz="4000" dirty="0" smtClean="0">
                <a:solidFill>
                  <a:schemeClr val="bg1"/>
                </a:solidFill>
              </a:rPr>
              <a:t>Редакционный процесс</a:t>
            </a:r>
            <a:endParaRPr lang="en-AU" sz="4000" dirty="0" smtClean="0">
              <a:solidFill>
                <a:schemeClr val="bg1"/>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22</a:t>
            </a:fld>
            <a:endParaRPr lang="ru-RU">
              <a:solidFill>
                <a:prstClr val="black">
                  <a:tint val="75000"/>
                </a:prstClr>
              </a:solidFill>
            </a:endParaRPr>
          </a:p>
        </p:txBody>
      </p:sp>
    </p:spTree>
    <p:extLst>
      <p:ext uri="{BB962C8B-B14F-4D97-AF65-F5344CB8AC3E}">
        <p14:creationId xmlns:p14="http://schemas.microsoft.com/office/powerpoint/2010/main" val="1303948769"/>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ru-RU" sz="3000" b="1" dirty="0">
                <a:solidFill>
                  <a:srgbClr val="C00000"/>
                </a:solidFill>
                <a:latin typeface="+mn-lt"/>
                <a:ea typeface="+mn-ea"/>
                <a:cs typeface="+mn-cs"/>
              </a:rPr>
              <a:t>Название</a:t>
            </a:r>
            <a:r>
              <a:rPr lang="de-DE" sz="3000" b="1" dirty="0">
                <a:solidFill>
                  <a:srgbClr val="C00000"/>
                </a:solidFill>
                <a:latin typeface="+mn-lt"/>
                <a:ea typeface="+mn-ea"/>
                <a:cs typeface="+mn-cs"/>
              </a:rPr>
              <a:t> </a:t>
            </a:r>
            <a:r>
              <a:rPr lang="ru-RU" sz="3000" b="1" dirty="0">
                <a:solidFill>
                  <a:srgbClr val="C00000"/>
                </a:solidFill>
                <a:latin typeface="+mn-lt"/>
                <a:ea typeface="+mn-ea"/>
                <a:cs typeface="+mn-cs"/>
              </a:rPr>
              <a:t>должно привлечь внимание читателя</a:t>
            </a:r>
            <a:endParaRPr lang="de-DE" sz="3000" b="1" dirty="0">
              <a:solidFill>
                <a:srgbClr val="C00000"/>
              </a:solidFill>
              <a:latin typeface="+mn-lt"/>
              <a:ea typeface="+mn-ea"/>
              <a:cs typeface="+mn-cs"/>
            </a:endParaRPr>
          </a:p>
        </p:txBody>
      </p:sp>
      <p:sp>
        <p:nvSpPr>
          <p:cNvPr id="15" name="Rounded Rectangle 14"/>
          <p:cNvSpPr/>
          <p:nvPr/>
        </p:nvSpPr>
        <p:spPr>
          <a:xfrm>
            <a:off x="720808" y="1904532"/>
            <a:ext cx="3563895" cy="762000"/>
          </a:xfrm>
          <a:prstGeom prst="round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smtClean="0">
                <a:ln>
                  <a:noFill/>
                </a:ln>
                <a:solidFill>
                  <a:prstClr val="white"/>
                </a:solidFill>
                <a:effectLst/>
                <a:uLnTx/>
                <a:uFillTx/>
                <a:latin typeface="Calibri"/>
                <a:ea typeface="+mn-ea"/>
                <a:cs typeface="+mn-cs"/>
              </a:rPr>
              <a:t>Важные моменты</a:t>
            </a:r>
            <a:endParaRPr kumimoji="0" lang="en-US" sz="32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6" name="Rounded Rectangle 21"/>
          <p:cNvSpPr/>
          <p:nvPr/>
        </p:nvSpPr>
        <p:spPr>
          <a:xfrm>
            <a:off x="539552" y="2818932"/>
            <a:ext cx="3851191" cy="1600200"/>
          </a:xfrm>
          <a:prstGeom prst="roundRect">
            <a:avLst>
              <a:gd name="adj" fmla="val 9760"/>
            </a:avLst>
          </a:prstGeom>
          <a:solidFill>
            <a:sysClr val="window" lastClr="FFFFFF"/>
          </a:solidFill>
          <a:ln w="2857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457200" marR="0" lvl="0" indent="-457200" algn="l" defTabSz="91440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kumimoji="0" lang="ru-RU" sz="2000" b="1" i="0" u="none" strike="noStrike" kern="0" cap="none" spc="0" normalizeH="0" baseline="0" noProof="0" dirty="0" smtClean="0">
                <a:ln>
                  <a:noFill/>
                </a:ln>
                <a:solidFill>
                  <a:schemeClr val="tx2">
                    <a:lumMod val="75000"/>
                  </a:schemeClr>
                </a:solidFill>
                <a:effectLst/>
                <a:uLnTx/>
                <a:uFillTx/>
                <a:latin typeface="Calibri"/>
                <a:ea typeface="+mn-ea"/>
                <a:cs typeface="+mn-cs"/>
              </a:rPr>
              <a:t>Краткое изложение ключевых выводов</a:t>
            </a:r>
            <a:endParaRPr kumimoji="0" lang="en-US" sz="2000" b="1" i="0" u="none" strike="noStrike" kern="0" cap="none" spc="0" normalizeH="0" baseline="0" noProof="0" dirty="0" smtClean="0">
              <a:ln>
                <a:noFill/>
              </a:ln>
              <a:solidFill>
                <a:schemeClr val="tx2">
                  <a:lumMod val="75000"/>
                </a:schemeClr>
              </a:solidFill>
              <a:effectLst/>
              <a:uLnTx/>
              <a:uFillTx/>
              <a:latin typeface="Calibri"/>
              <a:ea typeface="+mn-ea"/>
              <a:cs typeface="+mn-cs"/>
            </a:endParaRPr>
          </a:p>
          <a:p>
            <a:pPr marL="457200" marR="0" lvl="0" indent="-457200" algn="l" defTabSz="91440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kumimoji="0" lang="ru-RU" sz="2000" b="1" i="0" u="none" strike="noStrike" kern="0" cap="none" spc="0" normalizeH="0" baseline="0" noProof="0" dirty="0" smtClean="0">
                <a:ln>
                  <a:noFill/>
                </a:ln>
                <a:solidFill>
                  <a:schemeClr val="tx2">
                    <a:lumMod val="75000"/>
                  </a:schemeClr>
                </a:solidFill>
                <a:effectLst/>
                <a:uLnTx/>
                <a:uFillTx/>
                <a:latin typeface="Calibri"/>
                <a:ea typeface="+mn-ea"/>
                <a:cs typeface="+mn-cs"/>
              </a:rPr>
              <a:t>Содержит ключевые слова</a:t>
            </a:r>
            <a:endParaRPr kumimoji="0" lang="en-US" sz="2000" b="1" i="0" u="none" strike="noStrike" kern="0" cap="none" spc="0" normalizeH="0" baseline="0" noProof="0" dirty="0" smtClean="0">
              <a:ln>
                <a:noFill/>
              </a:ln>
              <a:solidFill>
                <a:schemeClr val="tx2">
                  <a:lumMod val="75000"/>
                </a:schemeClr>
              </a:solidFill>
              <a:effectLst/>
              <a:uLnTx/>
              <a:uFillTx/>
              <a:latin typeface="Calibri"/>
              <a:ea typeface="+mn-ea"/>
              <a:cs typeface="+mn-cs"/>
            </a:endParaRPr>
          </a:p>
          <a:p>
            <a:pPr marL="457200" marR="0" lvl="0" indent="-457200" algn="l" defTabSz="91440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kumimoji="0" lang="ru-RU" sz="2000" b="1" i="0" u="none" strike="noStrike" kern="0" cap="none" spc="0" normalizeH="0" baseline="0" noProof="0" dirty="0" smtClean="0">
                <a:ln>
                  <a:noFill/>
                </a:ln>
                <a:solidFill>
                  <a:schemeClr val="tx2">
                    <a:lumMod val="75000"/>
                  </a:schemeClr>
                </a:solidFill>
                <a:effectLst/>
                <a:uLnTx/>
                <a:uFillTx/>
                <a:latin typeface="Calibri"/>
                <a:ea typeface="+mn-ea"/>
                <a:cs typeface="+mn-cs"/>
              </a:rPr>
              <a:t>Менее 20 слов</a:t>
            </a:r>
            <a:endParaRPr kumimoji="0" lang="en-US" sz="2000" b="1" i="0" u="none" strike="noStrike" kern="0" cap="none" spc="0" normalizeH="0" baseline="0" noProof="0" dirty="0" smtClean="0">
              <a:ln>
                <a:noFill/>
              </a:ln>
              <a:solidFill>
                <a:schemeClr val="tx2">
                  <a:lumMod val="75000"/>
                </a:schemeClr>
              </a:solidFill>
              <a:effectLst/>
              <a:uLnTx/>
              <a:uFillTx/>
              <a:latin typeface="Calibri"/>
              <a:ea typeface="+mn-ea"/>
              <a:cs typeface="+mn-cs"/>
            </a:endParaRPr>
          </a:p>
        </p:txBody>
      </p:sp>
      <p:sp>
        <p:nvSpPr>
          <p:cNvPr id="17" name="Rounded Rectangle 21"/>
          <p:cNvSpPr/>
          <p:nvPr/>
        </p:nvSpPr>
        <p:spPr>
          <a:xfrm>
            <a:off x="4818104" y="1904532"/>
            <a:ext cx="3563895" cy="762000"/>
          </a:xfrm>
          <a:prstGeom prst="roundRect">
            <a:avLst/>
          </a:prstGeom>
          <a:solidFill>
            <a:srgbClr val="B5002F"/>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smtClean="0">
                <a:ln>
                  <a:noFill/>
                </a:ln>
                <a:solidFill>
                  <a:prstClr val="white"/>
                </a:solidFill>
                <a:effectLst/>
                <a:uLnTx/>
                <a:uFillTx/>
                <a:latin typeface="Calibri"/>
                <a:ea typeface="+mn-ea"/>
                <a:cs typeface="+mn-cs"/>
              </a:rPr>
              <a:t>Избегайте</a:t>
            </a:r>
            <a:endParaRPr kumimoji="0" lang="en-US" sz="32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 name="TextBox 17"/>
          <p:cNvSpPr txBox="1"/>
          <p:nvPr/>
        </p:nvSpPr>
        <p:spPr>
          <a:xfrm>
            <a:off x="76200" y="4995229"/>
            <a:ext cx="8991600" cy="954107"/>
          </a:xfrm>
          <a:prstGeom prst="rect">
            <a:avLst/>
          </a:prstGeom>
          <a:noFill/>
        </p:spPr>
        <p:txBody>
          <a:bodyPr wrap="square" rtlCol="0">
            <a:spAutoFit/>
          </a:bodyPr>
          <a:lstStyle/>
          <a:p>
            <a:pPr eaLnBrk="1" fontAlgn="auto" hangingPunct="1">
              <a:spcBef>
                <a:spcPts val="0"/>
              </a:spcBef>
              <a:spcAft>
                <a:spcPts val="0"/>
              </a:spcAft>
            </a:pPr>
            <a:r>
              <a:rPr lang="ru-RU" sz="2800" b="1" i="1" dirty="0">
                <a:solidFill>
                  <a:srgbClr val="C00000"/>
                </a:solidFill>
                <a:latin typeface="Calibri"/>
              </a:rPr>
              <a:t>Назван</a:t>
            </a:r>
            <a:r>
              <a:rPr lang="ru-RU" sz="2800" b="1" i="1" dirty="0" smtClean="0">
                <a:solidFill>
                  <a:srgbClr val="C00000"/>
                </a:solidFill>
                <a:latin typeface="Calibri"/>
                <a:ea typeface="+mn-ea"/>
                <a:cs typeface="+mn-cs"/>
              </a:rPr>
              <a:t>ие должно быть кратким резюме наиболее важных выводов</a:t>
            </a:r>
            <a:endParaRPr lang="en-US" sz="2800" b="1" i="1" dirty="0">
              <a:solidFill>
                <a:srgbClr val="C00000"/>
              </a:solidFill>
              <a:latin typeface="Calibri"/>
              <a:ea typeface="+mn-ea"/>
              <a:cs typeface="+mn-cs"/>
            </a:endParaRPr>
          </a:p>
        </p:txBody>
      </p:sp>
      <p:sp>
        <p:nvSpPr>
          <p:cNvPr id="19" name="Rounded Rectangle 18"/>
          <p:cNvSpPr/>
          <p:nvPr/>
        </p:nvSpPr>
        <p:spPr>
          <a:xfrm>
            <a:off x="4800090" y="2818932"/>
            <a:ext cx="3570320" cy="1600200"/>
          </a:xfrm>
          <a:prstGeom prst="roundRect">
            <a:avLst>
              <a:gd name="adj" fmla="val 8316"/>
            </a:avLst>
          </a:prstGeom>
          <a:solidFill>
            <a:srgbClr val="FFFFFF"/>
          </a:solidFill>
          <a:ln w="19050" cap="flat" cmpd="sng" algn="ctr">
            <a:solidFill>
              <a:srgbClr val="B5002F"/>
            </a:solidFill>
            <a:prstDash val="solid"/>
          </a:ln>
          <a:effectLst>
            <a:outerShdw blurRad="40000" dist="23000" dir="5400000" rotWithShape="0">
              <a:srgbClr val="000000">
                <a:alpha val="35000"/>
              </a:srgbClr>
            </a:outerShdw>
          </a:effectLst>
        </p:spPr>
        <p:txBody>
          <a:bodyPr rtlCol="0" anchor="ctr"/>
          <a:lstStyle/>
          <a:p>
            <a:pPr marL="342900" marR="0" lvl="0" indent="-342900" algn="l" defTabSz="914400" eaLnBrk="1" fontAlgn="auto" latinLnBrk="0" hangingPunct="1">
              <a:lnSpc>
                <a:spcPct val="100000"/>
              </a:lnSpc>
              <a:spcBef>
                <a:spcPts val="0"/>
              </a:spcBef>
              <a:spcAft>
                <a:spcPts val="0"/>
              </a:spcAft>
              <a:buClrTx/>
              <a:buSzPct val="100000"/>
              <a:buFontTx/>
              <a:buBlip>
                <a:blip r:embed="rId3"/>
              </a:buBlip>
              <a:tabLst/>
              <a:defRPr/>
            </a:pPr>
            <a:r>
              <a:rPr kumimoji="0" lang="ru-RU" sz="2000" b="1" i="0" u="none" strike="noStrike" kern="0" cap="none" spc="0" normalizeH="0" baseline="0" noProof="0" dirty="0" smtClean="0">
                <a:ln>
                  <a:noFill/>
                </a:ln>
                <a:solidFill>
                  <a:srgbClr val="B5002F"/>
                </a:solidFill>
                <a:effectLst/>
                <a:uLnTx/>
                <a:uFillTx/>
                <a:latin typeface="Calibri"/>
                <a:ea typeface="+mn-ea"/>
                <a:cs typeface="+mn-cs"/>
              </a:rPr>
              <a:t>Вопросы</a:t>
            </a:r>
            <a:endParaRPr kumimoji="0" lang="en-US" sz="2000" b="1" i="0" u="none" strike="noStrike" kern="0" cap="none" spc="0" normalizeH="0" baseline="0" noProof="0" dirty="0" smtClean="0">
              <a:ln>
                <a:noFill/>
              </a:ln>
              <a:solidFill>
                <a:srgbClr val="B5002F"/>
              </a:solidFill>
              <a:effectLst/>
              <a:uLnTx/>
              <a:uFillTx/>
              <a:latin typeface="Calibri"/>
              <a:ea typeface="+mn-ea"/>
              <a:cs typeface="+mn-cs"/>
            </a:endParaRPr>
          </a:p>
          <a:p>
            <a:pPr marL="342900" marR="0" lvl="0" indent="-342900" algn="l" defTabSz="914400" eaLnBrk="1" fontAlgn="auto" latinLnBrk="0" hangingPunct="1">
              <a:lnSpc>
                <a:spcPct val="100000"/>
              </a:lnSpc>
              <a:spcBef>
                <a:spcPts val="0"/>
              </a:spcBef>
              <a:spcAft>
                <a:spcPts val="0"/>
              </a:spcAft>
              <a:buClrTx/>
              <a:buSzPct val="100000"/>
              <a:buFontTx/>
              <a:buBlip>
                <a:blip r:embed="rId3"/>
              </a:buBlip>
              <a:tabLst/>
              <a:defRPr/>
            </a:pPr>
            <a:r>
              <a:rPr kumimoji="0" lang="ru-RU" sz="2000" b="1" i="0" u="none" strike="noStrike" kern="0" cap="none" spc="0" normalizeH="0" baseline="0" noProof="0" dirty="0" smtClean="0">
                <a:ln>
                  <a:noFill/>
                </a:ln>
                <a:solidFill>
                  <a:srgbClr val="B5002F"/>
                </a:solidFill>
                <a:effectLst/>
                <a:uLnTx/>
                <a:uFillTx/>
                <a:latin typeface="Calibri"/>
                <a:ea typeface="+mn-ea"/>
                <a:cs typeface="+mn-cs"/>
              </a:rPr>
              <a:t>Описание методов</a:t>
            </a:r>
            <a:endParaRPr kumimoji="0" lang="en-US" sz="2000" b="1" i="0" u="none" strike="noStrike" kern="0" cap="none" spc="0" normalizeH="0" baseline="0" noProof="0" dirty="0" smtClean="0">
              <a:ln>
                <a:noFill/>
              </a:ln>
              <a:solidFill>
                <a:srgbClr val="B5002F"/>
              </a:solidFill>
              <a:effectLst/>
              <a:uLnTx/>
              <a:uFillTx/>
              <a:latin typeface="Calibri"/>
              <a:ea typeface="+mn-ea"/>
              <a:cs typeface="+mn-cs"/>
            </a:endParaRPr>
          </a:p>
          <a:p>
            <a:pPr marL="342900" marR="0" lvl="0" indent="-342900" algn="l" defTabSz="914400" eaLnBrk="1" fontAlgn="auto" latinLnBrk="0" hangingPunct="1">
              <a:lnSpc>
                <a:spcPct val="100000"/>
              </a:lnSpc>
              <a:spcBef>
                <a:spcPts val="0"/>
              </a:spcBef>
              <a:spcAft>
                <a:spcPts val="0"/>
              </a:spcAft>
              <a:buClrTx/>
              <a:buSzPct val="100000"/>
              <a:buFontTx/>
              <a:buBlip>
                <a:blip r:embed="rId3"/>
              </a:buBlip>
              <a:tabLst/>
              <a:defRPr/>
            </a:pPr>
            <a:r>
              <a:rPr kumimoji="0" lang="ru-RU" sz="2000" b="1" i="0" u="none" strike="noStrike" kern="0" cap="none" spc="0" normalizeH="0" baseline="0" noProof="0" dirty="0" smtClean="0">
                <a:ln>
                  <a:noFill/>
                </a:ln>
                <a:solidFill>
                  <a:srgbClr val="B5002F"/>
                </a:solidFill>
                <a:effectLst/>
                <a:uLnTx/>
                <a:uFillTx/>
                <a:latin typeface="Calibri"/>
                <a:ea typeface="+mn-ea"/>
                <a:cs typeface="+mn-cs"/>
              </a:rPr>
              <a:t>Аббревиатуры</a:t>
            </a:r>
            <a:endParaRPr kumimoji="0" lang="en-US" sz="2000" b="1" i="0" u="none" strike="noStrike" kern="0" cap="none" spc="0" normalizeH="0" baseline="0" noProof="0" dirty="0" smtClean="0">
              <a:ln>
                <a:noFill/>
              </a:ln>
              <a:solidFill>
                <a:srgbClr val="B5002F"/>
              </a:solidFill>
              <a:effectLst/>
              <a:uLnTx/>
              <a:uFillTx/>
              <a:latin typeface="Calibri"/>
              <a:ea typeface="+mn-ea"/>
              <a:cs typeface="+mn-cs"/>
            </a:endParaRPr>
          </a:p>
          <a:p>
            <a:pPr marL="342900" marR="0" lvl="0" indent="-342900" algn="l" defTabSz="914400" eaLnBrk="1" fontAlgn="auto" latinLnBrk="0" hangingPunct="1">
              <a:lnSpc>
                <a:spcPct val="100000"/>
              </a:lnSpc>
              <a:spcBef>
                <a:spcPts val="0"/>
              </a:spcBef>
              <a:spcAft>
                <a:spcPts val="0"/>
              </a:spcAft>
              <a:buClrTx/>
              <a:buSzPct val="100000"/>
              <a:buFontTx/>
              <a:buBlip>
                <a:blip r:embed="rId3"/>
              </a:buBlip>
              <a:tabLst/>
              <a:defRPr/>
            </a:pPr>
            <a:r>
              <a:rPr kumimoji="0" lang="en-US" sz="2000" b="1" i="0" u="none" strike="noStrike" kern="0" cap="none" spc="0" normalizeH="0" baseline="0" noProof="0" dirty="0" smtClean="0">
                <a:ln>
                  <a:noFill/>
                </a:ln>
                <a:solidFill>
                  <a:srgbClr val="B5002F"/>
                </a:solidFill>
                <a:effectLst/>
                <a:uLnTx/>
                <a:uFillTx/>
                <a:latin typeface="Calibri"/>
                <a:ea typeface="+mn-ea"/>
                <a:cs typeface="+mn-cs"/>
              </a:rPr>
              <a:t>“</a:t>
            </a:r>
            <a:r>
              <a:rPr kumimoji="0" lang="ru-RU" sz="2000" b="1" i="0" u="none" strike="noStrike" kern="0" cap="none" spc="0" normalizeH="0" baseline="0" noProof="0" dirty="0" smtClean="0">
                <a:ln>
                  <a:noFill/>
                </a:ln>
                <a:solidFill>
                  <a:srgbClr val="B5002F"/>
                </a:solidFill>
                <a:effectLst/>
                <a:uLnTx/>
                <a:uFillTx/>
                <a:latin typeface="Calibri"/>
                <a:ea typeface="+mn-ea"/>
                <a:cs typeface="+mn-cs"/>
              </a:rPr>
              <a:t>Новый</a:t>
            </a:r>
            <a:r>
              <a:rPr kumimoji="0" lang="en-US" sz="2000" b="1" i="0" u="none" strike="noStrike" kern="0" cap="none" spc="0" normalizeH="0" baseline="0" noProof="0" dirty="0" smtClean="0">
                <a:ln>
                  <a:noFill/>
                </a:ln>
                <a:solidFill>
                  <a:srgbClr val="B5002F"/>
                </a:solidFill>
                <a:effectLst/>
                <a:uLnTx/>
                <a:uFillTx/>
                <a:latin typeface="Calibri"/>
                <a:ea typeface="+mn-ea"/>
                <a:cs typeface="+mn-cs"/>
              </a:rPr>
              <a:t>” </a:t>
            </a:r>
            <a:r>
              <a:rPr kumimoji="0" lang="ru-RU" sz="2000" b="1" i="0" u="none" strike="noStrike" kern="0" cap="none" spc="0" normalizeH="0" baseline="0" noProof="0" dirty="0" smtClean="0">
                <a:ln>
                  <a:noFill/>
                </a:ln>
                <a:solidFill>
                  <a:srgbClr val="B5002F"/>
                </a:solidFill>
                <a:effectLst/>
                <a:uLnTx/>
                <a:uFillTx/>
                <a:latin typeface="Calibri"/>
                <a:ea typeface="+mn-ea"/>
                <a:cs typeface="+mn-cs"/>
              </a:rPr>
              <a:t>или</a:t>
            </a:r>
            <a:r>
              <a:rPr kumimoji="0" lang="en-US" sz="2000" b="1" i="0" u="none" strike="noStrike" kern="0" cap="none" spc="0" normalizeH="0" baseline="0" noProof="0" dirty="0" smtClean="0">
                <a:ln>
                  <a:noFill/>
                </a:ln>
                <a:solidFill>
                  <a:srgbClr val="B5002F"/>
                </a:solidFill>
                <a:effectLst/>
                <a:uLnTx/>
                <a:uFillTx/>
                <a:latin typeface="Calibri"/>
                <a:ea typeface="+mn-ea"/>
                <a:cs typeface="+mn-cs"/>
              </a:rPr>
              <a:t> “</a:t>
            </a:r>
            <a:r>
              <a:rPr kumimoji="0" lang="ru-RU" sz="2000" b="1" i="0" u="none" strike="noStrike" kern="0" cap="none" spc="0" normalizeH="0" baseline="0" noProof="0" dirty="0" smtClean="0">
                <a:ln>
                  <a:noFill/>
                </a:ln>
                <a:solidFill>
                  <a:srgbClr val="B5002F"/>
                </a:solidFill>
                <a:effectLst/>
                <a:uLnTx/>
                <a:uFillTx/>
                <a:latin typeface="Calibri"/>
                <a:ea typeface="+mn-ea"/>
                <a:cs typeface="+mn-cs"/>
              </a:rPr>
              <a:t>ранее не существовавший</a:t>
            </a:r>
            <a:r>
              <a:rPr kumimoji="0" lang="en-US" sz="2000" b="1" i="0" u="none" strike="noStrike" kern="0" cap="none" spc="0" normalizeH="0" baseline="0" noProof="0" dirty="0" smtClean="0">
                <a:ln>
                  <a:noFill/>
                </a:ln>
                <a:solidFill>
                  <a:srgbClr val="B5002F"/>
                </a:solidFill>
                <a:effectLst/>
                <a:uLnTx/>
                <a:uFillTx/>
                <a:latin typeface="Calibri"/>
                <a:ea typeface="+mn-ea"/>
                <a:cs typeface="+mn-cs"/>
              </a:rPr>
              <a:t>”</a:t>
            </a:r>
          </a:p>
        </p:txBody>
      </p:sp>
    </p:spTree>
    <p:extLst>
      <p:ext uri="{BB962C8B-B14F-4D97-AF65-F5344CB8AC3E}">
        <p14:creationId xmlns:p14="http://schemas.microsoft.com/office/powerpoint/2010/main" val="1792852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bg/>
                                          </p:spTgt>
                                        </p:tgtEl>
                                        <p:attrNameLst>
                                          <p:attrName>style.visibility</p:attrName>
                                        </p:attrNameLst>
                                      </p:cBhvr>
                                      <p:to>
                                        <p:strVal val="visible"/>
                                      </p:to>
                                    </p:set>
                                    <p:animEffect transition="in" filter="fade">
                                      <p:cBhvr>
                                        <p:cTn id="12" dur="500"/>
                                        <p:tgtEl>
                                          <p:spTgt spid="1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fade">
                                      <p:cBhvr>
                                        <p:cTn id="20" dur="5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500"/>
                                        <p:tgtEl>
                                          <p:spTgt spid="1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bg/>
                                          </p:spTgt>
                                        </p:tgtEl>
                                        <p:attrNameLst>
                                          <p:attrName>style.visibility</p:attrName>
                                        </p:attrNameLst>
                                      </p:cBhvr>
                                      <p:to>
                                        <p:strVal val="visible"/>
                                      </p:to>
                                    </p:set>
                                    <p:animEffect transition="in" filter="fade">
                                      <p:cBhvr>
                                        <p:cTn id="35" dur="500"/>
                                        <p:tgtEl>
                                          <p:spTgt spid="19">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500"/>
                                        <p:tgtEl>
                                          <p:spTgt spid="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xEl>
                                              <p:pRg st="1" end="1"/>
                                            </p:txEl>
                                          </p:spTgt>
                                        </p:tgtEl>
                                        <p:attrNameLst>
                                          <p:attrName>style.visibility</p:attrName>
                                        </p:attrNameLst>
                                      </p:cBhvr>
                                      <p:to>
                                        <p:strVal val="visible"/>
                                      </p:to>
                                    </p:set>
                                    <p:animEffect transition="in" filter="fade">
                                      <p:cBhvr>
                                        <p:cTn id="43" dur="500"/>
                                        <p:tgtEl>
                                          <p:spTgt spid="1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xEl>
                                              <p:pRg st="2" end="2"/>
                                            </p:txEl>
                                          </p:spTgt>
                                        </p:tgtEl>
                                        <p:attrNameLst>
                                          <p:attrName>style.visibility</p:attrName>
                                        </p:attrNameLst>
                                      </p:cBhvr>
                                      <p:to>
                                        <p:strVal val="visible"/>
                                      </p:to>
                                    </p:set>
                                    <p:animEffect transition="in" filter="fade">
                                      <p:cBhvr>
                                        <p:cTn id="48" dur="500"/>
                                        <p:tgtEl>
                                          <p:spTgt spid="1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xEl>
                                              <p:pRg st="3" end="3"/>
                                            </p:txEl>
                                          </p:spTgt>
                                        </p:tgtEl>
                                        <p:attrNameLst>
                                          <p:attrName>style.visibility</p:attrName>
                                        </p:attrNameLst>
                                      </p:cBhvr>
                                      <p:to>
                                        <p:strVal val="visible"/>
                                      </p:to>
                                    </p:set>
                                    <p:animEffect transition="in" filter="fade">
                                      <p:cBhvr>
                                        <p:cTn id="53" dur="500"/>
                                        <p:tgtEl>
                                          <p:spTgt spid="19">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build="p" animBg="1"/>
      <p:bldP spid="17" grpId="0" animBg="1"/>
      <p:bldP spid="18" grpId="0"/>
      <p:bldP spid="19"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ru-RU" sz="3000" b="1" dirty="0">
                <a:solidFill>
                  <a:srgbClr val="C00000"/>
                </a:solidFill>
                <a:latin typeface="+mn-lt"/>
                <a:ea typeface="+mn-ea"/>
                <a:cs typeface="+mn-cs"/>
              </a:rPr>
              <a:t>Аннотация</a:t>
            </a:r>
            <a:endParaRPr lang="de-DE" sz="3000" b="1" dirty="0">
              <a:solidFill>
                <a:srgbClr val="C00000"/>
              </a:solidFill>
              <a:latin typeface="+mn-lt"/>
              <a:ea typeface="+mn-ea"/>
              <a:cs typeface="+mn-cs"/>
            </a:endParaRPr>
          </a:p>
        </p:txBody>
      </p:sp>
      <p:sp>
        <p:nvSpPr>
          <p:cNvPr id="35" name="Rounded Rectangle 34"/>
          <p:cNvSpPr/>
          <p:nvPr/>
        </p:nvSpPr>
        <p:spPr>
          <a:xfrm>
            <a:off x="609600" y="2906914"/>
            <a:ext cx="2301766" cy="609449"/>
          </a:xfrm>
          <a:prstGeom prst="round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mj-lt"/>
              </a:rPr>
              <a:t>Цели</a:t>
            </a:r>
            <a:endParaRPr lang="en-US" sz="2400" b="1" dirty="0">
              <a:solidFill>
                <a:schemeClr val="bg1"/>
              </a:solidFill>
              <a:latin typeface="+mj-lt"/>
            </a:endParaRPr>
          </a:p>
        </p:txBody>
      </p:sp>
      <p:sp>
        <p:nvSpPr>
          <p:cNvPr id="36" name="Rounded Rectangle 35"/>
          <p:cNvSpPr/>
          <p:nvPr/>
        </p:nvSpPr>
        <p:spPr>
          <a:xfrm>
            <a:off x="609600" y="2078820"/>
            <a:ext cx="2301766" cy="68400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mj-lt"/>
              </a:rPr>
              <a:t>Общая информация</a:t>
            </a:r>
            <a:endParaRPr lang="en-US" sz="2400" b="1" dirty="0">
              <a:latin typeface="+mj-lt"/>
            </a:endParaRPr>
          </a:p>
        </p:txBody>
      </p:sp>
      <p:sp>
        <p:nvSpPr>
          <p:cNvPr id="43" name="Rounded Rectangle 42"/>
          <p:cNvSpPr/>
          <p:nvPr/>
        </p:nvSpPr>
        <p:spPr>
          <a:xfrm>
            <a:off x="609600" y="3644996"/>
            <a:ext cx="2301766" cy="609449"/>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mj-lt"/>
              </a:rPr>
              <a:t>Методы</a:t>
            </a:r>
            <a:endParaRPr lang="en-US" sz="2400" b="1" dirty="0">
              <a:solidFill>
                <a:schemeClr val="bg1"/>
              </a:solidFill>
              <a:latin typeface="+mj-lt"/>
            </a:endParaRPr>
          </a:p>
        </p:txBody>
      </p:sp>
      <p:sp>
        <p:nvSpPr>
          <p:cNvPr id="50" name="Rounded Rectangle 49"/>
          <p:cNvSpPr/>
          <p:nvPr/>
        </p:nvSpPr>
        <p:spPr>
          <a:xfrm>
            <a:off x="609600" y="4383078"/>
            <a:ext cx="2301766" cy="609449"/>
          </a:xfrm>
          <a:prstGeom prst="round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mj-lt"/>
              </a:rPr>
              <a:t>Результаты</a:t>
            </a:r>
            <a:endParaRPr lang="en-US" sz="2400" b="1" dirty="0">
              <a:solidFill>
                <a:schemeClr val="bg1"/>
              </a:solidFill>
              <a:latin typeface="+mj-lt"/>
            </a:endParaRPr>
          </a:p>
        </p:txBody>
      </p:sp>
      <p:sp>
        <p:nvSpPr>
          <p:cNvPr id="51" name="Rounded Rectangle 50"/>
          <p:cNvSpPr/>
          <p:nvPr/>
        </p:nvSpPr>
        <p:spPr>
          <a:xfrm>
            <a:off x="609600" y="5121160"/>
            <a:ext cx="2301766" cy="609449"/>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mj-lt"/>
              </a:rPr>
              <a:t>Заключение</a:t>
            </a:r>
            <a:endParaRPr lang="en-US" sz="2400" b="1" dirty="0">
              <a:solidFill>
                <a:schemeClr val="bg1"/>
              </a:solidFill>
              <a:latin typeface="+mj-lt"/>
            </a:endParaRPr>
          </a:p>
        </p:txBody>
      </p:sp>
      <p:sp>
        <p:nvSpPr>
          <p:cNvPr id="52" name="Rounded Rectangle 51"/>
          <p:cNvSpPr/>
          <p:nvPr/>
        </p:nvSpPr>
        <p:spPr>
          <a:xfrm>
            <a:off x="3810000" y="2168832"/>
            <a:ext cx="4953000" cy="609449"/>
          </a:xfrm>
          <a:prstGeom prst="roundRect">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ru-RU" sz="2400" b="1" dirty="0">
                <a:solidFill>
                  <a:schemeClr val="accent1"/>
                </a:solidFill>
                <a:latin typeface="+mj-lt"/>
              </a:rPr>
              <a:t>Почему проводилось</a:t>
            </a:r>
            <a:endParaRPr lang="en-US" sz="2400" b="1" dirty="0">
              <a:solidFill>
                <a:schemeClr val="accent1"/>
              </a:solidFill>
              <a:latin typeface="+mj-lt"/>
            </a:endParaRPr>
          </a:p>
          <a:p>
            <a:pPr algn="ctr">
              <a:spcBef>
                <a:spcPts val="0"/>
              </a:spcBef>
            </a:pPr>
            <a:r>
              <a:rPr lang="ru-RU" sz="2400" b="1" dirty="0" smtClean="0">
                <a:solidFill>
                  <a:schemeClr val="accent1"/>
                </a:solidFill>
                <a:latin typeface="+mj-lt"/>
              </a:rPr>
              <a:t>исследование</a:t>
            </a:r>
            <a:endParaRPr lang="en-US" sz="2400" b="1" dirty="0">
              <a:solidFill>
                <a:schemeClr val="accent1"/>
              </a:solidFill>
              <a:latin typeface="+mj-lt"/>
            </a:endParaRPr>
          </a:p>
        </p:txBody>
      </p:sp>
      <p:sp>
        <p:nvSpPr>
          <p:cNvPr id="53" name="Right Arrow 52"/>
          <p:cNvSpPr/>
          <p:nvPr/>
        </p:nvSpPr>
        <p:spPr>
          <a:xfrm>
            <a:off x="3048000" y="2359218"/>
            <a:ext cx="609600" cy="228676"/>
          </a:xfrm>
          <a:prstGeom prst="rightArrow">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4" name="Rounded Rectangle 53"/>
          <p:cNvSpPr/>
          <p:nvPr/>
        </p:nvSpPr>
        <p:spPr>
          <a:xfrm>
            <a:off x="3810000" y="2906914"/>
            <a:ext cx="4953000" cy="609449"/>
          </a:xfrm>
          <a:prstGeom prst="roundRect">
            <a:avLst/>
          </a:prstGeom>
          <a:solidFill>
            <a:srgbClr val="FFFFFF"/>
          </a:solid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7030A0"/>
                </a:solidFill>
                <a:latin typeface="+mj-lt"/>
              </a:rPr>
              <a:t>Ваша гипотеза</a:t>
            </a:r>
            <a:endParaRPr lang="en-US" sz="2400" b="1" dirty="0">
              <a:solidFill>
                <a:srgbClr val="7030A0"/>
              </a:solidFill>
              <a:latin typeface="+mj-lt"/>
            </a:endParaRPr>
          </a:p>
        </p:txBody>
      </p:sp>
      <p:sp>
        <p:nvSpPr>
          <p:cNvPr id="55" name="Right Arrow 54"/>
          <p:cNvSpPr/>
          <p:nvPr/>
        </p:nvSpPr>
        <p:spPr>
          <a:xfrm>
            <a:off x="3048000" y="3097300"/>
            <a:ext cx="609600" cy="228676"/>
          </a:xfrm>
          <a:prstGeom prst="rightArrow">
            <a:avLst/>
          </a:pr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6" name="Rounded Rectangle 55"/>
          <p:cNvSpPr/>
          <p:nvPr/>
        </p:nvSpPr>
        <p:spPr>
          <a:xfrm>
            <a:off x="3810000" y="3644996"/>
            <a:ext cx="4953000" cy="609449"/>
          </a:xfrm>
          <a:prstGeom prst="roundRect">
            <a:avLst/>
          </a:prstGeom>
          <a:solidFill>
            <a:srgbClr val="FFFFF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mj-lt"/>
              </a:rPr>
              <a:t>Методы / анализ</a:t>
            </a:r>
            <a:endParaRPr lang="en-US" sz="2400" b="1" dirty="0">
              <a:solidFill>
                <a:srgbClr val="C00000"/>
              </a:solidFill>
              <a:latin typeface="+mj-lt"/>
            </a:endParaRPr>
          </a:p>
        </p:txBody>
      </p:sp>
      <p:sp>
        <p:nvSpPr>
          <p:cNvPr id="57" name="Right Arrow 56"/>
          <p:cNvSpPr/>
          <p:nvPr/>
        </p:nvSpPr>
        <p:spPr>
          <a:xfrm>
            <a:off x="3048000" y="3835382"/>
            <a:ext cx="609600" cy="228676"/>
          </a:xfrm>
          <a:prstGeom prst="rightArrow">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8" name="Rounded Rectangle 57"/>
          <p:cNvSpPr/>
          <p:nvPr/>
        </p:nvSpPr>
        <p:spPr>
          <a:xfrm>
            <a:off x="3810000" y="4383078"/>
            <a:ext cx="4953000" cy="609449"/>
          </a:xfrm>
          <a:prstGeom prst="roundRect">
            <a:avLst/>
          </a:prstGeom>
          <a:solidFill>
            <a:srgbClr val="FFFFFF"/>
          </a:solid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7030A0"/>
                </a:solidFill>
                <a:latin typeface="+mj-lt"/>
              </a:rPr>
              <a:t>Наиболее важные выводы</a:t>
            </a:r>
            <a:endParaRPr lang="en-US" sz="2400" b="1" dirty="0">
              <a:solidFill>
                <a:srgbClr val="7030A0"/>
              </a:solidFill>
              <a:latin typeface="+mj-lt"/>
            </a:endParaRPr>
          </a:p>
        </p:txBody>
      </p:sp>
      <p:sp>
        <p:nvSpPr>
          <p:cNvPr id="59" name="Right Arrow 58"/>
          <p:cNvSpPr/>
          <p:nvPr/>
        </p:nvSpPr>
        <p:spPr>
          <a:xfrm>
            <a:off x="3048000" y="4573464"/>
            <a:ext cx="609600" cy="228676"/>
          </a:xfrm>
          <a:prstGeom prst="rightArrow">
            <a:avLst/>
          </a:pr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0" name="Rounded Rectangle 59"/>
          <p:cNvSpPr/>
          <p:nvPr/>
        </p:nvSpPr>
        <p:spPr>
          <a:xfrm>
            <a:off x="3810000" y="5121159"/>
            <a:ext cx="4953000" cy="609449"/>
          </a:xfrm>
          <a:prstGeom prst="roundRect">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solidFill>
                <a:latin typeface="+mj-lt"/>
              </a:rPr>
              <a:t>Заключение/выводы</a:t>
            </a:r>
            <a:endParaRPr lang="en-US" sz="2400" b="1" dirty="0">
              <a:solidFill>
                <a:schemeClr val="accent1"/>
              </a:solidFill>
              <a:latin typeface="+mj-lt"/>
            </a:endParaRPr>
          </a:p>
        </p:txBody>
      </p:sp>
      <p:sp>
        <p:nvSpPr>
          <p:cNvPr id="61" name="Right Arrow 60"/>
          <p:cNvSpPr/>
          <p:nvPr/>
        </p:nvSpPr>
        <p:spPr>
          <a:xfrm>
            <a:off x="3048000" y="5311546"/>
            <a:ext cx="609600" cy="228676"/>
          </a:xfrm>
          <a:prstGeom prst="rightArrow">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2" name="TextBox 61"/>
          <p:cNvSpPr txBox="1"/>
          <p:nvPr/>
        </p:nvSpPr>
        <p:spPr>
          <a:xfrm>
            <a:off x="683568" y="1314021"/>
            <a:ext cx="7920880" cy="584775"/>
          </a:xfrm>
          <a:prstGeom prst="rect">
            <a:avLst/>
          </a:prstGeom>
          <a:noFill/>
        </p:spPr>
        <p:txBody>
          <a:bodyPr wrap="square" rtlCol="0">
            <a:spAutoFit/>
          </a:bodyPr>
          <a:lstStyle/>
          <a:p>
            <a:pPr algn="ctr"/>
            <a:r>
              <a:rPr lang="ru-RU" sz="3200" b="1" i="1" dirty="0" smtClean="0">
                <a:solidFill>
                  <a:srgbClr val="C00000"/>
                </a:solidFill>
                <a:latin typeface="+mj-lt"/>
              </a:rPr>
              <a:t>Краткое изложение вашей работы</a:t>
            </a:r>
            <a:endParaRPr lang="en-US" sz="3200" b="1" i="1" dirty="0">
              <a:solidFill>
                <a:srgbClr val="C00000"/>
              </a:solidFill>
              <a:latin typeface="+mj-lt"/>
            </a:endParaRPr>
          </a:p>
        </p:txBody>
      </p:sp>
    </p:spTree>
    <p:extLst>
      <p:ext uri="{BB962C8B-B14F-4D97-AF65-F5344CB8AC3E}">
        <p14:creationId xmlns:p14="http://schemas.microsoft.com/office/powerpoint/2010/main" val="332964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left)">
                                      <p:cBhvr>
                                        <p:cTn id="50" dur="500"/>
                                        <p:tgtEl>
                                          <p:spTgt spid="59"/>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left)">
                                      <p:cBhvr>
                                        <p:cTn id="63" dur="500"/>
                                        <p:tgtEl>
                                          <p:spTgt spid="61"/>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3"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
          <p:cNvSpPr txBox="1">
            <a:spLocks/>
          </p:cNvSpPr>
          <p:nvPr/>
        </p:nvSpPr>
        <p:spPr bwMode="auto">
          <a:xfrm>
            <a:off x="251520" y="260648"/>
            <a:ext cx="8914954" cy="474711"/>
          </a:xfrm>
          <a:prstGeom prst="rect">
            <a:avLst/>
          </a:prstGeom>
          <a:noFill/>
          <a:ln>
            <a:noFill/>
          </a:ln>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a:lstStyle>
          <a:p>
            <a:r>
              <a:rPr lang="ru-RU" sz="3200" kern="0" dirty="0" smtClean="0">
                <a:solidFill>
                  <a:srgbClr val="C00000"/>
                </a:solidFill>
              </a:rPr>
              <a:t>Структура аннотации</a:t>
            </a:r>
            <a:endParaRPr lang="de-DE" sz="3200" kern="0" dirty="0">
              <a:solidFill>
                <a:srgbClr val="C00000"/>
              </a:solidFill>
            </a:endParaRPr>
          </a:p>
        </p:txBody>
      </p:sp>
      <p:sp>
        <p:nvSpPr>
          <p:cNvPr id="7" name="TextBox 6"/>
          <p:cNvSpPr txBox="1"/>
          <p:nvPr/>
        </p:nvSpPr>
        <p:spPr>
          <a:xfrm>
            <a:off x="1424976" y="6451667"/>
            <a:ext cx="7467600" cy="307777"/>
          </a:xfrm>
          <a:prstGeom prst="rect">
            <a:avLst/>
          </a:prstGeom>
          <a:noFill/>
        </p:spPr>
        <p:txBody>
          <a:bodyPr wrap="square" rtlCol="0">
            <a:spAutoFit/>
          </a:bodyPr>
          <a:lstStyle/>
          <a:p>
            <a:pPr algn="r" eaLnBrk="1" fontAlgn="auto" hangingPunct="1">
              <a:spcBef>
                <a:spcPts val="0"/>
              </a:spcBef>
              <a:spcAft>
                <a:spcPts val="0"/>
              </a:spcAft>
            </a:pPr>
            <a:r>
              <a:rPr lang="en-US" sz="1400" i="1" dirty="0" smtClean="0">
                <a:solidFill>
                  <a:srgbClr val="494949"/>
                </a:solidFill>
                <a:latin typeface="Calibri"/>
                <a:ea typeface="+mn-ea"/>
                <a:cs typeface="+mn-cs"/>
              </a:rPr>
              <a:t>Modified from</a:t>
            </a:r>
            <a:r>
              <a:rPr lang="en-US" sz="1400" dirty="0" smtClean="0">
                <a:solidFill>
                  <a:srgbClr val="494949"/>
                </a:solidFill>
                <a:latin typeface="Calibri"/>
                <a:ea typeface="+mn-ea"/>
                <a:cs typeface="+mn-cs"/>
              </a:rPr>
              <a:t>: </a:t>
            </a:r>
            <a:r>
              <a:rPr lang="en-US" sz="1400" dirty="0" err="1" smtClean="0">
                <a:solidFill>
                  <a:srgbClr val="494949"/>
                </a:solidFill>
                <a:latin typeface="Calibri"/>
                <a:ea typeface="+mn-ea"/>
                <a:cs typeface="+mn-cs"/>
              </a:rPr>
              <a:t>Cannegieter</a:t>
            </a:r>
            <a:r>
              <a:rPr lang="en-US" sz="1400" dirty="0" smtClean="0">
                <a:solidFill>
                  <a:srgbClr val="494949"/>
                </a:solidFill>
                <a:latin typeface="Calibri"/>
                <a:ea typeface="+mn-ea"/>
                <a:cs typeface="+mn-cs"/>
              </a:rPr>
              <a:t> et al. Blood. 2015; 125: 229‒235.</a:t>
            </a:r>
            <a:endParaRPr lang="en-US" sz="1400" dirty="0">
              <a:solidFill>
                <a:srgbClr val="494949"/>
              </a:solidFill>
              <a:latin typeface="Calibri"/>
              <a:ea typeface="+mn-ea"/>
              <a:cs typeface="+mn-cs"/>
            </a:endParaRPr>
          </a:p>
        </p:txBody>
      </p:sp>
      <p:sp>
        <p:nvSpPr>
          <p:cNvPr id="8" name="TextBox 7"/>
          <p:cNvSpPr txBox="1"/>
          <p:nvPr/>
        </p:nvSpPr>
        <p:spPr>
          <a:xfrm>
            <a:off x="374211" y="1134096"/>
            <a:ext cx="8371876" cy="5355312"/>
          </a:xfrm>
          <a:prstGeom prst="rect">
            <a:avLst/>
          </a:prstGeom>
          <a:noFill/>
          <a:ln w="12700" cmpd="sng">
            <a:noFill/>
          </a:ln>
        </p:spPr>
        <p:txBody>
          <a:bodyPr wrap="square" rtlCol="0">
            <a:spAutoFit/>
          </a:bodyPr>
          <a:lstStyle/>
          <a:p>
            <a:pPr algn="l"/>
            <a:r>
              <a:rPr lang="en-US" sz="1800" b="1" dirty="0">
                <a:solidFill>
                  <a:srgbClr val="7030A0"/>
                </a:solidFill>
              </a:rPr>
              <a:t>Numerous systemic treatment options exist for patients with mycosis </a:t>
            </a:r>
            <a:r>
              <a:rPr lang="en-US" sz="1800" b="1" dirty="0" err="1" smtClean="0">
                <a:solidFill>
                  <a:srgbClr val="7030A0"/>
                </a:solidFill>
              </a:rPr>
              <a:t>fungoides</a:t>
            </a:r>
            <a:r>
              <a:rPr lang="en-US" sz="1800" b="1" dirty="0" smtClean="0">
                <a:solidFill>
                  <a:srgbClr val="7030A0"/>
                </a:solidFill>
              </a:rPr>
              <a:t> (MF) and </a:t>
            </a:r>
            <a:r>
              <a:rPr lang="en-US" sz="1800" b="1" dirty="0" err="1">
                <a:solidFill>
                  <a:srgbClr val="7030A0"/>
                </a:solidFill>
              </a:rPr>
              <a:t>Sézary</a:t>
            </a:r>
            <a:r>
              <a:rPr lang="en-US" sz="1800" b="1" dirty="0">
                <a:solidFill>
                  <a:srgbClr val="7030A0"/>
                </a:solidFill>
              </a:rPr>
              <a:t> syndrome (SS); however, the comparative efficacy of these treatments </a:t>
            </a:r>
            <a:r>
              <a:rPr lang="en-US" sz="1800" b="1" dirty="0" smtClean="0">
                <a:solidFill>
                  <a:srgbClr val="7030A0"/>
                </a:solidFill>
              </a:rPr>
              <a:t>is unclear</a:t>
            </a:r>
            <a:r>
              <a:rPr lang="en-US" sz="1800" b="1" dirty="0">
                <a:solidFill>
                  <a:srgbClr val="7030A0"/>
                </a:solidFill>
              </a:rPr>
              <a:t>. </a:t>
            </a:r>
            <a:r>
              <a:rPr lang="en-US" sz="1800" b="1" dirty="0">
                <a:solidFill>
                  <a:schemeClr val="accent3">
                    <a:lumMod val="50000"/>
                  </a:schemeClr>
                </a:solidFill>
              </a:rPr>
              <a:t>We performed a retrospective analysis of our cutaneous lymphoma </a:t>
            </a:r>
            <a:r>
              <a:rPr lang="en-US" sz="1800" b="1" dirty="0" smtClean="0">
                <a:solidFill>
                  <a:schemeClr val="accent3">
                    <a:lumMod val="50000"/>
                  </a:schemeClr>
                </a:solidFill>
              </a:rPr>
              <a:t>database to </a:t>
            </a:r>
            <a:r>
              <a:rPr lang="en-US" sz="1800" b="1" dirty="0">
                <a:solidFill>
                  <a:schemeClr val="accent3">
                    <a:lumMod val="50000"/>
                  </a:schemeClr>
                </a:solidFill>
              </a:rPr>
              <a:t>evaluate the treatment efficacy of 198 MF/SS patients undergoing </a:t>
            </a:r>
            <a:r>
              <a:rPr lang="en-US" sz="1800" b="1" dirty="0" smtClean="0">
                <a:solidFill>
                  <a:schemeClr val="accent3">
                    <a:lumMod val="50000"/>
                  </a:schemeClr>
                </a:solidFill>
              </a:rPr>
              <a:t>systemic therapies</a:t>
            </a:r>
            <a:r>
              <a:rPr lang="en-US" sz="1800" b="1" dirty="0">
                <a:solidFill>
                  <a:schemeClr val="accent3">
                    <a:lumMod val="50000"/>
                  </a:schemeClr>
                </a:solidFill>
              </a:rPr>
              <a:t>. The primary end point was time to next treatment (TTNT). Patients </a:t>
            </a:r>
            <a:r>
              <a:rPr lang="en-US" sz="1800" b="1" dirty="0" smtClean="0">
                <a:solidFill>
                  <a:schemeClr val="accent3">
                    <a:lumMod val="50000"/>
                  </a:schemeClr>
                </a:solidFill>
              </a:rPr>
              <a:t>with advanced-stage </a:t>
            </a:r>
            <a:r>
              <a:rPr lang="en-US" sz="1800" b="1" dirty="0">
                <a:solidFill>
                  <a:schemeClr val="accent3">
                    <a:lumMod val="50000"/>
                  </a:schemeClr>
                </a:solidFill>
              </a:rPr>
              <a:t>disease made up 53%. The median follow-up time from diagnosis for </a:t>
            </a:r>
            <a:r>
              <a:rPr lang="en-US" sz="1800" b="1" dirty="0" smtClean="0">
                <a:solidFill>
                  <a:schemeClr val="accent3">
                    <a:lumMod val="50000"/>
                  </a:schemeClr>
                </a:solidFill>
              </a:rPr>
              <a:t>all alive </a:t>
            </a:r>
            <a:r>
              <a:rPr lang="en-US" sz="1800" b="1" dirty="0">
                <a:solidFill>
                  <a:schemeClr val="accent3">
                    <a:lumMod val="50000"/>
                  </a:schemeClr>
                </a:solidFill>
              </a:rPr>
              <a:t>patients was 4.9 years (range 0.3‒39.6), with a median survival of 11.4 </a:t>
            </a:r>
            <a:r>
              <a:rPr lang="en-US" sz="1800" b="1" dirty="0" smtClean="0">
                <a:solidFill>
                  <a:schemeClr val="accent3">
                    <a:lumMod val="50000"/>
                  </a:schemeClr>
                </a:solidFill>
              </a:rPr>
              <a:t>years. Patients </a:t>
            </a:r>
            <a:r>
              <a:rPr lang="en-US" sz="1800" b="1" dirty="0">
                <a:solidFill>
                  <a:schemeClr val="accent3">
                    <a:lumMod val="50000"/>
                  </a:schemeClr>
                </a:solidFill>
              </a:rPr>
              <a:t>received a median of 3 lines of therapy (range 1‒13), resulting in </a:t>
            </a:r>
            <a:r>
              <a:rPr lang="en-US" sz="1800" b="1" dirty="0" smtClean="0">
                <a:solidFill>
                  <a:schemeClr val="accent3">
                    <a:lumMod val="50000"/>
                  </a:schemeClr>
                </a:solidFill>
              </a:rPr>
              <a:t>709 treatment </a:t>
            </a:r>
            <a:r>
              <a:rPr lang="en-US" sz="1800" b="1" dirty="0">
                <a:solidFill>
                  <a:schemeClr val="accent3">
                    <a:lumMod val="50000"/>
                  </a:schemeClr>
                </a:solidFill>
              </a:rPr>
              <a:t>episodes. Twenty-eight treatment modalities were analyzed. </a:t>
            </a:r>
            <a:r>
              <a:rPr lang="en-US" sz="1800" b="1" dirty="0">
                <a:solidFill>
                  <a:schemeClr val="accent6"/>
                </a:solidFill>
              </a:rPr>
              <a:t>We found </a:t>
            </a:r>
            <a:r>
              <a:rPr lang="en-US" sz="1800" b="1" dirty="0" smtClean="0">
                <a:solidFill>
                  <a:schemeClr val="accent6"/>
                </a:solidFill>
              </a:rPr>
              <a:t>that the </a:t>
            </a:r>
            <a:r>
              <a:rPr lang="en-US" sz="1800" b="1" dirty="0">
                <a:solidFill>
                  <a:schemeClr val="accent6"/>
                </a:solidFill>
              </a:rPr>
              <a:t>median TTNT for single- or </a:t>
            </a:r>
            <a:r>
              <a:rPr lang="en-US" sz="1800" b="1" dirty="0" err="1">
                <a:solidFill>
                  <a:schemeClr val="accent6"/>
                </a:solidFill>
              </a:rPr>
              <a:t>multiagent</a:t>
            </a:r>
            <a:r>
              <a:rPr lang="en-US" sz="1800" b="1" dirty="0">
                <a:solidFill>
                  <a:schemeClr val="accent6"/>
                </a:solidFill>
              </a:rPr>
              <a:t> chemotherapy was only 3.9 months (</a:t>
            </a:r>
            <a:r>
              <a:rPr lang="en-US" sz="1800" b="1" dirty="0" smtClean="0">
                <a:solidFill>
                  <a:schemeClr val="accent6"/>
                </a:solidFill>
              </a:rPr>
              <a:t>95%confidence </a:t>
            </a:r>
            <a:r>
              <a:rPr lang="en-US" sz="1800" b="1" dirty="0">
                <a:solidFill>
                  <a:schemeClr val="accent6"/>
                </a:solidFill>
              </a:rPr>
              <a:t>interval [CI] 3.2‒5.1), with few durable remissions. α-interferon gave </a:t>
            </a:r>
            <a:r>
              <a:rPr lang="en-US" sz="1800" b="1" dirty="0" smtClean="0">
                <a:solidFill>
                  <a:schemeClr val="accent6"/>
                </a:solidFill>
              </a:rPr>
              <a:t>a median </a:t>
            </a:r>
            <a:r>
              <a:rPr lang="en-US" sz="1800" b="1" dirty="0">
                <a:solidFill>
                  <a:schemeClr val="accent6"/>
                </a:solidFill>
              </a:rPr>
              <a:t>TTNT of 8.7 months (95% CI 6.0-18.0), and histone deacetylase </a:t>
            </a:r>
            <a:r>
              <a:rPr lang="en-US" sz="1800" b="1" dirty="0" smtClean="0">
                <a:solidFill>
                  <a:schemeClr val="accent6"/>
                </a:solidFill>
              </a:rPr>
              <a:t>inhibitors (</a:t>
            </a:r>
            <a:r>
              <a:rPr lang="en-US" sz="1800" b="1" dirty="0" err="1" smtClean="0">
                <a:solidFill>
                  <a:schemeClr val="accent6"/>
                </a:solidFill>
              </a:rPr>
              <a:t>HDACi</a:t>
            </a:r>
            <a:r>
              <a:rPr lang="en-US" sz="1800" b="1" dirty="0">
                <a:solidFill>
                  <a:schemeClr val="accent6"/>
                </a:solidFill>
              </a:rPr>
              <a:t>) gave a median TTNT of 4.5 months (95% CI 4.0‒6.1). When compared </a:t>
            </a:r>
            <a:r>
              <a:rPr lang="en-US" sz="1800" b="1" dirty="0" smtClean="0">
                <a:solidFill>
                  <a:schemeClr val="accent6"/>
                </a:solidFill>
              </a:rPr>
              <a:t>directly with </a:t>
            </a:r>
            <a:r>
              <a:rPr lang="en-US" sz="1800" b="1" dirty="0">
                <a:solidFill>
                  <a:schemeClr val="accent6"/>
                </a:solidFill>
              </a:rPr>
              <a:t>chemotherapy, interferon and </a:t>
            </a:r>
            <a:r>
              <a:rPr lang="en-US" sz="1800" b="1" dirty="0" err="1">
                <a:solidFill>
                  <a:schemeClr val="accent6"/>
                </a:solidFill>
              </a:rPr>
              <a:t>HDACi</a:t>
            </a:r>
            <a:r>
              <a:rPr lang="en-US" sz="1800" b="1" dirty="0">
                <a:solidFill>
                  <a:schemeClr val="accent6"/>
                </a:solidFill>
              </a:rPr>
              <a:t> both had greater TTNT (</a:t>
            </a:r>
            <a:r>
              <a:rPr lang="en-US" sz="1800" b="1" i="1" dirty="0">
                <a:solidFill>
                  <a:schemeClr val="accent6"/>
                </a:solidFill>
              </a:rPr>
              <a:t>P </a:t>
            </a:r>
            <a:r>
              <a:rPr lang="en-US" sz="1800" b="1" dirty="0">
                <a:solidFill>
                  <a:schemeClr val="accent6"/>
                </a:solidFill>
              </a:rPr>
              <a:t>&lt; .00001 and </a:t>
            </a:r>
            <a:r>
              <a:rPr lang="en-US" sz="1800" b="1" i="1" dirty="0">
                <a:solidFill>
                  <a:schemeClr val="accent6"/>
                </a:solidFill>
              </a:rPr>
              <a:t>P </a:t>
            </a:r>
            <a:r>
              <a:rPr lang="en-US" sz="1800" b="1" dirty="0" smtClean="0">
                <a:solidFill>
                  <a:schemeClr val="accent6"/>
                </a:solidFill>
              </a:rPr>
              <a:t>=.</a:t>
            </a:r>
            <a:r>
              <a:rPr lang="en-US" sz="1800" b="1" dirty="0">
                <a:solidFill>
                  <a:schemeClr val="accent6"/>
                </a:solidFill>
              </a:rPr>
              <a:t>01, respectively). </a:t>
            </a:r>
            <a:r>
              <a:rPr lang="en-US" sz="1800" b="1" dirty="0">
                <a:solidFill>
                  <a:srgbClr val="9751CB"/>
                </a:solidFill>
              </a:rPr>
              <a:t>In conclusion, this study confirms that all chemotherapy </a:t>
            </a:r>
            <a:r>
              <a:rPr lang="en-US" sz="1800" b="1" dirty="0" smtClean="0">
                <a:solidFill>
                  <a:srgbClr val="9751CB"/>
                </a:solidFill>
              </a:rPr>
              <a:t>regimens assessed </a:t>
            </a:r>
            <a:r>
              <a:rPr lang="en-US" sz="1800" b="1" dirty="0">
                <a:solidFill>
                  <a:srgbClr val="9751CB"/>
                </a:solidFill>
              </a:rPr>
              <a:t>have very modest efficacy; we recommend their use be restricted until </a:t>
            </a:r>
            <a:r>
              <a:rPr lang="en-US" sz="1800" b="1" dirty="0" smtClean="0">
                <a:solidFill>
                  <a:srgbClr val="9751CB"/>
                </a:solidFill>
              </a:rPr>
              <a:t>other</a:t>
            </a:r>
            <a:r>
              <a:rPr lang="ru-RU" sz="1800" b="1" dirty="0" smtClean="0">
                <a:solidFill>
                  <a:srgbClr val="9751CB"/>
                </a:solidFill>
              </a:rPr>
              <a:t> </a:t>
            </a:r>
            <a:r>
              <a:rPr lang="en-US" sz="1800" b="1" dirty="0" smtClean="0">
                <a:solidFill>
                  <a:srgbClr val="9751CB"/>
                </a:solidFill>
              </a:rPr>
              <a:t>options </a:t>
            </a:r>
            <a:r>
              <a:rPr lang="en-US" sz="1800" b="1" dirty="0">
                <a:solidFill>
                  <a:srgbClr val="9751CB"/>
                </a:solidFill>
              </a:rPr>
              <a:t>are exhausted.</a:t>
            </a:r>
            <a:endParaRPr kumimoji="0" lang="en-US" sz="1500" b="1" i="0" u="none" strike="noStrike" kern="0" cap="none" spc="0" normalizeH="0" baseline="0" noProof="0" dirty="0" smtClean="0">
              <a:ln>
                <a:noFill/>
              </a:ln>
              <a:solidFill>
                <a:srgbClr val="9751CB"/>
              </a:solidFill>
              <a:effectLst/>
              <a:uLnTx/>
              <a:uFillTx/>
              <a:latin typeface="+mn-lt"/>
              <a:ea typeface="+mn-ea"/>
              <a:cs typeface="+mn-cs"/>
            </a:endParaRPr>
          </a:p>
        </p:txBody>
      </p:sp>
      <p:sp>
        <p:nvSpPr>
          <p:cNvPr id="5" name="Rounded Rectangle 31"/>
          <p:cNvSpPr/>
          <p:nvPr/>
        </p:nvSpPr>
        <p:spPr>
          <a:xfrm>
            <a:off x="374211" y="1456263"/>
            <a:ext cx="3505390" cy="525391"/>
          </a:xfrm>
          <a:prstGeom prst="roundRect">
            <a:avLst/>
          </a:prstGeom>
          <a:solidFill>
            <a:schemeClr val="bg1"/>
          </a:solidFill>
          <a:ln w="28575">
            <a:solidFill>
              <a:srgbClr val="C00000"/>
            </a:solidFill>
          </a:ln>
          <a:effectLst>
            <a:glow rad="228600">
              <a:srgbClr val="C000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lang="ru-RU" sz="2000" b="1" i="1" u="sng" dirty="0">
                <a:solidFill>
                  <a:schemeClr val="tx1"/>
                </a:solidFill>
              </a:rPr>
              <a:t>Почему</a:t>
            </a:r>
            <a:r>
              <a:rPr lang="ru-RU" sz="2000" b="1" dirty="0">
                <a:solidFill>
                  <a:schemeClr val="tx1"/>
                </a:solidFill>
              </a:rPr>
              <a:t> ваше исследование необходимо</a:t>
            </a:r>
            <a:endParaRPr lang="en-US" sz="2000" b="1" dirty="0">
              <a:solidFill>
                <a:schemeClr val="tx1"/>
              </a:solidFill>
            </a:endParaRPr>
          </a:p>
        </p:txBody>
      </p:sp>
      <p:sp>
        <p:nvSpPr>
          <p:cNvPr id="6" name="Rounded Rectangle 32"/>
          <p:cNvSpPr/>
          <p:nvPr/>
        </p:nvSpPr>
        <p:spPr>
          <a:xfrm>
            <a:off x="4391976" y="2078820"/>
            <a:ext cx="3670817" cy="360048"/>
          </a:xfrm>
          <a:prstGeom prst="roundRect">
            <a:avLst/>
          </a:prstGeom>
          <a:solidFill>
            <a:schemeClr val="bg1"/>
          </a:solidFill>
          <a:ln w="28575">
            <a:solidFill>
              <a:schemeClr val="accent1"/>
            </a:solidFill>
          </a:ln>
          <a:effectLst>
            <a:glow rad="228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ru-RU" sz="2400" b="1" i="1" u="sng" dirty="0">
                <a:solidFill>
                  <a:schemeClr val="tx1"/>
                </a:solidFill>
              </a:rPr>
              <a:t>Что</a:t>
            </a:r>
            <a:r>
              <a:rPr lang="ru-RU" sz="2400" b="1" dirty="0">
                <a:solidFill>
                  <a:schemeClr val="tx1"/>
                </a:solidFill>
              </a:rPr>
              <a:t> вы сделали</a:t>
            </a:r>
            <a:endParaRPr lang="en-US" sz="2400" b="1" dirty="0">
              <a:solidFill>
                <a:schemeClr val="tx1"/>
              </a:solidFill>
            </a:endParaRPr>
          </a:p>
        </p:txBody>
      </p:sp>
      <p:sp>
        <p:nvSpPr>
          <p:cNvPr id="9" name="Rounded Rectangle 33"/>
          <p:cNvSpPr/>
          <p:nvPr/>
        </p:nvSpPr>
        <p:spPr>
          <a:xfrm>
            <a:off x="2126906" y="4140283"/>
            <a:ext cx="2625118" cy="504056"/>
          </a:xfrm>
          <a:prstGeom prst="roundRect">
            <a:avLst/>
          </a:prstGeom>
          <a:solidFill>
            <a:schemeClr val="bg1"/>
          </a:solidFill>
          <a:ln w="28575">
            <a:solidFill>
              <a:schemeClr val="accent6"/>
            </a:solidFill>
          </a:ln>
          <a:effectLst>
            <a:glow rad="228600">
              <a:schemeClr val="accent6">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ru-RU" sz="2400" b="1" i="1" u="sng" dirty="0">
                <a:solidFill>
                  <a:schemeClr val="tx1"/>
                </a:solidFill>
              </a:rPr>
              <a:t>Что</a:t>
            </a:r>
            <a:r>
              <a:rPr lang="ru-RU" sz="2400" b="1" dirty="0">
                <a:solidFill>
                  <a:schemeClr val="tx1"/>
                </a:solidFill>
              </a:rPr>
              <a:t> вы узнали</a:t>
            </a:r>
            <a:endParaRPr lang="en-US" sz="2400" b="1" dirty="0">
              <a:solidFill>
                <a:schemeClr val="tx1"/>
              </a:solidFill>
            </a:endParaRPr>
          </a:p>
        </p:txBody>
      </p:sp>
      <p:sp>
        <p:nvSpPr>
          <p:cNvPr id="10" name="Rounded Rectangle 34"/>
          <p:cNvSpPr/>
          <p:nvPr/>
        </p:nvSpPr>
        <p:spPr>
          <a:xfrm>
            <a:off x="3671880" y="6224085"/>
            <a:ext cx="4605382" cy="504056"/>
          </a:xfrm>
          <a:prstGeom prst="roundRect">
            <a:avLst/>
          </a:prstGeom>
          <a:solidFill>
            <a:schemeClr val="bg1"/>
          </a:solidFill>
          <a:ln w="28575">
            <a:solidFill>
              <a:srgbClr val="7030A0"/>
            </a:solidFill>
          </a:ln>
          <a:effectLst>
            <a:glow rad="228600">
              <a:srgbClr val="7030A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lang="ru-RU" sz="1800" b="1" i="1" u="sng" dirty="0">
                <a:solidFill>
                  <a:schemeClr val="tx1"/>
                </a:solidFill>
              </a:rPr>
              <a:t>Какой</a:t>
            </a:r>
            <a:r>
              <a:rPr lang="ru-RU" sz="1800" b="1" dirty="0">
                <a:solidFill>
                  <a:schemeClr val="tx1"/>
                </a:solidFill>
              </a:rPr>
              <a:t> вклад внесет ваше исследование в сферу</a:t>
            </a:r>
            <a:endParaRPr lang="en-US" sz="1800" b="1" dirty="0">
              <a:solidFill>
                <a:schemeClr val="tx1"/>
              </a:solidFill>
            </a:endParaRPr>
          </a:p>
        </p:txBody>
      </p:sp>
    </p:spTree>
    <p:extLst>
      <p:ext uri="{BB962C8B-B14F-4D97-AF65-F5344CB8AC3E}">
        <p14:creationId xmlns:p14="http://schemas.microsoft.com/office/powerpoint/2010/main" val="33131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pPr fontAlgn="base">
              <a:lnSpc>
                <a:spcPct val="90000"/>
              </a:lnSpc>
              <a:spcAft>
                <a:spcPct val="0"/>
              </a:spcAft>
            </a:pPr>
            <a:r>
              <a:rPr lang="ru-RU" sz="3200" b="1" kern="0" dirty="0">
                <a:solidFill>
                  <a:srgbClr val="C00000"/>
                </a:solidFill>
                <a:ea typeface="Calibri"/>
                <a:cs typeface="Lucida Sans"/>
              </a:rPr>
              <a:t>Улучшить читаемость текста</a:t>
            </a:r>
            <a:endParaRPr lang="de-DE" sz="3200" b="1" kern="0" dirty="0">
              <a:solidFill>
                <a:srgbClr val="C00000"/>
              </a:solidFill>
              <a:ea typeface="Calibri"/>
              <a:cs typeface="Lucida Sans"/>
            </a:endParaRPr>
          </a:p>
        </p:txBody>
      </p:sp>
      <p:sp>
        <p:nvSpPr>
          <p:cNvPr id="10" name="Rounded Rectangle 9"/>
          <p:cNvSpPr/>
          <p:nvPr/>
        </p:nvSpPr>
        <p:spPr>
          <a:xfrm>
            <a:off x="601077" y="1358724"/>
            <a:ext cx="7992888" cy="1602212"/>
          </a:xfrm>
          <a:prstGeom prst="roundRect">
            <a:avLst>
              <a:gd name="adj" fmla="val 11646"/>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kumimoji="1" lang="ru-RU" sz="2800" b="1" i="1" u="sng" dirty="0">
                <a:solidFill>
                  <a:schemeClr val="accent2"/>
                </a:solidFill>
              </a:rPr>
              <a:t>Используйте короткие предложения</a:t>
            </a:r>
          </a:p>
          <a:p>
            <a:pPr algn="ctr">
              <a:spcBef>
                <a:spcPts val="0"/>
              </a:spcBef>
            </a:pPr>
            <a:r>
              <a:rPr kumimoji="1" lang="ru-RU" altLang="ja-JP" sz="2400" b="1" dirty="0" smtClean="0">
                <a:solidFill>
                  <a:schemeClr val="tx2">
                    <a:lumMod val="75000"/>
                  </a:schemeClr>
                </a:solidFill>
              </a:rPr>
              <a:t>Ограничить количество слов в предложений до 15-20 слов</a:t>
            </a:r>
            <a:endParaRPr kumimoji="1" lang="en-US" altLang="ja-JP" sz="2400" b="1" dirty="0" smtClean="0">
              <a:solidFill>
                <a:schemeClr val="tx2">
                  <a:lumMod val="75000"/>
                </a:schemeClr>
              </a:solidFill>
            </a:endParaRPr>
          </a:p>
          <a:p>
            <a:pPr>
              <a:spcBef>
                <a:spcPts val="600"/>
              </a:spcBef>
            </a:pPr>
            <a:r>
              <a:rPr lang="ru-RU" sz="2800" b="1" dirty="0">
                <a:solidFill>
                  <a:schemeClr val="tx1"/>
                </a:solidFill>
              </a:rPr>
              <a:t>Одна идея в предложении</a:t>
            </a:r>
            <a:endParaRPr lang="ru-RU" sz="2800" b="1" dirty="0">
              <a:solidFill>
                <a:schemeClr val="tx1"/>
              </a:solidFill>
              <a:effectLst/>
            </a:endParaRPr>
          </a:p>
        </p:txBody>
      </p:sp>
      <p:sp>
        <p:nvSpPr>
          <p:cNvPr id="11" name="Rounded Rectangle 10"/>
          <p:cNvSpPr/>
          <p:nvPr/>
        </p:nvSpPr>
        <p:spPr>
          <a:xfrm>
            <a:off x="601077" y="3158964"/>
            <a:ext cx="7992888" cy="3330444"/>
          </a:xfrm>
          <a:prstGeom prst="roundRect">
            <a:avLst>
              <a:gd name="adj" fmla="val 6890"/>
            </a:avLst>
          </a:prstGeom>
          <a:solidFill>
            <a:schemeClr val="bg1"/>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kumimoji="1" lang="ru-RU" sz="2800" b="1" i="1" u="sng" dirty="0">
                <a:solidFill>
                  <a:schemeClr val="accent2"/>
                </a:solidFill>
              </a:rPr>
              <a:t>Используйте активный залог</a:t>
            </a:r>
            <a:endParaRPr kumimoji="1" lang="en-US" altLang="ja-JP" sz="2800" b="1" i="1" u="sng" dirty="0">
              <a:solidFill>
                <a:schemeClr val="accent2"/>
              </a:solidFill>
            </a:endParaRPr>
          </a:p>
          <a:p>
            <a:pPr>
              <a:spcBef>
                <a:spcPts val="0"/>
              </a:spcBef>
            </a:pPr>
            <a:r>
              <a:rPr lang="ru-RU" sz="2800" b="1" dirty="0" smtClean="0">
                <a:solidFill>
                  <a:schemeClr val="tx1"/>
                </a:solidFill>
              </a:rPr>
              <a:t>Какое предложение проще для восприятия?</a:t>
            </a:r>
          </a:p>
          <a:p>
            <a:pPr algn="l">
              <a:spcBef>
                <a:spcPts val="0"/>
              </a:spcBef>
            </a:pPr>
            <a:r>
              <a:rPr kumimoji="1" lang="ru-RU" altLang="ja-JP" sz="2400" b="1" i="1" u="sng" dirty="0" smtClean="0">
                <a:solidFill>
                  <a:srgbClr val="C00000"/>
                </a:solidFill>
              </a:rPr>
              <a:t>Пассивный залог</a:t>
            </a:r>
            <a:r>
              <a:rPr kumimoji="1" lang="en-US" altLang="ja-JP" sz="2400" b="1" i="1" u="sng" dirty="0" smtClean="0">
                <a:solidFill>
                  <a:srgbClr val="C00000"/>
                </a:solidFill>
              </a:rPr>
              <a:t>:</a:t>
            </a:r>
            <a:endParaRPr kumimoji="1" lang="en-US" altLang="ja-JP" sz="2400" b="1" i="1" dirty="0" smtClean="0">
              <a:solidFill>
                <a:srgbClr val="C00000"/>
              </a:solidFill>
            </a:endParaRPr>
          </a:p>
          <a:p>
            <a:pPr algn="l">
              <a:spcBef>
                <a:spcPts val="0"/>
              </a:spcBef>
            </a:pPr>
            <a:r>
              <a:rPr kumimoji="1" lang="en-US" altLang="ja-JP" sz="2200" dirty="0">
                <a:solidFill>
                  <a:srgbClr val="002055"/>
                </a:solidFill>
              </a:rPr>
              <a:t>The models comparing the economic growth and diversification</a:t>
            </a:r>
          </a:p>
          <a:p>
            <a:pPr algn="l">
              <a:spcBef>
                <a:spcPts val="0"/>
              </a:spcBef>
            </a:pPr>
            <a:r>
              <a:rPr kumimoji="1" lang="en-US" altLang="ja-JP" sz="2200" dirty="0">
                <a:solidFill>
                  <a:srgbClr val="002055"/>
                </a:solidFill>
              </a:rPr>
              <a:t>of the Middle East and East Asia </a:t>
            </a:r>
            <a:r>
              <a:rPr kumimoji="1" lang="en-US" altLang="ja-JP" sz="2200" b="1" u="sng" dirty="0">
                <a:solidFill>
                  <a:srgbClr val="002055"/>
                </a:solidFill>
              </a:rPr>
              <a:t>were evaluated.</a:t>
            </a:r>
            <a:endParaRPr kumimoji="1" lang="en-US" altLang="ja-JP" sz="1200" b="1" u="sng" dirty="0" smtClean="0">
              <a:solidFill>
                <a:srgbClr val="002055"/>
              </a:solidFill>
            </a:endParaRPr>
          </a:p>
          <a:p>
            <a:pPr algn="l">
              <a:spcBef>
                <a:spcPts val="0"/>
              </a:spcBef>
            </a:pPr>
            <a:r>
              <a:rPr kumimoji="1" lang="ru-RU" altLang="ja-JP" sz="2400" b="1" i="1" u="sng" dirty="0" smtClean="0">
                <a:solidFill>
                  <a:srgbClr val="C00000"/>
                </a:solidFill>
              </a:rPr>
              <a:t>Активный залог</a:t>
            </a:r>
            <a:r>
              <a:rPr kumimoji="1" lang="en-US" altLang="ja-JP" sz="2400" b="1" i="1" u="sng" dirty="0" smtClean="0">
                <a:solidFill>
                  <a:srgbClr val="C00000"/>
                </a:solidFill>
              </a:rPr>
              <a:t>:</a:t>
            </a:r>
            <a:endParaRPr kumimoji="1" lang="en-US" altLang="ja-JP" sz="2800" b="1" i="1" u="sng" dirty="0" smtClean="0">
              <a:solidFill>
                <a:srgbClr val="C00000"/>
              </a:solidFill>
            </a:endParaRPr>
          </a:p>
          <a:p>
            <a:pPr algn="just">
              <a:spcBef>
                <a:spcPts val="0"/>
              </a:spcBef>
            </a:pPr>
            <a:r>
              <a:rPr kumimoji="1" lang="en-US" altLang="ja-JP" sz="2200" b="1" u="sng" dirty="0">
                <a:solidFill>
                  <a:srgbClr val="002055"/>
                </a:solidFill>
              </a:rPr>
              <a:t>We evaluated</a:t>
            </a:r>
            <a:r>
              <a:rPr kumimoji="1" lang="en-US" altLang="ja-JP" sz="2200" dirty="0">
                <a:solidFill>
                  <a:srgbClr val="002055"/>
                </a:solidFill>
              </a:rPr>
              <a:t> the models comparing the economic growth </a:t>
            </a:r>
            <a:r>
              <a:rPr kumimoji="1" lang="en-US" altLang="ja-JP" sz="2200" dirty="0" smtClean="0">
                <a:solidFill>
                  <a:srgbClr val="002055"/>
                </a:solidFill>
              </a:rPr>
              <a:t>and</a:t>
            </a:r>
            <a:r>
              <a:rPr kumimoji="1" lang="ru-RU" altLang="ja-JP" sz="2200" dirty="0" smtClean="0">
                <a:solidFill>
                  <a:srgbClr val="002055"/>
                </a:solidFill>
              </a:rPr>
              <a:t> </a:t>
            </a:r>
            <a:r>
              <a:rPr kumimoji="1" lang="en-US" altLang="ja-JP" sz="2200" dirty="0" smtClean="0">
                <a:solidFill>
                  <a:srgbClr val="002055"/>
                </a:solidFill>
              </a:rPr>
              <a:t>diversification </a:t>
            </a:r>
            <a:r>
              <a:rPr kumimoji="1" lang="en-US" altLang="ja-JP" sz="2200" dirty="0">
                <a:solidFill>
                  <a:srgbClr val="002055"/>
                </a:solidFill>
              </a:rPr>
              <a:t>of the Middle East and East Asia</a:t>
            </a:r>
            <a:r>
              <a:rPr kumimoji="1" lang="en-US" altLang="ja-JP" sz="2200" dirty="0" smtClean="0">
                <a:solidFill>
                  <a:srgbClr val="002055"/>
                </a:solidFill>
              </a:rPr>
              <a:t>.</a:t>
            </a:r>
            <a:endParaRPr lang="en-US" altLang="ja-JP" sz="2200" dirty="0" smtClean="0">
              <a:solidFill>
                <a:srgbClr val="002055"/>
              </a:solidFill>
            </a:endParaRPr>
          </a:p>
        </p:txBody>
      </p:sp>
    </p:spTree>
    <p:extLst>
      <p:ext uri="{BB962C8B-B14F-4D97-AF65-F5344CB8AC3E}">
        <p14:creationId xmlns:p14="http://schemas.microsoft.com/office/powerpoint/2010/main" val="81874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fade">
                                      <p:cBhvr>
                                        <p:cTn id="17" dur="500"/>
                                        <p:tgtEl>
                                          <p:spTgt spid="11">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fade">
                                      <p:cBhvr>
                                        <p:cTn id="36"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ru-RU" sz="3200" b="1" kern="0" dirty="0">
                <a:solidFill>
                  <a:srgbClr val="C00000"/>
                </a:solidFill>
                <a:ea typeface="Calibri"/>
                <a:cs typeface="Lucida Sans"/>
              </a:rPr>
              <a:t>Структура предложения</a:t>
            </a:r>
            <a:endParaRPr lang="de-DE" sz="3200" b="1" kern="0" dirty="0">
              <a:solidFill>
                <a:srgbClr val="C00000"/>
              </a:solidFill>
              <a:ea typeface="Calibri"/>
              <a:cs typeface="Lucida Sans"/>
            </a:endParaRPr>
          </a:p>
        </p:txBody>
      </p:sp>
      <p:sp>
        <p:nvSpPr>
          <p:cNvPr id="6" name="Rounded Rectangle 5"/>
          <p:cNvSpPr/>
          <p:nvPr/>
        </p:nvSpPr>
        <p:spPr>
          <a:xfrm>
            <a:off x="811521" y="4743108"/>
            <a:ext cx="7416824" cy="100811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defRPr/>
            </a:pPr>
            <a:r>
              <a:rPr lang="ru-RU" sz="2400" b="1" i="1" dirty="0" smtClean="0">
                <a:solidFill>
                  <a:srgbClr val="FFFFFF"/>
                </a:solidFill>
                <a:latin typeface="+mj-lt"/>
                <a:cs typeface="Calibri"/>
              </a:rPr>
              <a:t>Ключевая информация располагается </a:t>
            </a:r>
            <a:r>
              <a:rPr lang="ru-RU" sz="2400" b="1" i="1" dirty="0" smtClean="0">
                <a:solidFill>
                  <a:srgbClr val="FFFF00"/>
                </a:solidFill>
                <a:latin typeface="+mj-lt"/>
                <a:cs typeface="Calibri"/>
              </a:rPr>
              <a:t>в конце предложения</a:t>
            </a:r>
            <a:r>
              <a:rPr lang="ru-RU" sz="2400" b="1" i="1" dirty="0" smtClean="0">
                <a:solidFill>
                  <a:srgbClr val="FFFFFF"/>
                </a:solidFill>
                <a:latin typeface="+mj-lt"/>
                <a:cs typeface="Calibri"/>
              </a:rPr>
              <a:t>. Читатели в больше степени обратят на нее внимание. </a:t>
            </a:r>
            <a:endParaRPr lang="en-US" sz="2400" b="1" i="1" dirty="0">
              <a:solidFill>
                <a:srgbClr val="FFFFFF"/>
              </a:solidFill>
              <a:latin typeface="+mj-lt"/>
              <a:cs typeface="Calibri"/>
            </a:endParaRPr>
          </a:p>
        </p:txBody>
      </p:sp>
      <p:sp>
        <p:nvSpPr>
          <p:cNvPr id="7" name="TextBox 6"/>
          <p:cNvSpPr txBox="1"/>
          <p:nvPr/>
        </p:nvSpPr>
        <p:spPr>
          <a:xfrm>
            <a:off x="161413" y="3139768"/>
            <a:ext cx="8821936" cy="400110"/>
          </a:xfrm>
          <a:prstGeom prst="rect">
            <a:avLst/>
          </a:prstGeom>
          <a:noFill/>
        </p:spPr>
        <p:txBody>
          <a:bodyPr wrap="square" rtlCol="0">
            <a:spAutoFit/>
          </a:bodyPr>
          <a:lstStyle/>
          <a:p>
            <a:pPr marL="457200" indent="-457200">
              <a:buFont typeface="+mj-lt"/>
              <a:buAutoNum type="arabicPeriod"/>
            </a:pPr>
            <a:r>
              <a:rPr lang="ru-RU" sz="2000" b="1" dirty="0" smtClean="0">
                <a:solidFill>
                  <a:schemeClr val="tx2">
                    <a:lumMod val="75000"/>
                  </a:schemeClr>
                </a:solidFill>
                <a:latin typeface="+mj-lt"/>
              </a:rPr>
              <a:t>Вы заслуживаете повышения заработной платы, но бюджет ограничен</a:t>
            </a:r>
            <a:endParaRPr lang="en-US" sz="2000" b="1" dirty="0" smtClean="0">
              <a:solidFill>
                <a:schemeClr val="tx2">
                  <a:lumMod val="75000"/>
                </a:schemeClr>
              </a:solidFill>
              <a:latin typeface="+mj-lt"/>
            </a:endParaRPr>
          </a:p>
        </p:txBody>
      </p:sp>
      <p:sp>
        <p:nvSpPr>
          <p:cNvPr id="8" name="Rounded Rectangle 7"/>
          <p:cNvSpPr/>
          <p:nvPr/>
        </p:nvSpPr>
        <p:spPr>
          <a:xfrm>
            <a:off x="811521" y="1718772"/>
            <a:ext cx="7416824" cy="1152128"/>
          </a:xfrm>
          <a:prstGeom prst="roundRect">
            <a:avLst/>
          </a:prstGeom>
          <a:solidFill>
            <a:schemeClr val="bg1"/>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600"/>
              </a:spcAft>
              <a:defRPr/>
            </a:pPr>
            <a:r>
              <a:rPr lang="ru-RU" sz="3200" b="1" dirty="0" smtClean="0">
                <a:solidFill>
                  <a:schemeClr val="accent1"/>
                </a:solidFill>
                <a:latin typeface="+mj-lt"/>
              </a:rPr>
              <a:t>В каком предложении говорится о том</a:t>
            </a:r>
            <a:r>
              <a:rPr lang="ru-RU" sz="3200" b="1" dirty="0" smtClean="0">
                <a:solidFill>
                  <a:schemeClr val="tx1"/>
                </a:solidFill>
                <a:latin typeface="+mj-lt"/>
              </a:rPr>
              <a:t>,</a:t>
            </a:r>
            <a:r>
              <a:rPr lang="ru-RU" sz="3200" b="1" dirty="0" smtClean="0">
                <a:solidFill>
                  <a:schemeClr val="accent1"/>
                </a:solidFill>
                <a:latin typeface="+mj-lt"/>
              </a:rPr>
              <a:t> что вы получите повышение</a:t>
            </a:r>
            <a:r>
              <a:rPr lang="en-US" sz="3200" b="1" dirty="0" smtClean="0">
                <a:solidFill>
                  <a:schemeClr val="accent1"/>
                </a:solidFill>
                <a:latin typeface="+mj-lt"/>
              </a:rPr>
              <a:t>?</a:t>
            </a:r>
            <a:endParaRPr lang="en-US" sz="3200" b="1" dirty="0">
              <a:solidFill>
                <a:schemeClr val="accent1"/>
              </a:solidFill>
              <a:latin typeface="+mj-lt"/>
            </a:endParaRPr>
          </a:p>
        </p:txBody>
      </p:sp>
      <p:sp>
        <p:nvSpPr>
          <p:cNvPr id="9" name="TextBox 8"/>
          <p:cNvSpPr txBox="1"/>
          <p:nvPr/>
        </p:nvSpPr>
        <p:spPr>
          <a:xfrm>
            <a:off x="251424" y="3951020"/>
            <a:ext cx="8641152" cy="400110"/>
          </a:xfrm>
          <a:prstGeom prst="rect">
            <a:avLst/>
          </a:prstGeom>
          <a:noFill/>
        </p:spPr>
        <p:txBody>
          <a:bodyPr wrap="square" rtlCol="0">
            <a:spAutoFit/>
          </a:bodyPr>
          <a:lstStyle/>
          <a:p>
            <a:pPr marL="514350" indent="-514350">
              <a:buFont typeface="+mj-lt"/>
              <a:buAutoNum type="arabicPeriod" startAt="2"/>
            </a:pPr>
            <a:r>
              <a:rPr lang="ru-RU" sz="2000" b="1" dirty="0" smtClean="0">
                <a:solidFill>
                  <a:schemeClr val="tx2">
                    <a:lumMod val="75000"/>
                  </a:schemeClr>
                </a:solidFill>
                <a:latin typeface="+mj-lt"/>
              </a:rPr>
              <a:t>Бюджет ограничен, </a:t>
            </a:r>
            <a:r>
              <a:rPr lang="ru-RU" sz="2000" b="1" dirty="0" smtClean="0">
                <a:solidFill>
                  <a:srgbClr val="FF0000"/>
                </a:solidFill>
                <a:latin typeface="+mj-lt"/>
              </a:rPr>
              <a:t>но вы заслуживаете повышения заработной платы</a:t>
            </a:r>
            <a:r>
              <a:rPr lang="en-US" sz="2000" b="1" dirty="0" smtClean="0">
                <a:solidFill>
                  <a:schemeClr val="tx2">
                    <a:lumMod val="75000"/>
                  </a:schemeClr>
                </a:solidFill>
                <a:latin typeface="+mj-lt"/>
              </a:rPr>
              <a:t>.</a:t>
            </a:r>
          </a:p>
        </p:txBody>
      </p:sp>
      <p:sp>
        <p:nvSpPr>
          <p:cNvPr id="13" name="TextBox 12"/>
          <p:cNvSpPr txBox="1"/>
          <p:nvPr/>
        </p:nvSpPr>
        <p:spPr>
          <a:xfrm>
            <a:off x="575733" y="6453336"/>
            <a:ext cx="7888400" cy="307777"/>
          </a:xfrm>
          <a:prstGeom prst="rect">
            <a:avLst/>
          </a:prstGeom>
          <a:noFill/>
        </p:spPr>
        <p:txBody>
          <a:bodyPr wrap="square" rtlCol="0">
            <a:spAutoFit/>
          </a:bodyPr>
          <a:lstStyle/>
          <a:p>
            <a:pPr algn="ctr"/>
            <a:r>
              <a:rPr lang="en-US" sz="1400" dirty="0"/>
              <a:t>http://writingcenter.unc.edu/handouts/flow/</a:t>
            </a:r>
          </a:p>
        </p:txBody>
      </p:sp>
      <p:sp>
        <p:nvSpPr>
          <p:cNvPr id="10" name="Rounded Rectangle 9"/>
          <p:cNvSpPr/>
          <p:nvPr/>
        </p:nvSpPr>
        <p:spPr>
          <a:xfrm>
            <a:off x="5624436" y="3588348"/>
            <a:ext cx="2368020" cy="432048"/>
          </a:xfrm>
          <a:prstGeom prst="roundRect">
            <a:avLst/>
          </a:prstGeom>
          <a:solidFill>
            <a:srgbClr val="C00000"/>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latin typeface="+mj-lt"/>
              </a:rPr>
              <a:t>Акцентируйте</a:t>
            </a:r>
            <a:endParaRPr lang="en-US" sz="2400" b="1" dirty="0">
              <a:latin typeface="+mj-lt"/>
            </a:endParaRPr>
          </a:p>
        </p:txBody>
      </p:sp>
    </p:spTree>
    <p:extLst>
      <p:ext uri="{BB962C8B-B14F-4D97-AF65-F5344CB8AC3E}">
        <p14:creationId xmlns:p14="http://schemas.microsoft.com/office/powerpoint/2010/main" val="2298489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1" nodeType="clickEffect">
                                  <p:stCondLst>
                                    <p:cond delay="0"/>
                                  </p:stCondLst>
                                  <p:childTnLst>
                                    <p:set>
                                      <p:cBhvr rctx="PPT">
                                        <p:cTn id="16" dur="indefinite"/>
                                        <p:tgtEl>
                                          <p:spTgt spid="7"/>
                                        </p:tgtEl>
                                        <p:attrNameLst>
                                          <p:attrName>style.opacity</p:attrName>
                                        </p:attrNameLst>
                                      </p:cBhvr>
                                      <p:to>
                                        <p:strVal val="0.5"/>
                                      </p:to>
                                    </p:set>
                                    <p:animEffect filter="image" prLst="opacity: 0.5">
                                      <p:cBhvr rctx="IE">
                                        <p:cTn id="17" dur="indefinite"/>
                                        <p:tgtEl>
                                          <p:spTgt spid="7"/>
                                        </p:tgtEl>
                                      </p:cBhvr>
                                    </p:animEffect>
                                  </p:childTnLst>
                                </p:cTn>
                              </p:par>
                              <p:par>
                                <p:cTn id="18" presetID="24" presetClass="emph" presetSubtype="0" fill="hold" grpId="1" nodeType="withEffect">
                                  <p:stCondLst>
                                    <p:cond delay="0"/>
                                  </p:stCondLst>
                                  <p:childTnLst>
                                    <p:animClr clrSpc="hsl" dir="cw">
                                      <p:cBhvr override="childStyle">
                                        <p:cTn id="19" dur="500" fill="hold"/>
                                        <p:tgtEl>
                                          <p:spTgt spid="9"/>
                                        </p:tgtEl>
                                        <p:attrNameLst>
                                          <p:attrName>style.color</p:attrName>
                                        </p:attrNameLst>
                                      </p:cBhvr>
                                      <p:by>
                                        <p:hsl h="0" s="-12549" l="-25098"/>
                                      </p:by>
                                    </p:animClr>
                                    <p:animClr clrSpc="hsl" dir="cw">
                                      <p:cBhvr>
                                        <p:cTn id="20" dur="500" fill="hold"/>
                                        <p:tgtEl>
                                          <p:spTgt spid="9"/>
                                        </p:tgtEl>
                                        <p:attrNameLst>
                                          <p:attrName>fillcolor</p:attrName>
                                        </p:attrNameLst>
                                      </p:cBhvr>
                                      <p:by>
                                        <p:hsl h="0" s="-12549" l="-25098"/>
                                      </p:by>
                                    </p:animClr>
                                    <p:animClr clrSpc="hsl" dir="cw">
                                      <p:cBhvr>
                                        <p:cTn id="21" dur="500" fill="hold"/>
                                        <p:tgtEl>
                                          <p:spTgt spid="9"/>
                                        </p:tgtEl>
                                        <p:attrNameLst>
                                          <p:attrName>stroke.color</p:attrName>
                                        </p:attrNameLst>
                                      </p:cBhvr>
                                      <p:by>
                                        <p:hsl h="0" s="-12549" l="-25098"/>
                                      </p:by>
                                    </p:animClr>
                                    <p:set>
                                      <p:cBhvr>
                                        <p:cTn id="22" dur="500" fill="hold"/>
                                        <p:tgtEl>
                                          <p:spTgt spid="9"/>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9" grpId="0"/>
      <p:bldP spid="9" grpId="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p:cNvGrpSpPr>
          <p:nvPr/>
        </p:nvGrpSpPr>
        <p:grpSpPr bwMode="auto">
          <a:xfrm>
            <a:off x="0" y="3417888"/>
            <a:ext cx="9144000" cy="1439862"/>
            <a:chOff x="0" y="3071810"/>
            <a:chExt cx="9144032" cy="1800000"/>
          </a:xfrm>
          <a:solidFill>
            <a:schemeClr val="tx2">
              <a:lumMod val="90000"/>
              <a:lumOff val="10000"/>
            </a:schemeClr>
          </a:solidFill>
        </p:grpSpPr>
        <p:sp>
          <p:nvSpPr>
            <p:cNvPr id="3" name="Rechteck 2"/>
            <p:cNvSpPr/>
            <p:nvPr/>
          </p:nvSpPr>
          <p:spPr bwMode="auto">
            <a:xfrm>
              <a:off x="5543569" y="3071810"/>
              <a:ext cx="3600463" cy="1800000"/>
            </a:xfrm>
            <a:prstGeom prst="rect">
              <a:avLst/>
            </a:prstGeom>
            <a:grpFill/>
            <a:ln w="9525"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a:p>
          </p:txBody>
        </p:sp>
        <p:sp>
          <p:nvSpPr>
            <p:cNvPr id="4101" name="Rechteck 3"/>
            <p:cNvSpPr>
              <a:spLocks noChangeArrowheads="1"/>
            </p:cNvSpPr>
            <p:nvPr/>
          </p:nvSpPr>
          <p:spPr bwMode="auto">
            <a:xfrm>
              <a:off x="0" y="3071810"/>
              <a:ext cx="5786446" cy="1800000"/>
            </a:xfrm>
            <a:prstGeom prst="rect">
              <a:avLst/>
            </a:prstGeom>
            <a:solidFill>
              <a:srgbClr val="C00000"/>
            </a:solidFill>
            <a:ln w="9525" algn="ctr">
              <a:noFill/>
              <a:round/>
              <a:headEnd/>
              <a:tailEnd/>
            </a:ln>
          </p:spPr>
          <p:txBody>
            <a:bodyPr>
              <a:spAutoFit/>
            </a:bodyPr>
            <a:lstStyle/>
            <a:p>
              <a:pPr algn="ctr" eaLnBrk="0" hangingPunct="0">
                <a:spcBef>
                  <a:spcPct val="50000"/>
                </a:spcBef>
              </a:pPr>
              <a:endParaRPr lang="de-DE"/>
            </a:p>
          </p:txBody>
        </p:sp>
      </p:grpSp>
      <p:sp>
        <p:nvSpPr>
          <p:cNvPr id="4099" name="Textfeld 4"/>
          <p:cNvSpPr txBox="1">
            <a:spLocks noChangeArrowheads="1"/>
          </p:cNvSpPr>
          <p:nvPr/>
        </p:nvSpPr>
        <p:spPr bwMode="auto">
          <a:xfrm>
            <a:off x="453812" y="3778250"/>
            <a:ext cx="5332614" cy="707886"/>
          </a:xfrm>
          <a:prstGeom prst="rect">
            <a:avLst/>
          </a:prstGeom>
          <a:noFill/>
          <a:ln w="9525">
            <a:noFill/>
            <a:miter lim="800000"/>
            <a:headEnd/>
            <a:tailEnd/>
          </a:ln>
        </p:spPr>
        <p:txBody>
          <a:bodyPr wrap="none">
            <a:spAutoFit/>
          </a:bodyPr>
          <a:lstStyle/>
          <a:p>
            <a:r>
              <a:rPr lang="ru-RU" sz="4000" dirty="0" smtClean="0">
                <a:solidFill>
                  <a:schemeClr val="bg1"/>
                </a:solidFill>
              </a:rPr>
              <a:t>Редакционный процесс</a:t>
            </a:r>
            <a:endParaRPr lang="en-AU" sz="4000" dirty="0" smtClean="0">
              <a:solidFill>
                <a:schemeClr val="bg1"/>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28</a:t>
            </a:fld>
            <a:endParaRPr lang="ru-RU">
              <a:solidFill>
                <a:prstClr val="black">
                  <a:tint val="75000"/>
                </a:prstClr>
              </a:solidFill>
            </a:endParaRPr>
          </a:p>
        </p:txBody>
      </p:sp>
    </p:spTree>
    <p:extLst>
      <p:ext uri="{BB962C8B-B14F-4D97-AF65-F5344CB8AC3E}">
        <p14:creationId xmlns:p14="http://schemas.microsoft.com/office/powerpoint/2010/main" val="2981203972"/>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121" y="620688"/>
            <a:ext cx="8135937" cy="461665"/>
          </a:xfrm>
        </p:spPr>
        <p:txBody>
          <a:bodyPr/>
          <a:lstStyle/>
          <a:p>
            <a:r>
              <a:rPr lang="ru-RU" sz="3000" b="1" dirty="0">
                <a:solidFill>
                  <a:srgbClr val="C00000"/>
                </a:solidFill>
                <a:latin typeface="+mn-lt"/>
                <a:ea typeface="+mn-ea"/>
                <a:cs typeface="+mn-cs"/>
              </a:rPr>
              <a:t>Что хотят видеть редакторы</a:t>
            </a:r>
            <a:r>
              <a:rPr lang="en-US" sz="3000" b="1" dirty="0">
                <a:solidFill>
                  <a:srgbClr val="C00000"/>
                </a:solidFill>
                <a:latin typeface="+mn-lt"/>
                <a:ea typeface="+mn-ea"/>
                <a:cs typeface="+mn-cs"/>
              </a:rPr>
              <a:t>?</a:t>
            </a:r>
          </a:p>
        </p:txBody>
      </p:sp>
      <p:sp>
        <p:nvSpPr>
          <p:cNvPr id="11" name="Rectangle 10"/>
          <p:cNvSpPr/>
          <p:nvPr/>
        </p:nvSpPr>
        <p:spPr>
          <a:xfrm>
            <a:off x="3454824" y="2930541"/>
            <a:ext cx="2126543" cy="954107"/>
          </a:xfrm>
          <a:prstGeom prst="rect">
            <a:avLst/>
          </a:prstGeom>
        </p:spPr>
        <p:txBody>
          <a:bodyPr wrap="none">
            <a:spAutoFit/>
          </a:bodyPr>
          <a:lstStyle/>
          <a:p>
            <a:pPr algn="ctr"/>
            <a:r>
              <a:rPr lang="ru-RU" sz="2800" b="1" dirty="0" smtClean="0">
                <a:solidFill>
                  <a:srgbClr val="494949"/>
                </a:solidFill>
              </a:rPr>
              <a:t>Увеличение </a:t>
            </a:r>
          </a:p>
          <a:p>
            <a:pPr algn="ctr"/>
            <a:r>
              <a:rPr lang="ru-RU" sz="2800" b="1" dirty="0" smtClean="0">
                <a:solidFill>
                  <a:srgbClr val="494949"/>
                </a:solidFill>
              </a:rPr>
              <a:t>влияния</a:t>
            </a:r>
            <a:endParaRPr lang="de-DE" sz="2800" dirty="0">
              <a:solidFill>
                <a:srgbClr val="494949"/>
              </a:solidFill>
            </a:endParaRPr>
          </a:p>
        </p:txBody>
      </p:sp>
      <p:sp>
        <p:nvSpPr>
          <p:cNvPr id="12" name="Rectangle 11"/>
          <p:cNvSpPr/>
          <p:nvPr/>
        </p:nvSpPr>
        <p:spPr>
          <a:xfrm>
            <a:off x="3125418" y="1180919"/>
            <a:ext cx="2979213" cy="954107"/>
          </a:xfrm>
          <a:prstGeom prst="rect">
            <a:avLst/>
          </a:prstGeom>
        </p:spPr>
        <p:txBody>
          <a:bodyPr wrap="none">
            <a:spAutoFit/>
          </a:bodyPr>
          <a:lstStyle/>
          <a:p>
            <a:pPr algn="ctr">
              <a:spcBef>
                <a:spcPts val="0"/>
              </a:spcBef>
            </a:pPr>
            <a:r>
              <a:rPr lang="ru-RU" sz="2800" b="1" dirty="0" smtClean="0"/>
              <a:t>Высокое качество</a:t>
            </a:r>
          </a:p>
          <a:p>
            <a:pPr algn="ctr">
              <a:spcBef>
                <a:spcPts val="0"/>
              </a:spcBef>
            </a:pPr>
            <a:r>
              <a:rPr lang="ru-RU" sz="2800" b="1" dirty="0" smtClean="0"/>
              <a:t> исследования</a:t>
            </a:r>
            <a:endParaRPr lang="de-DE" sz="2800" dirty="0"/>
          </a:p>
        </p:txBody>
      </p:sp>
      <p:sp>
        <p:nvSpPr>
          <p:cNvPr id="13" name="Rounded Rectangle 12"/>
          <p:cNvSpPr/>
          <p:nvPr/>
        </p:nvSpPr>
        <p:spPr>
          <a:xfrm>
            <a:off x="5960468" y="5048748"/>
            <a:ext cx="2954933" cy="990600"/>
          </a:xfrm>
          <a:prstGeom prst="roundRect">
            <a:avLst>
              <a:gd name="adj" fmla="val 10702"/>
            </a:avLst>
          </a:prstGeom>
          <a:solidFill>
            <a:srgbClr val="512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ja-JP" sz="2400" b="1" dirty="0" smtClean="0">
                <a:solidFill>
                  <a:schemeClr val="bg1"/>
                </a:solidFill>
              </a:rPr>
              <a:t>Материал интресный для читателей</a:t>
            </a:r>
            <a:endParaRPr lang="en-US" altLang="ja-JP" sz="2400" b="1" dirty="0" smtClean="0">
              <a:solidFill>
                <a:schemeClr val="bg1"/>
              </a:solidFill>
            </a:endParaRPr>
          </a:p>
        </p:txBody>
      </p:sp>
      <p:sp>
        <p:nvSpPr>
          <p:cNvPr id="14" name="Rounded Rectangle 13"/>
          <p:cNvSpPr/>
          <p:nvPr/>
        </p:nvSpPr>
        <p:spPr>
          <a:xfrm>
            <a:off x="323911" y="3979127"/>
            <a:ext cx="2438400" cy="990600"/>
          </a:xfrm>
          <a:prstGeom prst="roundRect">
            <a:avLst>
              <a:gd name="adj" fmla="val 73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altLang="ja-JP" sz="2400" b="1" dirty="0" smtClean="0">
                <a:solidFill>
                  <a:schemeClr val="bg1"/>
                </a:solidFill>
              </a:rPr>
              <a:t>Новизна результатов</a:t>
            </a:r>
            <a:endParaRPr lang="en-US" altLang="ja-JP" sz="2400" b="1" dirty="0" smtClean="0">
              <a:solidFill>
                <a:schemeClr val="bg1"/>
              </a:solidFill>
            </a:endParaRPr>
          </a:p>
        </p:txBody>
      </p:sp>
      <p:sp>
        <p:nvSpPr>
          <p:cNvPr id="15" name="Rounded Rectangle 14"/>
          <p:cNvSpPr/>
          <p:nvPr/>
        </p:nvSpPr>
        <p:spPr>
          <a:xfrm>
            <a:off x="2813668" y="4413750"/>
            <a:ext cx="3100437" cy="990600"/>
          </a:xfrm>
          <a:prstGeom prst="roundRect">
            <a:avLst>
              <a:gd name="adj" fmla="val 107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ru-RU" altLang="ja-JP" sz="2000" b="1" dirty="0" smtClean="0">
                <a:solidFill>
                  <a:schemeClr val="bg1"/>
                </a:solidFill>
              </a:rPr>
              <a:t>Хорошо оформленные, вывереннные и понятные данные</a:t>
            </a:r>
            <a:endParaRPr lang="en-US" altLang="ja-JP" sz="2000" b="1" dirty="0" smtClean="0">
              <a:solidFill>
                <a:schemeClr val="bg1"/>
              </a:solidFill>
            </a:endParaRPr>
          </a:p>
        </p:txBody>
      </p:sp>
      <p:sp>
        <p:nvSpPr>
          <p:cNvPr id="16" name="TextBox 15"/>
          <p:cNvSpPr txBox="1"/>
          <p:nvPr/>
        </p:nvSpPr>
        <p:spPr>
          <a:xfrm>
            <a:off x="331267" y="4980698"/>
            <a:ext cx="2448272" cy="923330"/>
          </a:xfrm>
          <a:prstGeom prst="rect">
            <a:avLst/>
          </a:prstGeom>
          <a:noFill/>
        </p:spPr>
        <p:txBody>
          <a:bodyPr wrap="square" rtlCol="0">
            <a:spAutoFit/>
          </a:bodyPr>
          <a:lstStyle/>
          <a:p>
            <a:pPr algn="ctr"/>
            <a:r>
              <a:rPr lang="ru-RU" b="1" i="1" dirty="0" smtClean="0">
                <a:solidFill>
                  <a:schemeClr val="accent2"/>
                </a:solidFill>
              </a:rPr>
              <a:t>Актуальность и применимость для сферы</a:t>
            </a:r>
            <a:endParaRPr lang="en-US" b="1" i="1" dirty="0">
              <a:solidFill>
                <a:schemeClr val="accent2"/>
              </a:solidFill>
            </a:endParaRPr>
          </a:p>
        </p:txBody>
      </p:sp>
      <p:sp>
        <p:nvSpPr>
          <p:cNvPr id="17" name="Curved Right Arrow 16"/>
          <p:cNvSpPr/>
          <p:nvPr/>
        </p:nvSpPr>
        <p:spPr>
          <a:xfrm>
            <a:off x="2411761" y="2122793"/>
            <a:ext cx="936104" cy="1296144"/>
          </a:xfrm>
          <a:prstGeom prst="curvedRightArrow">
            <a:avLst>
              <a:gd name="adj1" fmla="val 20876"/>
              <a:gd name="adj2" fmla="val 51026"/>
              <a:gd name="adj3" fmla="val 26018"/>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Curved Right Arrow 17"/>
          <p:cNvSpPr/>
          <p:nvPr/>
        </p:nvSpPr>
        <p:spPr>
          <a:xfrm rot="10800000">
            <a:off x="5579279" y="2010930"/>
            <a:ext cx="936104" cy="1296144"/>
          </a:xfrm>
          <a:prstGeom prst="curvedRightArrow">
            <a:avLst>
              <a:gd name="adj1" fmla="val 20876"/>
              <a:gd name="adj2" fmla="val 51026"/>
              <a:gd name="adj3" fmla="val 26018"/>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TextBox 18"/>
          <p:cNvSpPr txBox="1"/>
          <p:nvPr/>
        </p:nvSpPr>
        <p:spPr>
          <a:xfrm>
            <a:off x="2813668" y="5409264"/>
            <a:ext cx="3100436" cy="646331"/>
          </a:xfrm>
          <a:prstGeom prst="rect">
            <a:avLst/>
          </a:prstGeom>
          <a:noFill/>
        </p:spPr>
        <p:txBody>
          <a:bodyPr wrap="square" rtlCol="0">
            <a:spAutoFit/>
          </a:bodyPr>
          <a:lstStyle/>
          <a:p>
            <a:pPr algn="ctr"/>
            <a:r>
              <a:rPr lang="ru-RU" b="1" i="1" dirty="0" smtClean="0">
                <a:solidFill>
                  <a:schemeClr val="accent1"/>
                </a:solidFill>
              </a:rPr>
              <a:t>Хорошо написанную статью</a:t>
            </a:r>
            <a:endParaRPr lang="en-US" b="1" i="1" dirty="0">
              <a:solidFill>
                <a:schemeClr val="accent1"/>
              </a:solidFill>
            </a:endParaRPr>
          </a:p>
        </p:txBody>
      </p:sp>
    </p:spTree>
    <p:extLst>
      <p:ext uri="{BB962C8B-B14F-4D97-AF65-F5344CB8AC3E}">
        <p14:creationId xmlns:p14="http://schemas.microsoft.com/office/powerpoint/2010/main" val="121835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P spid="16" grpId="0"/>
      <p:bldP spid="17" grpId="0" animBg="1"/>
      <p:bldP spid="18" grpId="0" animBg="1"/>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429" y="188640"/>
            <a:ext cx="7605347" cy="370558"/>
          </a:xfrm>
        </p:spPr>
        <p:txBody>
          <a:bodyPr>
            <a:noAutofit/>
          </a:bodyPr>
          <a:lstStyle/>
          <a:p>
            <a:pPr algn="ctr"/>
            <a:r>
              <a:rPr lang="ru-RU" sz="2800" b="1" dirty="0" err="1" smtClean="0">
                <a:solidFill>
                  <a:srgbClr val="1F497D">
                    <a:lumMod val="75000"/>
                  </a:srgbClr>
                </a:solidFill>
                <a:latin typeface="+mn-lt"/>
                <a:ea typeface="+mn-ea"/>
                <a:cs typeface="+mn-cs"/>
              </a:rPr>
              <a:t>Бизнинг</a:t>
            </a:r>
            <a:r>
              <a:rPr lang="ru-RU" sz="2800" b="1" dirty="0" smtClean="0">
                <a:solidFill>
                  <a:srgbClr val="1F497D">
                    <a:lumMod val="75000"/>
                  </a:srgbClr>
                </a:solidFill>
                <a:latin typeface="+mn-lt"/>
                <a:ea typeface="+mn-ea"/>
                <a:cs typeface="+mn-cs"/>
              </a:rPr>
              <a:t> </a:t>
            </a:r>
            <a:r>
              <a:rPr lang="ru-RU" sz="2800" b="1" dirty="0" err="1" smtClean="0">
                <a:solidFill>
                  <a:srgbClr val="1F497D">
                    <a:lumMod val="75000"/>
                  </a:srgbClr>
                </a:solidFill>
                <a:latin typeface="+mn-lt"/>
                <a:ea typeface="+mn-ea"/>
                <a:cs typeface="+mn-cs"/>
              </a:rPr>
              <a:t>платформалар</a:t>
            </a:r>
            <a:r>
              <a:rPr lang="tr-TR" sz="2800" b="1" dirty="0" smtClean="0">
                <a:solidFill>
                  <a:srgbClr val="1F497D">
                    <a:lumMod val="75000"/>
                  </a:srgbClr>
                </a:solidFill>
                <a:latin typeface="+mn-lt"/>
                <a:ea typeface="+mn-ea"/>
                <a:cs typeface="+mn-cs"/>
              </a:rPr>
              <a:t>/ </a:t>
            </a:r>
            <a:r>
              <a:rPr lang="tr-TR" sz="2800" b="1" dirty="0">
                <a:solidFill>
                  <a:srgbClr val="1F497D">
                    <a:lumMod val="75000"/>
                  </a:srgbClr>
                </a:solidFill>
                <a:latin typeface="+mn-lt"/>
                <a:ea typeface="+mn-ea"/>
                <a:cs typeface="+mn-cs"/>
              </a:rPr>
              <a:t>W</a:t>
            </a:r>
            <a:r>
              <a:rPr lang="en-US" sz="2800" b="1" dirty="0" err="1" smtClean="0">
                <a:solidFill>
                  <a:srgbClr val="1F497D">
                    <a:lumMod val="75000"/>
                  </a:srgbClr>
                </a:solidFill>
                <a:latin typeface="+mn-lt"/>
                <a:ea typeface="+mn-ea"/>
                <a:cs typeface="+mn-cs"/>
              </a:rPr>
              <a:t>ebites</a:t>
            </a:r>
            <a:endParaRPr lang="en-US" sz="2800" b="1" dirty="0">
              <a:solidFill>
                <a:srgbClr val="1F497D">
                  <a:lumMod val="75000"/>
                </a:srgbClr>
              </a:solidFill>
              <a:latin typeface="+mn-lt"/>
              <a:ea typeface="+mn-ea"/>
              <a:cs typeface="+mn-cs"/>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9766" y="3076117"/>
            <a:ext cx="3272633" cy="34675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789" t="7917" r="6896" b="5208"/>
          <a:stretch/>
        </p:blipFill>
        <p:spPr bwMode="auto">
          <a:xfrm>
            <a:off x="339128" y="3104527"/>
            <a:ext cx="3584805" cy="3439108"/>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70543" y="743129"/>
            <a:ext cx="8121304" cy="2361398"/>
          </a:xfrm>
          <a:prstGeom prst="rect">
            <a:avLst/>
          </a:prstGeom>
          <a:noFill/>
        </p:spPr>
        <p:txBody>
          <a:bodyPr wrap="square" lIns="72000" tIns="72000" rIns="72000" bIns="72000" rtlCol="0">
            <a:spAutoFit/>
          </a:bodyPr>
          <a:lstStyle/>
          <a:p>
            <a:pPr marL="342900" indent="-342900">
              <a:buFont typeface="+mj-lt"/>
              <a:buAutoNum type="arabicPeriod"/>
            </a:pPr>
            <a:endParaRPr lang="tr-TR" sz="1600" b="1" dirty="0"/>
          </a:p>
          <a:p>
            <a:pPr marL="342900" indent="-342900">
              <a:buFont typeface="+mj-lt"/>
              <a:buAutoNum type="arabicPeriod"/>
            </a:pPr>
            <a:r>
              <a:rPr lang="en-US" sz="1600" b="1" dirty="0" smtClean="0">
                <a:hlinkClick r:id="rId4"/>
              </a:rPr>
              <a:t>www.link.springer.com</a:t>
            </a:r>
            <a:r>
              <a:rPr lang="en-US" sz="1600" b="1" dirty="0" smtClean="0"/>
              <a:t> </a:t>
            </a:r>
            <a:r>
              <a:rPr lang="tr-TR" sz="1600" b="1" dirty="0" smtClean="0"/>
              <a:t>   </a:t>
            </a:r>
            <a:r>
              <a:rPr lang="en-US" sz="1600" b="1" dirty="0" smtClean="0"/>
              <a:t>	 </a:t>
            </a:r>
            <a:r>
              <a:rPr lang="ru-RU" sz="1600" b="1" dirty="0" smtClean="0"/>
              <a:t>  </a:t>
            </a:r>
            <a:r>
              <a:rPr lang="ru-RU" sz="1600" b="1" dirty="0" smtClean="0">
                <a:solidFill>
                  <a:srgbClr val="C00000"/>
                </a:solidFill>
              </a:rPr>
              <a:t>Журналы и статьи. Полнотекстовая библиотека</a:t>
            </a:r>
          </a:p>
          <a:p>
            <a:pPr marL="342900" indent="-342900">
              <a:buFont typeface="+mj-lt"/>
              <a:buAutoNum type="arabicPeriod"/>
            </a:pPr>
            <a:endParaRPr lang="ru-RU" sz="1600" b="1" dirty="0" smtClean="0"/>
          </a:p>
          <a:p>
            <a:pPr marL="342900" indent="-342900">
              <a:buFont typeface="+mj-lt"/>
              <a:buAutoNum type="arabicPeriod"/>
            </a:pPr>
            <a:r>
              <a:rPr lang="ru-RU" sz="1600" b="1" dirty="0"/>
              <a:t> </a:t>
            </a:r>
            <a:r>
              <a:rPr lang="en-US" sz="1600" b="1" dirty="0" smtClean="0">
                <a:hlinkClick r:id="rId5"/>
              </a:rPr>
              <a:t>www.authormapper.com</a:t>
            </a:r>
            <a:r>
              <a:rPr lang="en-US" sz="1600" b="1" dirty="0" smtClean="0"/>
              <a:t>       </a:t>
            </a:r>
            <a:r>
              <a:rPr lang="ru-RU" sz="1600" b="1" dirty="0" smtClean="0"/>
              <a:t> Информация о всех публикациях и авторах</a:t>
            </a:r>
            <a:endParaRPr lang="en-US" sz="1600" b="1" dirty="0" smtClean="0"/>
          </a:p>
          <a:p>
            <a:pPr marL="342900" indent="-342900">
              <a:buFont typeface="+mj-lt"/>
              <a:buAutoNum type="arabicPeriod"/>
            </a:pPr>
            <a:endParaRPr lang="en-US" sz="1600" b="1" dirty="0" smtClean="0"/>
          </a:p>
          <a:p>
            <a:pPr marL="342900" indent="-342900">
              <a:buFont typeface="+mj-lt"/>
              <a:buAutoNum type="arabicPeriod"/>
            </a:pPr>
            <a:r>
              <a:rPr lang="tr-TR" sz="1600" b="1" dirty="0" smtClean="0">
                <a:hlinkClick r:id="rId6"/>
              </a:rPr>
              <a:t>www.springernature.com</a:t>
            </a:r>
            <a:r>
              <a:rPr lang="tr-TR" sz="1600" b="1" dirty="0" smtClean="0"/>
              <a:t>       </a:t>
            </a:r>
            <a:r>
              <a:rPr lang="en-US" sz="1600" b="1" dirty="0" smtClean="0"/>
              <a:t>  </a:t>
            </a:r>
            <a:r>
              <a:rPr lang="ru-RU" sz="1600" b="1" dirty="0" smtClean="0"/>
              <a:t>Корпоративный </a:t>
            </a:r>
            <a:r>
              <a:rPr lang="ru-RU" sz="1600" b="1" dirty="0"/>
              <a:t>сайт </a:t>
            </a:r>
            <a:endParaRPr lang="en-US" sz="1600" b="1" dirty="0" smtClean="0"/>
          </a:p>
          <a:p>
            <a:pPr marL="342900" indent="-342900">
              <a:buFont typeface="+mj-lt"/>
              <a:buAutoNum type="arabicPeriod"/>
            </a:pPr>
            <a:endParaRPr lang="ru-RU" sz="1600" b="1" dirty="0" smtClean="0"/>
          </a:p>
          <a:p>
            <a:pPr marL="342900" indent="-342900">
              <a:buFont typeface="+mj-lt"/>
              <a:buAutoNum type="arabicPeriod"/>
            </a:pPr>
            <a:r>
              <a:rPr lang="en-US" sz="1600" b="1" dirty="0" smtClean="0">
                <a:hlinkClick r:id="rId7"/>
              </a:rPr>
              <a:t>www.nature.com</a:t>
            </a:r>
            <a:r>
              <a:rPr lang="en-US" sz="1600" b="1" dirty="0" smtClean="0"/>
              <a:t> 	    </a:t>
            </a:r>
            <a:r>
              <a:rPr lang="ru-RU" sz="1600" b="1" dirty="0" smtClean="0"/>
              <a:t>Журналы </a:t>
            </a:r>
            <a:r>
              <a:rPr lang="en-US" sz="1600" b="1" dirty="0" smtClean="0"/>
              <a:t>Nature</a:t>
            </a:r>
            <a:endParaRPr lang="tr-TR" sz="1600" b="1" dirty="0"/>
          </a:p>
          <a:p>
            <a:pPr marL="342900" indent="-342900">
              <a:buFont typeface="+mj-lt"/>
              <a:buAutoNum type="arabicPeriod"/>
            </a:pPr>
            <a:endParaRPr lang="tr-TR" sz="1600" b="1" dirty="0"/>
          </a:p>
        </p:txBody>
      </p:sp>
    </p:spTree>
    <p:extLst>
      <p:ext uri="{BB962C8B-B14F-4D97-AF65-F5344CB8AC3E}">
        <p14:creationId xmlns:p14="http://schemas.microsoft.com/office/powerpoint/2010/main" val="37613518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0618" y="476672"/>
            <a:ext cx="8135937" cy="461665"/>
          </a:xfrm>
        </p:spPr>
        <p:txBody>
          <a:bodyPr/>
          <a:lstStyle/>
          <a:p>
            <a:r>
              <a:rPr lang="ru-RU" sz="3000" b="1" dirty="0">
                <a:solidFill>
                  <a:srgbClr val="C00000"/>
                </a:solidFill>
                <a:latin typeface="+mn-lt"/>
                <a:ea typeface="+mn-ea"/>
                <a:cs typeface="+mn-cs"/>
              </a:rPr>
              <a:t>Этика научных публикаций</a:t>
            </a:r>
            <a:endParaRPr lang="en-US" sz="3000" b="1" dirty="0">
              <a:solidFill>
                <a:srgbClr val="C00000"/>
              </a:solidFill>
              <a:latin typeface="+mn-lt"/>
              <a:ea typeface="+mn-ea"/>
              <a:cs typeface="+mn-cs"/>
            </a:endParaRPr>
          </a:p>
        </p:txBody>
      </p:sp>
      <p:sp>
        <p:nvSpPr>
          <p:cNvPr id="20" name="Rounded Rectangle 19"/>
          <p:cNvSpPr/>
          <p:nvPr/>
        </p:nvSpPr>
        <p:spPr>
          <a:xfrm>
            <a:off x="2128910" y="1896616"/>
            <a:ext cx="2324100" cy="884312"/>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ru-RU" sz="2400" b="1" dirty="0" smtClean="0"/>
              <a:t>НЕТ плагиату!</a:t>
            </a:r>
            <a:endParaRPr lang="en-US" sz="2400" b="1" dirty="0"/>
          </a:p>
        </p:txBody>
      </p:sp>
      <p:sp>
        <p:nvSpPr>
          <p:cNvPr id="21" name="Rounded Rectangle 20"/>
          <p:cNvSpPr/>
          <p:nvPr/>
        </p:nvSpPr>
        <p:spPr>
          <a:xfrm>
            <a:off x="4625786" y="1896616"/>
            <a:ext cx="2322479" cy="884312"/>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ru-RU" sz="2000" b="1" dirty="0" smtClean="0"/>
              <a:t>НЕТ фабрикации и фальсификации данных</a:t>
            </a:r>
            <a:endParaRPr lang="en-US" sz="2000" b="1" dirty="0"/>
          </a:p>
        </p:txBody>
      </p:sp>
      <p:sp>
        <p:nvSpPr>
          <p:cNvPr id="22" name="Rounded Rectangle 21"/>
          <p:cNvSpPr/>
          <p:nvPr/>
        </p:nvSpPr>
        <p:spPr>
          <a:xfrm>
            <a:off x="2128910" y="2996952"/>
            <a:ext cx="4819354" cy="1584176"/>
          </a:xfrm>
          <a:prstGeom prst="roundRect">
            <a:avLst>
              <a:gd name="adj" fmla="val 10027"/>
            </a:avLst>
          </a:prstGeom>
          <a:solidFill>
            <a:srgbClr val="512A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ru-RU" sz="2200" b="1" u="sng" dirty="0" smtClean="0"/>
              <a:t>Авторство</a:t>
            </a:r>
            <a:r>
              <a:rPr lang="en-US" sz="2200" b="1" dirty="0" smtClean="0"/>
              <a:t>:</a:t>
            </a:r>
          </a:p>
          <a:p>
            <a:pPr marL="342900" indent="-342900" algn="l">
              <a:spcBef>
                <a:spcPts val="0"/>
              </a:spcBef>
              <a:buFont typeface="Wingdings" panose="05000000000000000000" pitchFamily="2" charset="2"/>
              <a:buChar char="ü"/>
            </a:pPr>
            <a:r>
              <a:rPr lang="ru-RU" sz="2200" b="1" dirty="0" smtClean="0"/>
              <a:t>Четкие данные и анализ</a:t>
            </a:r>
            <a:endParaRPr lang="en-US" sz="2200" b="1" dirty="0" smtClean="0"/>
          </a:p>
          <a:p>
            <a:pPr marL="342900" indent="-342900" algn="l">
              <a:spcBef>
                <a:spcPts val="0"/>
              </a:spcBef>
              <a:buFont typeface="Wingdings" panose="05000000000000000000" pitchFamily="2" charset="2"/>
              <a:buChar char="ü"/>
            </a:pPr>
            <a:r>
              <a:rPr lang="ru-RU" sz="2200" b="1" dirty="0" smtClean="0"/>
              <a:t>Указать всех соавторов</a:t>
            </a:r>
            <a:endParaRPr lang="en-US" sz="2200" b="1" dirty="0" smtClean="0"/>
          </a:p>
          <a:p>
            <a:pPr marL="342900" indent="-342900" algn="l">
              <a:spcBef>
                <a:spcPts val="0"/>
              </a:spcBef>
              <a:buFont typeface="Wingdings" panose="05000000000000000000" pitchFamily="2" charset="2"/>
              <a:buChar char="ü"/>
            </a:pPr>
            <a:r>
              <a:rPr lang="ru-RU" sz="2200" b="1" dirty="0" smtClean="0"/>
              <a:t>Финальное согласование. Отвественность</a:t>
            </a:r>
            <a:endParaRPr lang="en-US" sz="2200" b="1" dirty="0" smtClean="0"/>
          </a:p>
        </p:txBody>
      </p:sp>
      <p:sp>
        <p:nvSpPr>
          <p:cNvPr id="23" name="Rounded Rectangle 22"/>
          <p:cNvSpPr/>
          <p:nvPr/>
        </p:nvSpPr>
        <p:spPr>
          <a:xfrm>
            <a:off x="2128911" y="4798640"/>
            <a:ext cx="4819353" cy="115064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ru-RU" sz="2400" b="1" u="sng" dirty="0" smtClean="0"/>
              <a:t>Указать конфликт интересов</a:t>
            </a:r>
            <a:r>
              <a:rPr lang="en-US" sz="2400" b="1" dirty="0" smtClean="0"/>
              <a:t>:</a:t>
            </a:r>
          </a:p>
          <a:p>
            <a:pPr marL="342900" indent="-342900" algn="ctr">
              <a:spcBef>
                <a:spcPts val="0"/>
              </a:spcBef>
              <a:buFont typeface="Wingdings" panose="05000000000000000000" pitchFamily="2" charset="2"/>
              <a:buChar char="ü"/>
            </a:pPr>
            <a:r>
              <a:rPr lang="ru-RU" sz="2400" b="1" dirty="0" smtClean="0"/>
              <a:t>Финансовый</a:t>
            </a:r>
            <a:endParaRPr lang="en-US" sz="2400" b="1" dirty="0" smtClean="0"/>
          </a:p>
          <a:p>
            <a:pPr marL="342900" indent="-342900" algn="ctr">
              <a:spcBef>
                <a:spcPts val="0"/>
              </a:spcBef>
              <a:buFont typeface="Wingdings" panose="05000000000000000000" pitchFamily="2" charset="2"/>
              <a:buChar char="ü"/>
            </a:pPr>
            <a:r>
              <a:rPr lang="ru-RU" sz="2400" b="1" dirty="0" smtClean="0"/>
              <a:t>Личностный</a:t>
            </a:r>
            <a:endParaRPr lang="en-US" sz="2400" b="1" dirty="0" smtClean="0"/>
          </a:p>
        </p:txBody>
      </p:sp>
    </p:spTree>
    <p:extLst>
      <p:ext uri="{BB962C8B-B14F-4D97-AF65-F5344CB8AC3E}">
        <p14:creationId xmlns:p14="http://schemas.microsoft.com/office/powerpoint/2010/main" val="87335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bg/>
                                          </p:spTgt>
                                        </p:tgtEl>
                                        <p:attrNameLst>
                                          <p:attrName>style.visibility</p:attrName>
                                        </p:attrNameLst>
                                      </p:cBhvr>
                                      <p:to>
                                        <p:strVal val="visible"/>
                                      </p:to>
                                    </p:set>
                                    <p:animEffect transition="in" filter="fade">
                                      <p:cBhvr>
                                        <p:cTn id="17" dur="500"/>
                                        <p:tgtEl>
                                          <p:spTgt spid="22">
                                            <p:bg/>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500"/>
                                        <p:tgtEl>
                                          <p:spTgt spid="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xEl>
                                              <p:pRg st="1" end="1"/>
                                            </p:txEl>
                                          </p:spTgt>
                                        </p:tgtEl>
                                        <p:attrNameLst>
                                          <p:attrName>style.visibility</p:attrName>
                                        </p:attrNameLst>
                                      </p:cBhvr>
                                      <p:to>
                                        <p:strVal val="visible"/>
                                      </p:to>
                                    </p:set>
                                    <p:animEffect transition="in" filter="fade">
                                      <p:cBhvr>
                                        <p:cTn id="26" dur="500"/>
                                        <p:tgtEl>
                                          <p:spTgt spid="2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xEl>
                                              <p:pRg st="2" end="2"/>
                                            </p:txEl>
                                          </p:spTgt>
                                        </p:tgtEl>
                                        <p:attrNameLst>
                                          <p:attrName>style.visibility</p:attrName>
                                        </p:attrNameLst>
                                      </p:cBhvr>
                                      <p:to>
                                        <p:strVal val="visible"/>
                                      </p:to>
                                    </p:set>
                                    <p:animEffect transition="in" filter="fade">
                                      <p:cBhvr>
                                        <p:cTn id="31" dur="500"/>
                                        <p:tgtEl>
                                          <p:spTgt spid="2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xEl>
                                              <p:pRg st="3" end="3"/>
                                            </p:txEl>
                                          </p:spTgt>
                                        </p:tgtEl>
                                        <p:attrNameLst>
                                          <p:attrName>style.visibility</p:attrName>
                                        </p:attrNameLst>
                                      </p:cBhvr>
                                      <p:to>
                                        <p:strVal val="visible"/>
                                      </p:to>
                                    </p:set>
                                    <p:animEffect transition="in" filter="fade">
                                      <p:cBhvr>
                                        <p:cTn id="36" dur="500"/>
                                        <p:tgtEl>
                                          <p:spTgt spid="2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bg/>
                                          </p:spTgt>
                                        </p:tgtEl>
                                        <p:attrNameLst>
                                          <p:attrName>style.visibility</p:attrName>
                                        </p:attrNameLst>
                                      </p:cBhvr>
                                      <p:to>
                                        <p:strVal val="visible"/>
                                      </p:to>
                                    </p:set>
                                    <p:animEffect transition="in" filter="fade">
                                      <p:cBhvr>
                                        <p:cTn id="41" dur="500"/>
                                        <p:tgtEl>
                                          <p:spTgt spid="23">
                                            <p:bg/>
                                          </p:spTgt>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Effect transition="in" filter="fade">
                                      <p:cBhvr>
                                        <p:cTn id="45" dur="500"/>
                                        <p:tgtEl>
                                          <p:spTgt spid="2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xEl>
                                              <p:pRg st="1" end="1"/>
                                            </p:txEl>
                                          </p:spTgt>
                                        </p:tgtEl>
                                        <p:attrNameLst>
                                          <p:attrName>style.visibility</p:attrName>
                                        </p:attrNameLst>
                                      </p:cBhvr>
                                      <p:to>
                                        <p:strVal val="visible"/>
                                      </p:to>
                                    </p:set>
                                    <p:animEffect transition="in" filter="fade">
                                      <p:cBhvr>
                                        <p:cTn id="50" dur="500"/>
                                        <p:tgtEl>
                                          <p:spTgt spid="2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xEl>
                                              <p:pRg st="2" end="2"/>
                                            </p:txEl>
                                          </p:spTgt>
                                        </p:tgtEl>
                                        <p:attrNameLst>
                                          <p:attrName>style.visibility</p:attrName>
                                        </p:attrNameLst>
                                      </p:cBhvr>
                                      <p:to>
                                        <p:strVal val="visible"/>
                                      </p:to>
                                    </p:set>
                                    <p:animEffect transition="in" filter="fade">
                                      <p:cBhvr>
                                        <p:cTn id="55"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build="p" animBg="1"/>
      <p:bldP spid="23"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l="18388" t="10001" r="21407" b="6042"/>
          <a:stretch>
            <a:fillRect/>
          </a:stretch>
        </p:blipFill>
        <p:spPr bwMode="auto">
          <a:xfrm>
            <a:off x="179388" y="981077"/>
            <a:ext cx="8856662"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Заголовок 1"/>
          <p:cNvSpPr>
            <a:spLocks noGrp="1"/>
          </p:cNvSpPr>
          <p:nvPr>
            <p:ph type="title"/>
          </p:nvPr>
        </p:nvSpPr>
        <p:spPr>
          <a:xfrm>
            <a:off x="179388" y="260352"/>
            <a:ext cx="8489950" cy="665163"/>
          </a:xfrm>
        </p:spPr>
        <p:txBody>
          <a:bodyPr/>
          <a:lstStyle/>
          <a:p>
            <a:pPr eaLnBrk="1" hangingPunct="1"/>
            <a:r>
              <a:rPr lang="ru-RU" altLang="ru-RU" sz="3200" smtClean="0">
                <a:solidFill>
                  <a:srgbClr val="C00000"/>
                </a:solidFill>
              </a:rPr>
              <a:t>Редакционный процесс: экспертиза материала</a:t>
            </a:r>
          </a:p>
        </p:txBody>
      </p: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31</a:t>
            </a:fld>
            <a:endParaRPr lang="ru-RU">
              <a:solidFill>
                <a:prstClr val="black">
                  <a:tint val="75000"/>
                </a:prstClr>
              </a:solidFill>
            </a:endParaRPr>
          </a:p>
        </p:txBody>
      </p:sp>
    </p:spTree>
    <p:extLst>
      <p:ext uri="{BB962C8B-B14F-4D97-AF65-F5344CB8AC3E}">
        <p14:creationId xmlns:p14="http://schemas.microsoft.com/office/powerpoint/2010/main" val="24845882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32</a:t>
            </a:fld>
            <a:endParaRPr lang="ru-RU">
              <a:solidFill>
                <a:prstClr val="black">
                  <a:tint val="75000"/>
                </a:prstClr>
              </a:solidFill>
            </a:endParaRPr>
          </a:p>
        </p:txBody>
      </p:sp>
    </p:spTree>
    <p:extLst>
      <p:ext uri="{BB962C8B-B14F-4D97-AF65-F5344CB8AC3E}">
        <p14:creationId xmlns:p14="http://schemas.microsoft.com/office/powerpoint/2010/main" val="30481662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424" y="728640"/>
            <a:ext cx="8731924" cy="304699"/>
          </a:xfrm>
        </p:spPr>
        <p:txBody>
          <a:bodyPr>
            <a:noAutofit/>
          </a:bodyPr>
          <a:lstStyle/>
          <a:p>
            <a:pPr algn="ctr"/>
            <a:r>
              <a:rPr lang="ru-RU" sz="2800" b="1" dirty="0" smtClean="0">
                <a:solidFill>
                  <a:srgbClr val="C00000"/>
                </a:solidFill>
              </a:rPr>
              <a:t>Сопроводительное письмо</a:t>
            </a:r>
            <a:r>
              <a:rPr lang="de-DE" sz="2800" b="1" dirty="0" smtClean="0">
                <a:solidFill>
                  <a:srgbClr val="C00000"/>
                </a:solidFill>
              </a:rPr>
              <a:t> – </a:t>
            </a:r>
            <a:r>
              <a:rPr lang="ru-RU" sz="2800" b="1" dirty="0">
                <a:solidFill>
                  <a:srgbClr val="C00000"/>
                </a:solidFill>
              </a:rPr>
              <a:t>э</a:t>
            </a:r>
            <a:r>
              <a:rPr lang="ru-RU" sz="2800" b="1" dirty="0" smtClean="0">
                <a:solidFill>
                  <a:srgbClr val="C00000"/>
                </a:solidFill>
              </a:rPr>
              <a:t>то первое впечатление редакторов журналов о вас</a:t>
            </a:r>
            <a:endParaRPr lang="de-DE" sz="2800" b="1" dirty="0">
              <a:solidFill>
                <a:srgbClr val="C00000"/>
              </a:solidFill>
            </a:endParaRPr>
          </a:p>
        </p:txBody>
      </p:sp>
      <p:sp>
        <p:nvSpPr>
          <p:cNvPr id="3" name="Rounded Rectangle 2"/>
          <p:cNvSpPr/>
          <p:nvPr/>
        </p:nvSpPr>
        <p:spPr bwMode="auto">
          <a:xfrm>
            <a:off x="431448" y="1898796"/>
            <a:ext cx="3150420" cy="108740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000" b="1" i="0" u="none" strike="noStrike" cap="none" normalizeH="0" baseline="0" dirty="0" smtClean="0">
                <a:ln>
                  <a:noFill/>
                </a:ln>
                <a:solidFill>
                  <a:schemeClr val="bg1"/>
                </a:solidFill>
                <a:effectLst/>
                <a:latin typeface="+mj-lt"/>
              </a:rPr>
              <a:t>Важность и актуальность исследования</a:t>
            </a:r>
            <a:endParaRPr kumimoji="0" lang="en-US" sz="20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3734268" y="1898796"/>
            <a:ext cx="4888272" cy="10874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800" b="1" i="1" dirty="0" smtClean="0">
                <a:solidFill>
                  <a:srgbClr val="C00000"/>
                </a:solidFill>
                <a:latin typeface="+mj-lt"/>
              </a:rPr>
              <a:t>Подходит </a:t>
            </a:r>
            <a:r>
              <a:rPr lang="ru-RU" sz="2800" i="1" dirty="0" smtClean="0">
                <a:solidFill>
                  <a:schemeClr val="tx1"/>
                </a:solidFill>
                <a:latin typeface="+mj-lt"/>
              </a:rPr>
              <a:t>для публикации в их журнале</a:t>
            </a:r>
            <a:endParaRPr kumimoji="0" lang="en-US" sz="2800" i="0" u="none" strike="noStrike" cap="none" normalizeH="0" baseline="0" dirty="0">
              <a:ln>
                <a:noFill/>
              </a:ln>
              <a:solidFill>
                <a:schemeClr val="tx1"/>
              </a:solidFill>
              <a:effectLst/>
              <a:latin typeface="+mj-lt"/>
            </a:endParaRPr>
          </a:p>
        </p:txBody>
      </p:sp>
      <p:sp>
        <p:nvSpPr>
          <p:cNvPr id="4" name="TextBox 3"/>
          <p:cNvSpPr txBox="1"/>
          <p:nvPr/>
        </p:nvSpPr>
        <p:spPr>
          <a:xfrm>
            <a:off x="701484" y="3969072"/>
            <a:ext cx="7561008" cy="99013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3200" b="1" i="1" dirty="0" smtClean="0">
                <a:solidFill>
                  <a:srgbClr val="C00000"/>
                </a:solidFill>
                <a:latin typeface="+mn-lt"/>
              </a:rPr>
              <a:t>Интересно для читателей</a:t>
            </a:r>
            <a:r>
              <a:rPr lang="en-US" sz="3200" b="1" i="1" dirty="0" smtClean="0">
                <a:solidFill>
                  <a:srgbClr val="C00000"/>
                </a:solidFill>
                <a:latin typeface="+mn-lt"/>
              </a:rPr>
              <a:t>?</a:t>
            </a:r>
          </a:p>
          <a:p>
            <a:pPr>
              <a:lnSpc>
                <a:spcPts val="2200"/>
              </a:lnSpc>
              <a:spcBef>
                <a:spcPts val="900"/>
              </a:spcBef>
              <a:buClr>
                <a:schemeClr val="accent2"/>
              </a:buClr>
              <a:buSzPct val="100000"/>
            </a:pPr>
            <a:endParaRPr lang="en-US" sz="3200" b="1" i="1" dirty="0" smtClean="0">
              <a:solidFill>
                <a:srgbClr val="C00000"/>
              </a:solidFill>
              <a:latin typeface="+mn-lt"/>
            </a:endParaRPr>
          </a:p>
          <a:p>
            <a:pPr>
              <a:lnSpc>
                <a:spcPts val="2200"/>
              </a:lnSpc>
              <a:spcBef>
                <a:spcPts val="900"/>
              </a:spcBef>
              <a:buClr>
                <a:schemeClr val="accent2"/>
              </a:buClr>
              <a:buSzPct val="100000"/>
            </a:pPr>
            <a:endParaRPr lang="en-US" sz="3200" b="1" i="1" dirty="0" smtClean="0">
              <a:solidFill>
                <a:srgbClr val="C00000"/>
              </a:solidFill>
              <a:latin typeface="+mn-lt"/>
            </a:endParaRPr>
          </a:p>
          <a:p>
            <a:pPr>
              <a:lnSpc>
                <a:spcPts val="2200"/>
              </a:lnSpc>
              <a:spcBef>
                <a:spcPts val="900"/>
              </a:spcBef>
              <a:buClr>
                <a:schemeClr val="accent2"/>
              </a:buClr>
              <a:buSzPct val="100000"/>
            </a:pPr>
            <a:endParaRPr lang="en-US" sz="3200" b="1" i="1" dirty="0">
              <a:solidFill>
                <a:srgbClr val="C00000"/>
              </a:solidFill>
              <a:latin typeface="+mn-lt"/>
            </a:endParaRPr>
          </a:p>
        </p:txBody>
      </p:sp>
    </p:spTree>
    <p:extLst>
      <p:ext uri="{BB962C8B-B14F-4D97-AF65-F5344CB8AC3E}">
        <p14:creationId xmlns:p14="http://schemas.microsoft.com/office/powerpoint/2010/main" val="1867283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851" y="332656"/>
            <a:ext cx="8461888" cy="700683"/>
          </a:xfrm>
        </p:spPr>
        <p:txBody>
          <a:bodyPr>
            <a:noAutofit/>
          </a:bodyPr>
          <a:lstStyle/>
          <a:p>
            <a:r>
              <a:rPr lang="ru-RU" sz="2800" b="1" dirty="0">
                <a:solidFill>
                  <a:srgbClr val="C00000"/>
                </a:solidFill>
              </a:rPr>
              <a:t>Обязательно необходимо написать впечатляющее сопроводительное письмо</a:t>
            </a:r>
            <a:endParaRPr lang="de-DE" sz="2800" b="1" dirty="0">
              <a:solidFill>
                <a:srgbClr val="C00000"/>
              </a:solidFill>
            </a:endParaRPr>
          </a:p>
        </p:txBody>
      </p:sp>
      <p:sp>
        <p:nvSpPr>
          <p:cNvPr id="66" name="Rounded Rectangle 65"/>
          <p:cNvSpPr/>
          <p:nvPr/>
        </p:nvSpPr>
        <p:spPr>
          <a:xfrm>
            <a:off x="127061" y="2595967"/>
            <a:ext cx="8879090" cy="971814"/>
          </a:xfrm>
          <a:prstGeom prst="roundRect">
            <a:avLst>
              <a:gd name="adj" fmla="val 8556"/>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7" name="Rounded Rectangle 66"/>
          <p:cNvSpPr/>
          <p:nvPr/>
        </p:nvSpPr>
        <p:spPr>
          <a:xfrm>
            <a:off x="127061" y="3662664"/>
            <a:ext cx="8879090" cy="1075288"/>
          </a:xfrm>
          <a:prstGeom prst="roundRect">
            <a:avLst>
              <a:gd name="adj" fmla="val 770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8" name="Rounded Rectangle 67"/>
          <p:cNvSpPr/>
          <p:nvPr/>
        </p:nvSpPr>
        <p:spPr>
          <a:xfrm>
            <a:off x="127061" y="4832820"/>
            <a:ext cx="8879090" cy="921383"/>
          </a:xfrm>
          <a:prstGeom prst="roundRect">
            <a:avLst>
              <a:gd name="adj" fmla="val 1001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9" name="Rectangle 1"/>
          <p:cNvSpPr>
            <a:spLocks noChangeArrowheads="1"/>
          </p:cNvSpPr>
          <p:nvPr/>
        </p:nvSpPr>
        <p:spPr bwMode="auto">
          <a:xfrm>
            <a:off x="194610" y="1436955"/>
            <a:ext cx="7315540" cy="429963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2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ＭＳ 明朝" pitchFamily="17" charset="-128"/>
                <a:cs typeface="Times New Roman" pitchFamily="18" charset="0"/>
              </a:rPr>
              <a:t>Dear Dr Lippman,</a:t>
            </a:r>
          </a:p>
          <a:p>
            <a:pPr marL="0" marR="0" lvl="0" indent="0" algn="just" defTabSz="914400" rtl="0" eaLnBrk="0" fontAlgn="base" latinLnBrk="0" hangingPunct="0">
              <a:lnSpc>
                <a:spcPct val="120000"/>
              </a:lnSpc>
              <a:spcBef>
                <a:spcPts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ndParaRPr>
          </a:p>
          <a:p>
            <a:pPr lvl="0" algn="just" eaLnBrk="0" fontAlgn="base" hangingPunct="0">
              <a:lnSpc>
                <a:spcPct val="120000"/>
              </a:lnSpc>
              <a:spcBef>
                <a:spcPts val="0"/>
              </a:spcBef>
              <a:spcAft>
                <a:spcPct val="0"/>
              </a:spcAft>
            </a:pPr>
            <a:r>
              <a:rPr lang="en-NZ" sz="1100" dirty="0">
                <a:latin typeface="+mj-lt"/>
              </a:rPr>
              <a:t>Please find enclosed our manuscript entitled “Evaluation of the Glasgow prognostic score in patients undergoing curative resection for breast cancer liver metastases,” which we would like to submit for publication as </a:t>
            </a:r>
            <a:r>
              <a:rPr lang="en-NZ" sz="1100" dirty="0" smtClean="0">
                <a:latin typeface="+mj-lt"/>
              </a:rPr>
              <a:t>an Original Article in </a:t>
            </a:r>
            <a:r>
              <a:rPr lang="en-NZ" sz="1100" dirty="0">
                <a:latin typeface="+mj-lt"/>
              </a:rPr>
              <a:t>the </a:t>
            </a:r>
            <a:r>
              <a:rPr lang="en-NZ" sz="1100" i="1" dirty="0" smtClean="0">
                <a:latin typeface="+mj-lt"/>
              </a:rPr>
              <a:t>Breast Cancer Research and Treatment</a:t>
            </a:r>
            <a:r>
              <a:rPr lang="en-NZ" sz="1100" dirty="0" smtClean="0">
                <a:latin typeface="+mj-lt"/>
              </a:rPr>
              <a:t>.</a:t>
            </a:r>
            <a:r>
              <a:rPr kumimoji="0" lang="en-US" sz="1100" b="0" i="0" u="none" strike="noStrike" cap="none" normalizeH="0" baseline="0" dirty="0" smtClean="0">
                <a:ln>
                  <a:noFill/>
                </a:ln>
                <a:solidFill>
                  <a:schemeClr val="tx1"/>
                </a:solidFill>
                <a:effectLst/>
                <a:latin typeface="+mj-lt"/>
                <a:ea typeface="ＭＳ 明朝" pitchFamily="17" charset="-128"/>
                <a:cs typeface="Times New Roman" pitchFamily="18" charset="0"/>
              </a:rPr>
              <a:t> </a:t>
            </a:r>
          </a:p>
          <a:p>
            <a:pPr lvl="0" algn="just" eaLnBrk="0" fontAlgn="base" hangingPunct="0">
              <a:lnSpc>
                <a:spcPct val="120000"/>
              </a:lnSpc>
              <a:spcBef>
                <a:spcPts val="0"/>
              </a:spcBef>
              <a:spcAft>
                <a:spcPct val="0"/>
              </a:spcAft>
            </a:pPr>
            <a:endParaRPr kumimoji="0" lang="en-US" sz="1100" b="0" i="0" u="none" strike="noStrike" cap="none" normalizeH="0" baseline="0" dirty="0" smtClean="0">
              <a:ln>
                <a:noFill/>
              </a:ln>
              <a:solidFill>
                <a:schemeClr val="tx1"/>
              </a:solidFill>
              <a:effectLst/>
              <a:latin typeface="+mj-lt"/>
              <a:ea typeface="ＭＳ 明朝" pitchFamily="17" charset="-128"/>
              <a:cs typeface="Times New Roman" pitchFamily="18" charset="0"/>
            </a:endParaRPr>
          </a:p>
          <a:p>
            <a:pPr algn="just">
              <a:spcBef>
                <a:spcPts val="0"/>
              </a:spcBef>
            </a:pPr>
            <a:r>
              <a:rPr lang="en-NZ" sz="1100" dirty="0" smtClean="0">
                <a:solidFill>
                  <a:schemeClr val="bg1"/>
                </a:solidFill>
                <a:latin typeface="+mj-lt"/>
              </a:rPr>
              <a:t>The </a:t>
            </a:r>
            <a:r>
              <a:rPr lang="en-NZ" sz="1100" dirty="0">
                <a:solidFill>
                  <a:schemeClr val="bg1"/>
                </a:solidFill>
                <a:latin typeface="+mj-lt"/>
              </a:rPr>
              <a:t>Glasgow prognostic score (GPS) is of value for a variety of </a:t>
            </a:r>
            <a:r>
              <a:rPr lang="en-NZ" sz="1100" dirty="0" smtClean="0">
                <a:solidFill>
                  <a:schemeClr val="bg1"/>
                </a:solidFill>
                <a:latin typeface="+mj-lt"/>
              </a:rPr>
              <a:t>tumours</a:t>
            </a:r>
            <a:r>
              <a:rPr lang="en-NZ" sz="1100" dirty="0">
                <a:solidFill>
                  <a:schemeClr val="bg1"/>
                </a:solidFill>
                <a:latin typeface="+mj-lt"/>
              </a:rPr>
              <a:t>. Several studies have investigated the prognostic value of the GPS in patients with metastatic breast cancer, but few studies have performed such an investigation for patients undergoing liver resection for liver metastases. Furthermore, there are currently no studies that have examined the prognostic value of the modified GPS (mGPS) in these patients. The present study evaluated the mGPS in terms of its prognostic value for postoperative death in patients undergoing liver resection for breast cancer liver metastases.</a:t>
            </a:r>
            <a:endParaRPr lang="en-US" sz="1100" dirty="0">
              <a:solidFill>
                <a:schemeClr val="bg1"/>
              </a:solidFill>
              <a:latin typeface="+mj-lt"/>
            </a:endParaRPr>
          </a:p>
          <a:p>
            <a:pPr marL="0" marR="0" lvl="0" indent="0" algn="just" defTabSz="914400" rtl="0" eaLnBrk="0" fontAlgn="base" latinLnBrk="0" hangingPunct="0">
              <a:lnSpc>
                <a:spcPct val="120000"/>
              </a:lnSpc>
              <a:spcBef>
                <a:spcPts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ndParaRPr>
          </a:p>
          <a:p>
            <a:pPr algn="just">
              <a:spcBef>
                <a:spcPts val="0"/>
              </a:spcBef>
            </a:pPr>
            <a:r>
              <a:rPr lang="en-NZ" sz="1100" dirty="0">
                <a:solidFill>
                  <a:schemeClr val="bg1"/>
                </a:solidFill>
                <a:latin typeface="+mj-lt"/>
              </a:rPr>
              <a:t>A total of 318 patients with breast cancer liver metastases who underwent hepatectomy over a 15-year period were included in this study. The mGPS was calculated based on the levels of C-reactive protein and albumin, and the disease-free survival and cancer-specific survival rates were evaluated in relation to the mGPS. Prognostic significance was retrospectively analyzed by univariate and multivariate analyses. Overall, the results showed a significant association between cancer-specific survival and the mGPS and carcinoembryonic antigen level, and a higher mGPS was associated with increased aggressiveness of liver recurrence and poorer survival in these patients</a:t>
            </a:r>
            <a:r>
              <a:rPr lang="en-NZ" sz="1100" dirty="0" smtClean="0">
                <a:solidFill>
                  <a:schemeClr val="bg1"/>
                </a:solidFill>
                <a:latin typeface="+mj-lt"/>
              </a:rPr>
              <a:t>.</a:t>
            </a:r>
          </a:p>
          <a:p>
            <a:pPr algn="just">
              <a:spcBef>
                <a:spcPts val="0"/>
              </a:spcBef>
            </a:pPr>
            <a:endParaRPr lang="en-US" sz="1100" dirty="0">
              <a:solidFill>
                <a:schemeClr val="bg1"/>
              </a:solidFill>
              <a:latin typeface="+mj-lt"/>
            </a:endParaRPr>
          </a:p>
          <a:p>
            <a:pPr algn="just">
              <a:spcBef>
                <a:spcPts val="0"/>
              </a:spcBef>
            </a:pPr>
            <a:r>
              <a:rPr lang="en-NZ" sz="1100" dirty="0" smtClean="0">
                <a:solidFill>
                  <a:schemeClr val="bg1"/>
                </a:solidFill>
                <a:latin typeface="+mj-lt"/>
              </a:rPr>
              <a:t>This </a:t>
            </a:r>
            <a:r>
              <a:rPr lang="en-NZ" sz="1100" dirty="0">
                <a:solidFill>
                  <a:schemeClr val="bg1"/>
                </a:solidFill>
                <a:latin typeface="+mj-lt"/>
              </a:rPr>
              <a:t>study is the first to demonstrate that the preoperative mGPS, a simple clinical tool, is a useful prognostic factor for postoperative survival in patients undergoing curative resection for breast cancer liver metastases. This information is immediately clinically applicable for oncologists treating such patients. As a premier journal covering the broad field of cancer, we believe that the </a:t>
            </a:r>
            <a:r>
              <a:rPr lang="en-NZ" altLang="ja-JP" sz="1100" i="1" dirty="0">
                <a:solidFill>
                  <a:schemeClr val="bg1"/>
                </a:solidFill>
                <a:latin typeface="+mj-lt"/>
              </a:rPr>
              <a:t>Breast Cancer Research and Treatment </a:t>
            </a:r>
            <a:r>
              <a:rPr lang="en-NZ" sz="1100" dirty="0" smtClean="0">
                <a:solidFill>
                  <a:schemeClr val="bg1"/>
                </a:solidFill>
                <a:latin typeface="+mj-lt"/>
              </a:rPr>
              <a:t>is </a:t>
            </a:r>
            <a:r>
              <a:rPr lang="en-NZ" sz="1100" dirty="0">
                <a:solidFill>
                  <a:schemeClr val="bg1"/>
                </a:solidFill>
                <a:latin typeface="+mj-lt"/>
              </a:rPr>
              <a:t>the perfect platform from which to share our results with the international medical community</a:t>
            </a:r>
            <a:r>
              <a:rPr lang="en-NZ" sz="1100" dirty="0" smtClean="0">
                <a:solidFill>
                  <a:schemeClr val="bg1"/>
                </a:solidFill>
                <a:latin typeface="+mj-lt"/>
              </a:rPr>
              <a:t>.</a:t>
            </a:r>
            <a:endParaRPr lang="en-US" sz="1100" dirty="0">
              <a:solidFill>
                <a:schemeClr val="bg1"/>
              </a:solidFill>
              <a:latin typeface="+mj-lt"/>
            </a:endParaRPr>
          </a:p>
        </p:txBody>
      </p:sp>
      <p:sp>
        <p:nvSpPr>
          <p:cNvPr id="70" name="正方形/長方形 5"/>
          <p:cNvSpPr/>
          <p:nvPr/>
        </p:nvSpPr>
        <p:spPr>
          <a:xfrm>
            <a:off x="234363" y="2045678"/>
            <a:ext cx="7239051"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1" name="正方形/長方形 6"/>
          <p:cNvSpPr/>
          <p:nvPr/>
        </p:nvSpPr>
        <p:spPr>
          <a:xfrm>
            <a:off x="234363" y="3241259"/>
            <a:ext cx="7239051" cy="1143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2" name="テキスト ボックス 8"/>
          <p:cNvSpPr txBox="1"/>
          <p:nvPr/>
        </p:nvSpPr>
        <p:spPr>
          <a:xfrm>
            <a:off x="7543800" y="2601972"/>
            <a:ext cx="1428728" cy="954107"/>
          </a:xfrm>
          <a:prstGeom prst="rect">
            <a:avLst/>
          </a:prstGeom>
          <a:noFill/>
        </p:spPr>
        <p:txBody>
          <a:bodyPr wrap="square" rtlCol="0">
            <a:spAutoFit/>
          </a:bodyPr>
          <a:lstStyle/>
          <a:p>
            <a:r>
              <a:rPr lang="ru-RU" sz="1400" b="1" dirty="0" smtClean="0">
                <a:solidFill>
                  <a:schemeClr val="bg2"/>
                </a:solidFill>
                <a:latin typeface="+mj-lt"/>
              </a:rPr>
              <a:t>Дать информацию об исследовании</a:t>
            </a:r>
            <a:endParaRPr lang="en-US" sz="1400" b="1" dirty="0">
              <a:solidFill>
                <a:schemeClr val="bg2"/>
              </a:solidFill>
              <a:latin typeface="+mj-lt"/>
            </a:endParaRPr>
          </a:p>
        </p:txBody>
      </p:sp>
      <p:sp>
        <p:nvSpPr>
          <p:cNvPr id="73" name="テキスト ボックス 9"/>
          <p:cNvSpPr txBox="1"/>
          <p:nvPr/>
        </p:nvSpPr>
        <p:spPr>
          <a:xfrm>
            <a:off x="7528961" y="3799022"/>
            <a:ext cx="1468233" cy="830997"/>
          </a:xfrm>
          <a:prstGeom prst="rect">
            <a:avLst/>
          </a:prstGeom>
          <a:noFill/>
        </p:spPr>
        <p:txBody>
          <a:bodyPr wrap="square" rtlCol="0">
            <a:spAutoFit/>
          </a:bodyPr>
          <a:lstStyle/>
          <a:p>
            <a:r>
              <a:rPr lang="ru-RU" b="1" dirty="0" smtClean="0">
                <a:solidFill>
                  <a:schemeClr val="bg2"/>
                </a:solidFill>
                <a:latin typeface="+mj-lt"/>
              </a:rPr>
              <a:t>Описать ч</a:t>
            </a:r>
            <a:r>
              <a:rPr lang="ru-RU" sz="1600" b="1" dirty="0" smtClean="0">
                <a:solidFill>
                  <a:schemeClr val="bg2"/>
                </a:solidFill>
                <a:latin typeface="+mj-lt"/>
              </a:rPr>
              <a:t>то было сделано и результаты</a:t>
            </a:r>
            <a:endParaRPr lang="en-US" sz="1600" b="1" dirty="0">
              <a:solidFill>
                <a:schemeClr val="bg2"/>
              </a:solidFill>
              <a:latin typeface="+mj-lt"/>
            </a:endParaRPr>
          </a:p>
        </p:txBody>
      </p:sp>
      <p:sp>
        <p:nvSpPr>
          <p:cNvPr id="74" name="テキスト ボックス 11"/>
          <p:cNvSpPr txBox="1"/>
          <p:nvPr/>
        </p:nvSpPr>
        <p:spPr>
          <a:xfrm>
            <a:off x="7510150" y="5008875"/>
            <a:ext cx="1566293" cy="553998"/>
          </a:xfrm>
          <a:prstGeom prst="rect">
            <a:avLst/>
          </a:prstGeom>
          <a:noFill/>
        </p:spPr>
        <p:txBody>
          <a:bodyPr wrap="square" rtlCol="0">
            <a:spAutoFit/>
          </a:bodyPr>
          <a:lstStyle/>
          <a:p>
            <a:r>
              <a:rPr lang="ru-RU" sz="1500" b="1" dirty="0" smtClean="0">
                <a:solidFill>
                  <a:schemeClr val="bg2"/>
                </a:solidFill>
                <a:latin typeface="+mj-lt"/>
              </a:rPr>
              <a:t>Описать интерес для читателей</a:t>
            </a:r>
            <a:endParaRPr lang="en-US" sz="1500" b="1" dirty="0">
              <a:solidFill>
                <a:schemeClr val="bg2"/>
              </a:solidFill>
              <a:latin typeface="+mj-lt"/>
            </a:endParaRPr>
          </a:p>
        </p:txBody>
      </p:sp>
      <p:sp>
        <p:nvSpPr>
          <p:cNvPr id="77" name="角丸四角形 19"/>
          <p:cNvSpPr/>
          <p:nvPr/>
        </p:nvSpPr>
        <p:spPr>
          <a:xfrm>
            <a:off x="457200" y="1475529"/>
            <a:ext cx="802432" cy="198036"/>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j-lt"/>
            </a:endParaRPr>
          </a:p>
        </p:txBody>
      </p:sp>
      <p:sp>
        <p:nvSpPr>
          <p:cNvPr id="78" name="角丸四角形 12"/>
          <p:cNvSpPr/>
          <p:nvPr/>
        </p:nvSpPr>
        <p:spPr>
          <a:xfrm>
            <a:off x="1905000" y="1268760"/>
            <a:ext cx="1600200" cy="463853"/>
          </a:xfrm>
          <a:prstGeom prst="round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ru-RU" altLang="ja-JP" dirty="0" smtClean="0">
                <a:latin typeface="+mj-lt"/>
              </a:rPr>
              <a:t>Имя редактора</a:t>
            </a:r>
            <a:endParaRPr kumimoji="1" lang="ja-JP" altLang="en-US" dirty="0">
              <a:latin typeface="+mj-lt"/>
            </a:endParaRPr>
          </a:p>
        </p:txBody>
      </p:sp>
      <p:sp>
        <p:nvSpPr>
          <p:cNvPr id="79" name="角丸四角形 20"/>
          <p:cNvSpPr/>
          <p:nvPr/>
        </p:nvSpPr>
        <p:spPr>
          <a:xfrm>
            <a:off x="5768486" y="1268759"/>
            <a:ext cx="1792352" cy="578705"/>
          </a:xfrm>
          <a:prstGeom prst="round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ru-RU" altLang="ja-JP" dirty="0" smtClean="0">
                <a:latin typeface="+mj-lt"/>
              </a:rPr>
              <a:t>Название работы</a:t>
            </a:r>
            <a:endParaRPr kumimoji="1" lang="ja-JP" altLang="en-US" dirty="0">
              <a:latin typeface="+mj-lt"/>
            </a:endParaRPr>
          </a:p>
        </p:txBody>
      </p:sp>
      <p:cxnSp>
        <p:nvCxnSpPr>
          <p:cNvPr id="81" name="直線矢印コネクタ 15"/>
          <p:cNvCxnSpPr>
            <a:stCxn id="77" idx="3"/>
          </p:cNvCxnSpPr>
          <p:nvPr/>
        </p:nvCxnSpPr>
        <p:spPr>
          <a:xfrm>
            <a:off x="1259632" y="1574547"/>
            <a:ext cx="579926"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82" name="直線矢印コネクタ 23"/>
          <p:cNvCxnSpPr>
            <a:stCxn id="88" idx="0"/>
          </p:cNvCxnSpPr>
          <p:nvPr/>
        </p:nvCxnSpPr>
        <p:spPr>
          <a:xfrm flipV="1">
            <a:off x="5228219" y="1592865"/>
            <a:ext cx="486781" cy="2546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nvGrpSpPr>
          <p:cNvPr id="87" name="Group 86"/>
          <p:cNvGrpSpPr/>
          <p:nvPr/>
        </p:nvGrpSpPr>
        <p:grpSpPr>
          <a:xfrm>
            <a:off x="152400" y="1847465"/>
            <a:ext cx="7408438" cy="437137"/>
            <a:chOff x="152400" y="1995714"/>
            <a:chExt cx="7408438" cy="437137"/>
          </a:xfrm>
        </p:grpSpPr>
        <p:sp>
          <p:nvSpPr>
            <p:cNvPr id="88" name="角丸四角形 7"/>
            <p:cNvSpPr/>
            <p:nvPr/>
          </p:nvSpPr>
          <p:spPr>
            <a:xfrm>
              <a:off x="2895599" y="1995714"/>
              <a:ext cx="4665239" cy="230136"/>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j-lt"/>
              </a:endParaRPr>
            </a:p>
          </p:txBody>
        </p:sp>
        <p:sp>
          <p:nvSpPr>
            <p:cNvPr id="89" name="角丸四角形 16"/>
            <p:cNvSpPr/>
            <p:nvPr/>
          </p:nvSpPr>
          <p:spPr>
            <a:xfrm>
              <a:off x="152400" y="2234815"/>
              <a:ext cx="2667000" cy="198036"/>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j-lt"/>
              </a:endParaRPr>
            </a:p>
          </p:txBody>
        </p:sp>
      </p:grpSp>
    </p:spTree>
    <p:extLst>
      <p:ext uri="{BB962C8B-B14F-4D97-AF65-F5344CB8AC3E}">
        <p14:creationId xmlns:p14="http://schemas.microsoft.com/office/powerpoint/2010/main" val="2624192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500"/>
                                        <p:tgtEl>
                                          <p:spTgt spid="8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wipe(down)">
                                      <p:cBhvr>
                                        <p:cTn id="24" dur="500"/>
                                        <p:tgtEl>
                                          <p:spTgt spid="8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500"/>
                                        <p:tgtEl>
                                          <p:spTgt spid="6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2"/>
                                        </p:tgtEl>
                                        <p:attrNameLst>
                                          <p:attrName>style.visibility</p:attrName>
                                        </p:attrNameLst>
                                      </p:cBhvr>
                                      <p:to>
                                        <p:strVal val="visible"/>
                                      </p:to>
                                    </p:set>
                                    <p:animEffect transition="in" filter="fade">
                                      <p:cBhvr>
                                        <p:cTn id="36" dur="500"/>
                                        <p:tgtEl>
                                          <p:spTgt spid="7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72" grpId="0"/>
      <p:bldP spid="73" grpId="0"/>
      <p:bldP spid="74" grpId="0"/>
      <p:bldP spid="77" grpId="0" animBg="1"/>
      <p:bldP spid="78" grpId="0" animBg="1"/>
      <p:bldP spid="7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ru-RU" sz="2800" b="1" dirty="0">
                <a:solidFill>
                  <a:srgbClr val="C00000"/>
                </a:solidFill>
              </a:rPr>
              <a:t>Ответное письмо</a:t>
            </a:r>
            <a:endParaRPr lang="de-DE" sz="2800" b="1" dirty="0">
              <a:solidFill>
                <a:srgbClr val="C00000"/>
              </a:solidFill>
            </a:endParaRPr>
          </a:p>
        </p:txBody>
      </p:sp>
      <p:sp>
        <p:nvSpPr>
          <p:cNvPr id="29" name="TextBox 28"/>
          <p:cNvSpPr txBox="1"/>
          <p:nvPr/>
        </p:nvSpPr>
        <p:spPr>
          <a:xfrm>
            <a:off x="923663" y="1948123"/>
            <a:ext cx="7349312" cy="1200329"/>
          </a:xfrm>
          <a:prstGeom prst="rect">
            <a:avLst/>
          </a:prstGeom>
          <a:noFill/>
        </p:spPr>
        <p:txBody>
          <a:bodyPr wrap="square" rtlCol="0">
            <a:spAutoFit/>
          </a:bodyPr>
          <a:lstStyle/>
          <a:p>
            <a:pPr algn="ctr">
              <a:spcBef>
                <a:spcPts val="0"/>
              </a:spcBef>
            </a:pPr>
            <a:r>
              <a:rPr kumimoji="1" lang="ru-RU" altLang="ja-JP" sz="3600" dirty="0" smtClean="0">
                <a:solidFill>
                  <a:srgbClr val="C00000"/>
                </a:solidFill>
                <a:latin typeface="+mj-lt"/>
              </a:rPr>
              <a:t>Отвечать на комментарии </a:t>
            </a:r>
            <a:r>
              <a:rPr kumimoji="1" lang="ru-RU" altLang="ja-JP" sz="3600" b="1" dirty="0" smtClean="0">
                <a:solidFill>
                  <a:srgbClr val="C00000"/>
                </a:solidFill>
                <a:latin typeface="+mj-lt"/>
              </a:rPr>
              <a:t>каждого</a:t>
            </a:r>
            <a:r>
              <a:rPr kumimoji="1" lang="ru-RU" altLang="ja-JP" sz="3600" dirty="0" smtClean="0">
                <a:solidFill>
                  <a:srgbClr val="C00000"/>
                </a:solidFill>
                <a:latin typeface="+mj-lt"/>
              </a:rPr>
              <a:t> рецензента</a:t>
            </a:r>
            <a:endParaRPr kumimoji="1" lang="ja-JP" altLang="en-US" sz="3600" dirty="0">
              <a:solidFill>
                <a:srgbClr val="C00000"/>
              </a:solidFill>
              <a:latin typeface="+mj-lt"/>
            </a:endParaRPr>
          </a:p>
        </p:txBody>
      </p:sp>
      <p:sp>
        <p:nvSpPr>
          <p:cNvPr id="14" name="TextBox 13"/>
          <p:cNvSpPr txBox="1"/>
          <p:nvPr/>
        </p:nvSpPr>
        <p:spPr>
          <a:xfrm>
            <a:off x="4266116" y="4422832"/>
            <a:ext cx="2431503" cy="461665"/>
          </a:xfrm>
          <a:prstGeom prst="rect">
            <a:avLst/>
          </a:prstGeom>
          <a:solidFill>
            <a:schemeClr val="bg1"/>
          </a:solidFill>
        </p:spPr>
        <p:txBody>
          <a:bodyPr wrap="square" rtlCol="0">
            <a:spAutoFit/>
          </a:bodyPr>
          <a:lstStyle/>
          <a:p>
            <a:pPr algn="l"/>
            <a:r>
              <a:rPr lang="en-US" sz="2400" b="1" dirty="0" smtClean="0">
                <a:solidFill>
                  <a:schemeClr val="tx1">
                    <a:lumMod val="50000"/>
                  </a:schemeClr>
                </a:solidFill>
                <a:latin typeface="+mj-lt"/>
              </a:rPr>
              <a:t>Highlight the text</a:t>
            </a:r>
            <a:endParaRPr lang="en-US" sz="2400" b="1" dirty="0">
              <a:solidFill>
                <a:schemeClr val="tx1">
                  <a:lumMod val="50000"/>
                </a:schemeClr>
              </a:solidFill>
              <a:latin typeface="+mj-lt"/>
            </a:endParaRPr>
          </a:p>
        </p:txBody>
      </p:sp>
      <p:sp>
        <p:nvSpPr>
          <p:cNvPr id="15" name="Rounded Rectangle 14"/>
          <p:cNvSpPr/>
          <p:nvPr/>
        </p:nvSpPr>
        <p:spPr>
          <a:xfrm>
            <a:off x="701484" y="3910000"/>
            <a:ext cx="2286000" cy="91440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i="1" dirty="0" smtClean="0">
                <a:solidFill>
                  <a:srgbClr val="FFFF00"/>
                </a:solidFill>
              </a:rPr>
              <a:t>Легко </a:t>
            </a:r>
            <a:r>
              <a:rPr lang="ru-RU" sz="2400" b="1" i="1" dirty="0" smtClean="0">
                <a:solidFill>
                  <a:schemeClr val="bg1"/>
                </a:solidFill>
              </a:rPr>
              <a:t>увидеть изменения</a:t>
            </a:r>
            <a:endParaRPr lang="en-US" sz="2400" b="1" dirty="0">
              <a:solidFill>
                <a:schemeClr val="bg1"/>
              </a:solidFill>
            </a:endParaRPr>
          </a:p>
        </p:txBody>
      </p:sp>
      <p:sp>
        <p:nvSpPr>
          <p:cNvPr id="16" name="TextBox 15"/>
          <p:cNvSpPr txBox="1"/>
          <p:nvPr/>
        </p:nvSpPr>
        <p:spPr>
          <a:xfrm>
            <a:off x="4206684" y="3429000"/>
            <a:ext cx="4379912" cy="400110"/>
          </a:xfrm>
          <a:prstGeom prst="rect">
            <a:avLst/>
          </a:prstGeom>
          <a:noFill/>
        </p:spPr>
        <p:txBody>
          <a:bodyPr wrap="square" rtlCol="0">
            <a:spAutoFit/>
          </a:bodyPr>
          <a:lstStyle/>
          <a:p>
            <a:pPr algn="l"/>
            <a:r>
              <a:rPr lang="ru-RU" sz="2000" b="1" dirty="0" smtClean="0">
                <a:solidFill>
                  <a:schemeClr val="tx1">
                    <a:lumMod val="50000"/>
                  </a:schemeClr>
                </a:solidFill>
                <a:latin typeface="+mj-lt"/>
              </a:rPr>
              <a:t>Указывать строку и номер страницы</a:t>
            </a:r>
            <a:endParaRPr lang="en-US" sz="2000" b="1" dirty="0">
              <a:solidFill>
                <a:schemeClr val="tx1">
                  <a:lumMod val="50000"/>
                </a:schemeClr>
              </a:solidFill>
              <a:latin typeface="+mj-lt"/>
            </a:endParaRPr>
          </a:p>
        </p:txBody>
      </p:sp>
      <p:sp>
        <p:nvSpPr>
          <p:cNvPr id="17" name="TextBox 16"/>
          <p:cNvSpPr txBox="1"/>
          <p:nvPr/>
        </p:nvSpPr>
        <p:spPr>
          <a:xfrm>
            <a:off x="4206684" y="3912176"/>
            <a:ext cx="4595880" cy="400110"/>
          </a:xfrm>
          <a:prstGeom prst="rect">
            <a:avLst/>
          </a:prstGeom>
          <a:noFill/>
        </p:spPr>
        <p:txBody>
          <a:bodyPr wrap="square" rtlCol="0">
            <a:spAutoFit/>
          </a:bodyPr>
          <a:lstStyle/>
          <a:p>
            <a:pPr algn="l"/>
            <a:r>
              <a:rPr lang="ru-RU" sz="2000" b="1" dirty="0" smtClean="0">
                <a:solidFill>
                  <a:srgbClr val="C00000"/>
                </a:solidFill>
                <a:latin typeface="+mj-lt"/>
              </a:rPr>
              <a:t>Использовать разные цвета шрифта</a:t>
            </a:r>
            <a:endParaRPr lang="en-US" sz="2000" b="1" dirty="0">
              <a:solidFill>
                <a:srgbClr val="C00000"/>
              </a:solidFill>
              <a:latin typeface="+mj-lt"/>
            </a:endParaRPr>
          </a:p>
        </p:txBody>
      </p:sp>
      <p:sp>
        <p:nvSpPr>
          <p:cNvPr id="18" name="TextBox 17"/>
          <p:cNvSpPr txBox="1"/>
          <p:nvPr/>
        </p:nvSpPr>
        <p:spPr>
          <a:xfrm>
            <a:off x="4266115" y="4424583"/>
            <a:ext cx="2431503" cy="400110"/>
          </a:xfrm>
          <a:prstGeom prst="rect">
            <a:avLst/>
          </a:prstGeom>
          <a:solidFill>
            <a:srgbClr val="FFFF00"/>
          </a:solidFill>
        </p:spPr>
        <p:txBody>
          <a:bodyPr wrap="square" rtlCol="0">
            <a:spAutoFit/>
          </a:bodyPr>
          <a:lstStyle/>
          <a:p>
            <a:pPr algn="l"/>
            <a:r>
              <a:rPr lang="ru-RU" sz="2000" b="1" dirty="0" smtClean="0">
                <a:solidFill>
                  <a:schemeClr val="tx1">
                    <a:lumMod val="50000"/>
                  </a:schemeClr>
                </a:solidFill>
                <a:latin typeface="+mj-lt"/>
              </a:rPr>
              <a:t>Выделить текст</a:t>
            </a:r>
            <a:endParaRPr lang="en-US" sz="2000" b="1" dirty="0">
              <a:solidFill>
                <a:schemeClr val="tx1">
                  <a:lumMod val="50000"/>
                </a:schemeClr>
              </a:solidFill>
              <a:latin typeface="+mj-lt"/>
            </a:endParaRPr>
          </a:p>
        </p:txBody>
      </p:sp>
      <p:cxnSp>
        <p:nvCxnSpPr>
          <p:cNvPr id="19" name="Straight Arrow Connector 18"/>
          <p:cNvCxnSpPr>
            <a:stCxn id="15" idx="3"/>
            <a:endCxn id="17" idx="1"/>
          </p:cNvCxnSpPr>
          <p:nvPr/>
        </p:nvCxnSpPr>
        <p:spPr>
          <a:xfrm flipV="1">
            <a:off x="2987484" y="4112231"/>
            <a:ext cx="1219200" cy="254969"/>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5" idx="3"/>
          </p:cNvCxnSpPr>
          <p:nvPr/>
        </p:nvCxnSpPr>
        <p:spPr>
          <a:xfrm>
            <a:off x="2987484" y="4367200"/>
            <a:ext cx="1219200" cy="285772"/>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3"/>
          </p:cNvCxnSpPr>
          <p:nvPr/>
        </p:nvCxnSpPr>
        <p:spPr>
          <a:xfrm>
            <a:off x="2987484" y="4367200"/>
            <a:ext cx="1219200" cy="867204"/>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206684" y="5039352"/>
            <a:ext cx="4379912" cy="400110"/>
          </a:xfrm>
          <a:prstGeom prst="rect">
            <a:avLst/>
          </a:prstGeom>
          <a:noFill/>
        </p:spPr>
        <p:txBody>
          <a:bodyPr wrap="square" rtlCol="0">
            <a:spAutoFit/>
          </a:bodyPr>
          <a:lstStyle/>
          <a:p>
            <a:pPr algn="l"/>
            <a:r>
              <a:rPr lang="ru-RU" sz="2000" b="1" strike="sngStrike" dirty="0" smtClean="0">
                <a:solidFill>
                  <a:schemeClr val="tx1">
                    <a:lumMod val="50000"/>
                  </a:schemeClr>
                </a:solidFill>
                <a:latin typeface="+mj-lt"/>
              </a:rPr>
              <a:t>Зачеркнутый шрифт для удалений</a:t>
            </a:r>
            <a:endParaRPr lang="en-US" sz="2000" b="1" strike="sngStrike" dirty="0">
              <a:solidFill>
                <a:schemeClr val="tx1">
                  <a:lumMod val="50000"/>
                </a:schemeClr>
              </a:solidFill>
              <a:latin typeface="+mj-lt"/>
            </a:endParaRPr>
          </a:p>
        </p:txBody>
      </p:sp>
      <p:cxnSp>
        <p:nvCxnSpPr>
          <p:cNvPr id="30" name="Straight Arrow Connector 29"/>
          <p:cNvCxnSpPr>
            <a:stCxn id="15" idx="3"/>
          </p:cNvCxnSpPr>
          <p:nvPr/>
        </p:nvCxnSpPr>
        <p:spPr>
          <a:xfrm flipV="1">
            <a:off x="2987484" y="3684665"/>
            <a:ext cx="1219200" cy="682535"/>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5571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bwMode="auto">
          <a:xfrm>
            <a:off x="379864" y="1292190"/>
            <a:ext cx="8498831" cy="4240764"/>
          </a:xfrm>
          <a:prstGeom prst="rect">
            <a:avLst/>
          </a:prstGeom>
          <a:noFill/>
          <a:ln w="9525">
            <a:noFill/>
            <a:miter lim="800000"/>
            <a:headEnd/>
            <a:tailEnd/>
          </a:ln>
        </p:spPr>
        <p:txBody>
          <a:bodyPr/>
          <a:lstStyle/>
          <a:p>
            <a:pPr algn="just">
              <a:spcBef>
                <a:spcPts val="0"/>
              </a:spcBef>
              <a:spcAft>
                <a:spcPts val="1200"/>
              </a:spcAft>
              <a:buClr>
                <a:schemeClr val="accent1"/>
              </a:buClr>
            </a:pPr>
            <a:r>
              <a:rPr lang="ru-RU" sz="2400" b="1" i="1" dirty="0">
                <a:solidFill>
                  <a:schemeClr val="accent1"/>
                </a:solidFill>
                <a:latin typeface="Calibri" pitchFamily="34" charset="0"/>
              </a:rPr>
              <a:t>Комментарий </a:t>
            </a:r>
            <a:r>
              <a:rPr lang="ru-RU" sz="2400" b="1" i="1" dirty="0" smtClean="0">
                <a:solidFill>
                  <a:schemeClr val="accent1"/>
                </a:solidFill>
                <a:latin typeface="Calibri" pitchFamily="34" charset="0"/>
              </a:rPr>
              <a:t>рецензента</a:t>
            </a:r>
            <a:r>
              <a:rPr lang="en-US" sz="2400" b="1" i="1" dirty="0">
                <a:solidFill>
                  <a:schemeClr val="accent1"/>
                </a:solidFill>
                <a:latin typeface="Calibri" pitchFamily="34" charset="0"/>
              </a:rPr>
              <a:t>: </a:t>
            </a:r>
            <a:r>
              <a:rPr lang="en-US" sz="2400" dirty="0" smtClean="0">
                <a:solidFill>
                  <a:schemeClr val="accent1"/>
                </a:solidFill>
                <a:latin typeface="Calibri" pitchFamily="34" charset="0"/>
              </a:rPr>
              <a:t>In </a:t>
            </a:r>
            <a:r>
              <a:rPr lang="en-US" sz="2400" dirty="0">
                <a:solidFill>
                  <a:schemeClr val="accent1"/>
                </a:solidFill>
                <a:latin typeface="Calibri" pitchFamily="34" charset="0"/>
              </a:rPr>
              <a:t>your analysis of the data you have chosen to use a somewhat obscure fitting function (regression). In my opinion, a simple Gaussian function would have sufficed. Moreover, the results would be more instructive and easier to compare to previous results.</a:t>
            </a:r>
            <a:endParaRPr lang="ru-RU" sz="2400" dirty="0">
              <a:solidFill>
                <a:schemeClr val="accent1"/>
              </a:solidFill>
              <a:latin typeface="Calibri" pitchFamily="34" charset="0"/>
            </a:endParaRPr>
          </a:p>
          <a:p>
            <a:pPr algn="just">
              <a:spcBef>
                <a:spcPts val="0"/>
              </a:spcBef>
              <a:spcAft>
                <a:spcPts val="1200"/>
              </a:spcAft>
              <a:buClr>
                <a:schemeClr val="accent1"/>
              </a:buClr>
            </a:pPr>
            <a:endParaRPr lang="en-US" sz="2400" dirty="0">
              <a:solidFill>
                <a:schemeClr val="accent1"/>
              </a:solidFill>
              <a:latin typeface="Calibri" pitchFamily="34" charset="0"/>
            </a:endParaRPr>
          </a:p>
          <a:p>
            <a:pPr algn="just">
              <a:spcBef>
                <a:spcPts val="0"/>
              </a:spcBef>
              <a:spcAft>
                <a:spcPts val="1200"/>
              </a:spcAft>
              <a:buClr>
                <a:schemeClr val="accent1"/>
              </a:buClr>
            </a:pPr>
            <a:r>
              <a:rPr lang="ru-RU" sz="2400" b="1" dirty="0" smtClean="0">
                <a:solidFill>
                  <a:schemeClr val="tx2">
                    <a:lumMod val="50000"/>
                  </a:schemeClr>
                </a:solidFill>
                <a:latin typeface="Calibri" pitchFamily="34" charset="0"/>
              </a:rPr>
              <a:t>Ответ</a:t>
            </a:r>
            <a:r>
              <a:rPr lang="en-US" sz="2400" b="1" dirty="0" smtClean="0">
                <a:solidFill>
                  <a:schemeClr val="tx2">
                    <a:lumMod val="50000"/>
                  </a:schemeClr>
                </a:solidFill>
                <a:latin typeface="Arial" panose="020B0604020202020204" pitchFamily="34" charset="0"/>
                <a:cs typeface="Arial" panose="020B0604020202020204" pitchFamily="34" charset="0"/>
              </a:rPr>
              <a:t>:</a:t>
            </a:r>
            <a:r>
              <a:rPr lang="en-US" sz="2400" dirty="0" smtClean="0">
                <a:solidFill>
                  <a:schemeClr val="tx2">
                    <a:lumMod val="50000"/>
                  </a:schemeClr>
                </a:solidFill>
                <a:latin typeface="Arial" panose="020B0604020202020204" pitchFamily="34" charset="0"/>
                <a:cs typeface="Arial" panose="020B0604020202020204" pitchFamily="34" charset="0"/>
              </a:rPr>
              <a:t> </a:t>
            </a:r>
            <a:r>
              <a:rPr lang="en-US" sz="2400" b="1" dirty="0" smtClean="0">
                <a:solidFill>
                  <a:schemeClr val="accent1"/>
                </a:solidFill>
                <a:latin typeface="Arial" panose="020B0604020202020204" pitchFamily="34" charset="0"/>
                <a:cs typeface="Arial" panose="020B0604020202020204" pitchFamily="34" charset="0"/>
              </a:rPr>
              <a:t>We agree with the reviewer’s assessment of the</a:t>
            </a:r>
            <a:r>
              <a:rPr lang="ru-RU" sz="2400" b="1" dirty="0" smtClean="0">
                <a:solidFill>
                  <a:schemeClr val="accent1"/>
                </a:solidFill>
                <a:latin typeface="Arial" panose="020B0604020202020204" pitchFamily="34" charset="0"/>
                <a:cs typeface="Arial" panose="020B0604020202020204" pitchFamily="34" charset="0"/>
              </a:rPr>
              <a:t> </a:t>
            </a:r>
            <a:r>
              <a:rPr lang="en-US" sz="2400" b="1" dirty="0" smtClean="0">
                <a:solidFill>
                  <a:schemeClr val="accent1"/>
                </a:solidFill>
                <a:latin typeface="Arial" panose="020B0604020202020204" pitchFamily="34" charset="0"/>
                <a:cs typeface="Arial" panose="020B0604020202020204" pitchFamily="34" charset="0"/>
              </a:rPr>
              <a:t>analysis.</a:t>
            </a:r>
            <a:r>
              <a:rPr lang="en-US" sz="2400" dirty="0" smtClean="0">
                <a:latin typeface="Arial" panose="020B0604020202020204" pitchFamily="34" charset="0"/>
                <a:cs typeface="Arial" panose="020B0604020202020204" pitchFamily="34" charset="0"/>
              </a:rPr>
              <a:t> </a:t>
            </a:r>
            <a:r>
              <a:rPr lang="en-US" sz="2400" b="1" dirty="0" smtClean="0">
                <a:solidFill>
                  <a:schemeClr val="accent6"/>
                </a:solidFill>
                <a:latin typeface="Arial" panose="020B0604020202020204" pitchFamily="34" charset="0"/>
                <a:cs typeface="Arial" panose="020B0604020202020204" pitchFamily="34" charset="0"/>
              </a:rPr>
              <a:t>Our tailored function, in its current form, makes it difficult</a:t>
            </a:r>
            <a:r>
              <a:rPr lang="ru-RU" sz="2400" b="1" dirty="0" smtClean="0">
                <a:solidFill>
                  <a:schemeClr val="accent6"/>
                </a:solidFill>
                <a:latin typeface="Arial" panose="020B0604020202020204" pitchFamily="34" charset="0"/>
                <a:cs typeface="Arial" panose="020B0604020202020204" pitchFamily="34" charset="0"/>
              </a:rPr>
              <a:t> </a:t>
            </a:r>
            <a:r>
              <a:rPr lang="en-US" sz="2400" b="1" dirty="0" smtClean="0">
                <a:solidFill>
                  <a:schemeClr val="accent6"/>
                </a:solidFill>
                <a:latin typeface="Arial" panose="020B0604020202020204" pitchFamily="34" charset="0"/>
                <a:cs typeface="Arial" panose="020B0604020202020204" pitchFamily="34" charset="0"/>
              </a:rPr>
              <a:t>to tell that this measurement constitutes a significant</a:t>
            </a:r>
            <a:r>
              <a:rPr lang="ru-RU" sz="2400" b="1" dirty="0" smtClean="0">
                <a:solidFill>
                  <a:schemeClr val="accent6"/>
                </a:solidFill>
                <a:latin typeface="Arial" panose="020B0604020202020204" pitchFamily="34" charset="0"/>
                <a:cs typeface="Arial" panose="020B0604020202020204" pitchFamily="34" charset="0"/>
              </a:rPr>
              <a:t> </a:t>
            </a:r>
            <a:r>
              <a:rPr lang="en-US" sz="2400" b="1" dirty="0" smtClean="0">
                <a:solidFill>
                  <a:schemeClr val="accent6"/>
                </a:solidFill>
                <a:latin typeface="Arial" panose="020B0604020202020204" pitchFamily="34" charset="0"/>
                <a:cs typeface="Arial" panose="020B0604020202020204" pitchFamily="34" charset="0"/>
              </a:rPr>
              <a:t>improvement over previously reported values. </a:t>
            </a:r>
            <a:r>
              <a:rPr lang="en-US" sz="2400" b="1" dirty="0" smtClean="0">
                <a:solidFill>
                  <a:srgbClr val="7030A0"/>
                </a:solidFill>
                <a:latin typeface="Arial" panose="020B0604020202020204" pitchFamily="34" charset="0"/>
                <a:cs typeface="Arial" panose="020B0604020202020204" pitchFamily="34" charset="0"/>
              </a:rPr>
              <a:t>We describe our</a:t>
            </a:r>
            <a:r>
              <a:rPr lang="ru-RU" sz="2400" b="1" dirty="0" smtClean="0">
                <a:solidFill>
                  <a:srgbClr val="7030A0"/>
                </a:solidFill>
                <a:latin typeface="Arial" panose="020B0604020202020204" pitchFamily="34" charset="0"/>
                <a:cs typeface="Arial" panose="020B0604020202020204" pitchFamily="34" charset="0"/>
              </a:rPr>
              <a:t> </a:t>
            </a:r>
            <a:r>
              <a:rPr lang="en-US" sz="2400" b="1" dirty="0">
                <a:solidFill>
                  <a:srgbClr val="7030A0"/>
                </a:solidFill>
                <a:latin typeface="Arial" panose="020B0604020202020204" pitchFamily="34" charset="0"/>
                <a:cs typeface="Arial" panose="020B0604020202020204" pitchFamily="34" charset="0"/>
              </a:rPr>
              <a:t>new analysis using a Gaussian </a:t>
            </a:r>
            <a:r>
              <a:rPr lang="en-US" sz="2400" b="1" dirty="0" smtClean="0">
                <a:solidFill>
                  <a:srgbClr val="C00000"/>
                </a:solidFill>
                <a:latin typeface="Arial" panose="020B0604020202020204" pitchFamily="34" charset="0"/>
                <a:cs typeface="Arial" panose="020B0604020202020204" pitchFamily="34" charset="0"/>
              </a:rPr>
              <a:t>fitting</a:t>
            </a:r>
            <a:r>
              <a:rPr lang="ru-RU" sz="2400" b="1" dirty="0" smtClean="0">
                <a:solidFill>
                  <a:srgbClr val="C00000"/>
                </a:solidFill>
                <a:latin typeface="Arial" panose="020B0604020202020204" pitchFamily="34" charset="0"/>
                <a:cs typeface="Arial" panose="020B0604020202020204" pitchFamily="34" charset="0"/>
              </a:rPr>
              <a:t> </a:t>
            </a:r>
            <a:r>
              <a:rPr lang="en-US" sz="2400" b="1" dirty="0" smtClean="0">
                <a:solidFill>
                  <a:srgbClr val="C00000"/>
                </a:solidFill>
                <a:latin typeface="Arial" panose="020B0604020202020204" pitchFamily="34" charset="0"/>
                <a:cs typeface="Arial" panose="020B0604020202020204" pitchFamily="34" charset="0"/>
              </a:rPr>
              <a:t>in </a:t>
            </a:r>
            <a:r>
              <a:rPr lang="en-US" sz="2400" b="1" dirty="0">
                <a:solidFill>
                  <a:srgbClr val="C00000"/>
                </a:solidFill>
                <a:latin typeface="Arial" panose="020B0604020202020204" pitchFamily="34" charset="0"/>
                <a:cs typeface="Arial" panose="020B0604020202020204" pitchFamily="34" charset="0"/>
              </a:rPr>
              <a:t>our revised </a:t>
            </a:r>
            <a:r>
              <a:rPr lang="en-US" sz="2400" b="1" dirty="0" smtClean="0">
                <a:solidFill>
                  <a:srgbClr val="C00000"/>
                </a:solidFill>
                <a:latin typeface="Arial" panose="020B0604020202020204" pitchFamily="34" charset="0"/>
                <a:cs typeface="Arial" panose="020B0604020202020204" pitchFamily="34" charset="0"/>
              </a:rPr>
              <a:t>Results</a:t>
            </a:r>
            <a:r>
              <a:rPr lang="ru-RU" sz="2400" b="1" dirty="0" smtClean="0">
                <a:solidFill>
                  <a:srgbClr val="C00000"/>
                </a:solidFill>
                <a:latin typeface="Arial" panose="020B0604020202020204" pitchFamily="34" charset="0"/>
                <a:cs typeface="Arial" panose="020B0604020202020204" pitchFamily="34" charset="0"/>
              </a:rPr>
              <a:t> </a:t>
            </a:r>
            <a:r>
              <a:rPr lang="en-US" sz="2400" b="1" dirty="0" smtClean="0">
                <a:solidFill>
                  <a:srgbClr val="C00000"/>
                </a:solidFill>
                <a:latin typeface="Arial" panose="020B0604020202020204" pitchFamily="34" charset="0"/>
                <a:cs typeface="Arial" panose="020B0604020202020204" pitchFamily="34" charset="0"/>
              </a:rPr>
              <a:t>section </a:t>
            </a:r>
            <a:r>
              <a:rPr lang="en-US" sz="2400" b="1" dirty="0">
                <a:solidFill>
                  <a:srgbClr val="C00000"/>
                </a:solidFill>
                <a:latin typeface="Arial" panose="020B0604020202020204" pitchFamily="34" charset="0"/>
                <a:cs typeface="Arial" panose="020B0604020202020204" pitchFamily="34" charset="0"/>
              </a:rPr>
              <a:t>(Page 6, Lines 12–18)</a:t>
            </a:r>
            <a:endParaRPr lang="en-US" sz="2400" b="1" dirty="0">
              <a:solidFill>
                <a:srgbClr val="C00000"/>
              </a:solidFill>
              <a:latin typeface="Calibri" pitchFamily="34" charset="0"/>
            </a:endParaRPr>
          </a:p>
        </p:txBody>
      </p:sp>
      <p:sp>
        <p:nvSpPr>
          <p:cNvPr id="2" name="Titel 1"/>
          <p:cNvSpPr>
            <a:spLocks noGrp="1"/>
          </p:cNvSpPr>
          <p:nvPr>
            <p:ph type="title"/>
          </p:nvPr>
        </p:nvSpPr>
        <p:spPr>
          <a:xfrm>
            <a:off x="520700" y="804056"/>
            <a:ext cx="8155238" cy="304699"/>
          </a:xfrm>
        </p:spPr>
        <p:txBody>
          <a:bodyPr>
            <a:noAutofit/>
          </a:bodyPr>
          <a:lstStyle/>
          <a:p>
            <a:r>
              <a:rPr lang="ru-RU" sz="3200" b="1" dirty="0">
                <a:solidFill>
                  <a:srgbClr val="C00000"/>
                </a:solidFill>
              </a:rPr>
              <a:t>Согласие  с рецензентом</a:t>
            </a:r>
            <a:endParaRPr lang="de-DE" sz="3200" b="1" dirty="0">
              <a:solidFill>
                <a:srgbClr val="C00000"/>
              </a:solidFill>
            </a:endParaRPr>
          </a:p>
        </p:txBody>
      </p:sp>
      <p:sp>
        <p:nvSpPr>
          <p:cNvPr id="11" name="Rounded Rectangle 10"/>
          <p:cNvSpPr/>
          <p:nvPr/>
        </p:nvSpPr>
        <p:spPr>
          <a:xfrm>
            <a:off x="1421580" y="3382646"/>
            <a:ext cx="2016224" cy="504056"/>
          </a:xfrm>
          <a:prstGeom prst="roundRect">
            <a:avLst/>
          </a:prstGeom>
          <a:solidFill>
            <a:schemeClr val="accent2"/>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r>
              <a:rPr lang="ru-RU" sz="2400" b="1" dirty="0" smtClean="0"/>
              <a:t>Согласие</a:t>
            </a:r>
            <a:endParaRPr lang="en-US" sz="2400" b="1" dirty="0"/>
          </a:p>
        </p:txBody>
      </p:sp>
      <p:sp>
        <p:nvSpPr>
          <p:cNvPr id="16" name="Rounded Rectangle 15"/>
          <p:cNvSpPr/>
          <p:nvPr/>
        </p:nvSpPr>
        <p:spPr>
          <a:xfrm>
            <a:off x="0" y="5028898"/>
            <a:ext cx="1922239" cy="504056"/>
          </a:xfrm>
          <a:prstGeom prst="roundRect">
            <a:avLst/>
          </a:prstGeom>
          <a:solidFill>
            <a:srgbClr val="512AAD"/>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t>Изменения</a:t>
            </a:r>
            <a:endParaRPr lang="en-US" sz="2400" b="1" dirty="0"/>
          </a:p>
        </p:txBody>
      </p:sp>
      <p:sp>
        <p:nvSpPr>
          <p:cNvPr id="17" name="Rounded Rectangle 16"/>
          <p:cNvSpPr/>
          <p:nvPr/>
        </p:nvSpPr>
        <p:spPr>
          <a:xfrm>
            <a:off x="4842036" y="6008410"/>
            <a:ext cx="2874012" cy="504056"/>
          </a:xfrm>
          <a:prstGeom prst="roundRect">
            <a:avLst/>
          </a:prstGeom>
          <a:solidFill>
            <a:srgbClr val="C00000"/>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t>Место нахождения</a:t>
            </a:r>
            <a:endParaRPr lang="en-US" sz="2400" b="1" dirty="0"/>
          </a:p>
        </p:txBody>
      </p:sp>
      <p:sp>
        <p:nvSpPr>
          <p:cNvPr id="21" name="Rounded Rectangle 20"/>
          <p:cNvSpPr/>
          <p:nvPr/>
        </p:nvSpPr>
        <p:spPr>
          <a:xfrm>
            <a:off x="4121940" y="4149096"/>
            <a:ext cx="2657028" cy="504056"/>
          </a:xfrm>
          <a:prstGeom prst="roundRect">
            <a:avLst/>
          </a:prstGeom>
          <a:solidFill>
            <a:schemeClr val="accent6"/>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t>Почему согласны</a:t>
            </a:r>
            <a:endParaRPr lang="en-US" sz="2400" b="1" dirty="0"/>
          </a:p>
        </p:txBody>
      </p:sp>
    </p:spTree>
    <p:extLst>
      <p:ext uri="{BB962C8B-B14F-4D97-AF65-F5344CB8AC3E}">
        <p14:creationId xmlns:p14="http://schemas.microsoft.com/office/powerpoint/2010/main" val="161569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
          <p:cNvSpPr txBox="1">
            <a:spLocks/>
          </p:cNvSpPr>
          <p:nvPr/>
        </p:nvSpPr>
        <p:spPr bwMode="auto">
          <a:xfrm>
            <a:off x="161412" y="1358724"/>
            <a:ext cx="8584308" cy="4303823"/>
          </a:xfrm>
          <a:prstGeom prst="rect">
            <a:avLst/>
          </a:prstGeom>
          <a:noFill/>
          <a:ln w="9525">
            <a:noFill/>
            <a:miter lim="800000"/>
            <a:headEnd/>
            <a:tailEnd/>
          </a:ln>
        </p:spPr>
        <p:txBody>
          <a:bodyPr/>
          <a:lstStyle/>
          <a:p>
            <a:pPr algn="just">
              <a:spcBef>
                <a:spcPts val="0"/>
              </a:spcBef>
              <a:spcAft>
                <a:spcPts val="1200"/>
              </a:spcAft>
              <a:buClr>
                <a:schemeClr val="accent1"/>
              </a:buClr>
            </a:pPr>
            <a:r>
              <a:rPr lang="ru-RU" sz="2400" b="1" i="1" dirty="0">
                <a:solidFill>
                  <a:schemeClr val="accent1"/>
                </a:solidFill>
                <a:latin typeface="Calibri" pitchFamily="34" charset="0"/>
              </a:rPr>
              <a:t>Комментарий рецензентов</a:t>
            </a:r>
            <a:r>
              <a:rPr lang="en-US" sz="2400" b="1" i="1" dirty="0">
                <a:solidFill>
                  <a:schemeClr val="accent1"/>
                </a:solidFill>
                <a:latin typeface="Calibri" pitchFamily="34" charset="0"/>
              </a:rPr>
              <a:t>: </a:t>
            </a:r>
            <a:r>
              <a:rPr lang="en-US" sz="2400" dirty="0">
                <a:solidFill>
                  <a:schemeClr val="accent1"/>
                </a:solidFill>
                <a:latin typeface="Calibri" pitchFamily="34" charset="0"/>
              </a:rPr>
              <a:t>In your analysis of the data you have chosen to use a somewhat obscure fitting function (regression). In my opinion, a simple Gaussian function would have sufficed. Moreover, the results would be more instructive and easier to compare to previous results.</a:t>
            </a:r>
            <a:endParaRPr lang="ru-RU" sz="2400" dirty="0">
              <a:solidFill>
                <a:schemeClr val="accent1"/>
              </a:solidFill>
              <a:latin typeface="Calibri" pitchFamily="34" charset="0"/>
            </a:endParaRPr>
          </a:p>
          <a:p>
            <a:pPr algn="just"/>
            <a:r>
              <a:rPr lang="ru-RU" sz="2400" b="1" i="1" dirty="0" smtClean="0">
                <a:solidFill>
                  <a:schemeClr val="tx1"/>
                </a:solidFill>
                <a:latin typeface="Calibri" pitchFamily="34" charset="0"/>
                <a:cs typeface="Calibri" pitchFamily="34" charset="0"/>
              </a:rPr>
              <a:t>Ответ</a:t>
            </a:r>
            <a:r>
              <a:rPr lang="ru-RU" sz="2400" i="1" dirty="0" smtClean="0">
                <a:solidFill>
                  <a:schemeClr val="tx1"/>
                </a:solidFill>
                <a:latin typeface="Calibri" pitchFamily="34" charset="0"/>
                <a:cs typeface="Calibri" pitchFamily="34" charset="0"/>
              </a:rPr>
              <a:t>: </a:t>
            </a:r>
            <a:r>
              <a:rPr lang="en-US" sz="2400" b="1" dirty="0">
                <a:solidFill>
                  <a:schemeClr val="accent6"/>
                </a:solidFill>
                <a:latin typeface="Calibri" pitchFamily="34" charset="0"/>
                <a:cs typeface="Calibri" pitchFamily="34" charset="0"/>
              </a:rPr>
              <a:t>Although a simple Gaussian fit would </a:t>
            </a:r>
            <a:r>
              <a:rPr lang="en-US" sz="2400" b="1" dirty="0" smtClean="0">
                <a:solidFill>
                  <a:schemeClr val="accent6"/>
                </a:solidFill>
                <a:latin typeface="Calibri" pitchFamily="34" charset="0"/>
                <a:cs typeface="Calibri" pitchFamily="34" charset="0"/>
              </a:rPr>
              <a:t>facilitate</a:t>
            </a:r>
            <a:r>
              <a:rPr lang="ru-RU" sz="2400" b="1" dirty="0" smtClean="0">
                <a:solidFill>
                  <a:schemeClr val="accent6"/>
                </a:solidFill>
                <a:latin typeface="Calibri" pitchFamily="34" charset="0"/>
                <a:cs typeface="Calibri" pitchFamily="34" charset="0"/>
              </a:rPr>
              <a:t> </a:t>
            </a:r>
            <a:r>
              <a:rPr lang="en-US" sz="2400" b="1" dirty="0" smtClean="0">
                <a:solidFill>
                  <a:schemeClr val="accent6"/>
                </a:solidFill>
                <a:latin typeface="Calibri" pitchFamily="34" charset="0"/>
                <a:cs typeface="Calibri" pitchFamily="34" charset="0"/>
              </a:rPr>
              <a:t>comparison </a:t>
            </a:r>
            <a:r>
              <a:rPr lang="en-US" sz="2400" b="1" dirty="0">
                <a:solidFill>
                  <a:schemeClr val="accent6"/>
                </a:solidFill>
                <a:latin typeface="Calibri" pitchFamily="34" charset="0"/>
                <a:cs typeface="Calibri" pitchFamily="34" charset="0"/>
              </a:rPr>
              <a:t>with the results of other studies, our tailored </a:t>
            </a:r>
            <a:r>
              <a:rPr lang="en-US" sz="2400" b="1" dirty="0" smtClean="0">
                <a:solidFill>
                  <a:schemeClr val="accent6"/>
                </a:solidFill>
                <a:latin typeface="Calibri" pitchFamily="34" charset="0"/>
                <a:cs typeface="Calibri" pitchFamily="34" charset="0"/>
              </a:rPr>
              <a:t>function</a:t>
            </a:r>
            <a:r>
              <a:rPr lang="ru-RU" sz="2400" b="1" dirty="0" smtClean="0">
                <a:solidFill>
                  <a:schemeClr val="accent6"/>
                </a:solidFill>
                <a:latin typeface="Calibri" pitchFamily="34" charset="0"/>
                <a:cs typeface="Calibri" pitchFamily="34" charset="0"/>
              </a:rPr>
              <a:t> </a:t>
            </a:r>
            <a:r>
              <a:rPr lang="en-US" sz="2400" b="1" dirty="0" smtClean="0">
                <a:solidFill>
                  <a:schemeClr val="accent6"/>
                </a:solidFill>
                <a:latin typeface="Calibri" pitchFamily="34" charset="0"/>
                <a:cs typeface="Calibri" pitchFamily="34" charset="0"/>
              </a:rPr>
              <a:t>allows </a:t>
            </a:r>
            <a:r>
              <a:rPr lang="en-US" sz="2400" b="1" dirty="0">
                <a:solidFill>
                  <a:schemeClr val="accent6"/>
                </a:solidFill>
                <a:latin typeface="Calibri" pitchFamily="34" charset="0"/>
                <a:cs typeface="Calibri" pitchFamily="34" charset="0"/>
              </a:rPr>
              <a:t>for the analysis of the data in terms of the Smith </a:t>
            </a:r>
            <a:r>
              <a:rPr lang="en-US" sz="2400" b="1" dirty="0" smtClean="0">
                <a:solidFill>
                  <a:schemeClr val="accent6"/>
                </a:solidFill>
                <a:latin typeface="Calibri" pitchFamily="34" charset="0"/>
                <a:cs typeface="Calibri" pitchFamily="34" charset="0"/>
              </a:rPr>
              <a:t>model</a:t>
            </a:r>
            <a:r>
              <a:rPr lang="ru-RU" sz="2400" b="1" dirty="0" smtClean="0">
                <a:solidFill>
                  <a:schemeClr val="accent6"/>
                </a:solidFill>
                <a:latin typeface="Calibri" pitchFamily="34" charset="0"/>
                <a:cs typeface="Calibri" pitchFamily="34" charset="0"/>
              </a:rPr>
              <a:t> </a:t>
            </a:r>
            <a:r>
              <a:rPr lang="en-US" sz="2400" b="1" dirty="0" smtClean="0">
                <a:solidFill>
                  <a:schemeClr val="accent6"/>
                </a:solidFill>
                <a:latin typeface="Calibri" pitchFamily="34" charset="0"/>
                <a:cs typeface="Calibri" pitchFamily="34" charset="0"/>
              </a:rPr>
              <a:t>[</a:t>
            </a:r>
            <a:r>
              <a:rPr lang="en-US" sz="2400" b="1" dirty="0" err="1" smtClean="0">
                <a:solidFill>
                  <a:schemeClr val="accent6"/>
                </a:solidFill>
                <a:latin typeface="Calibri" pitchFamily="34" charset="0"/>
                <a:cs typeface="Calibri" pitchFamily="34" charset="0"/>
              </a:rPr>
              <a:t>Robens</a:t>
            </a:r>
            <a:r>
              <a:rPr lang="en-US" sz="2400" b="1" dirty="0" smtClean="0">
                <a:solidFill>
                  <a:schemeClr val="accent6"/>
                </a:solidFill>
                <a:latin typeface="Calibri" pitchFamily="34" charset="0"/>
                <a:cs typeface="Calibri" pitchFamily="34" charset="0"/>
              </a:rPr>
              <a:t> </a:t>
            </a:r>
            <a:r>
              <a:rPr lang="en-US" sz="2400" b="1" dirty="0">
                <a:solidFill>
                  <a:schemeClr val="accent6"/>
                </a:solidFill>
                <a:latin typeface="Calibri" pitchFamily="34" charset="0"/>
                <a:cs typeface="Calibri" pitchFamily="34" charset="0"/>
              </a:rPr>
              <a:t>et al., 2012].</a:t>
            </a:r>
            <a:r>
              <a:rPr lang="en-US" sz="2400" dirty="0">
                <a:solidFill>
                  <a:schemeClr val="tx1"/>
                </a:solidFill>
                <a:latin typeface="Calibri" pitchFamily="34" charset="0"/>
                <a:cs typeface="Calibri" pitchFamily="34" charset="0"/>
              </a:rPr>
              <a:t> </a:t>
            </a:r>
            <a:r>
              <a:rPr lang="en-US" sz="2400" b="1" dirty="0">
                <a:solidFill>
                  <a:srgbClr val="7030A0"/>
                </a:solidFill>
                <a:latin typeface="Calibri" pitchFamily="34" charset="0"/>
                <a:cs typeface="Calibri" pitchFamily="34" charset="0"/>
              </a:rPr>
              <a:t>We have now explained the use of </a:t>
            </a:r>
            <a:r>
              <a:rPr lang="en-US" sz="2400" b="1" dirty="0" smtClean="0">
                <a:solidFill>
                  <a:srgbClr val="7030A0"/>
                </a:solidFill>
                <a:latin typeface="Calibri" pitchFamily="34" charset="0"/>
                <a:cs typeface="Calibri" pitchFamily="34" charset="0"/>
              </a:rPr>
              <a:t>this</a:t>
            </a:r>
            <a:r>
              <a:rPr lang="ru-RU" sz="2400" b="1" dirty="0" smtClean="0">
                <a:solidFill>
                  <a:srgbClr val="7030A0"/>
                </a:solidFill>
                <a:latin typeface="Calibri" pitchFamily="34" charset="0"/>
                <a:cs typeface="Calibri" pitchFamily="34" charset="0"/>
              </a:rPr>
              <a:t> </a:t>
            </a:r>
            <a:r>
              <a:rPr lang="en-US" sz="2400" b="1" dirty="0" smtClean="0">
                <a:solidFill>
                  <a:srgbClr val="7030A0"/>
                </a:solidFill>
                <a:latin typeface="Calibri" pitchFamily="34" charset="0"/>
                <a:cs typeface="Calibri" pitchFamily="34" charset="0"/>
              </a:rPr>
              <a:t>function </a:t>
            </a:r>
            <a:r>
              <a:rPr lang="en-US" sz="2400" b="1" dirty="0">
                <a:solidFill>
                  <a:srgbClr val="7030A0"/>
                </a:solidFill>
                <a:latin typeface="Calibri" pitchFamily="34" charset="0"/>
                <a:cs typeface="Calibri" pitchFamily="34" charset="0"/>
              </a:rPr>
              <a:t>and the Smith model </a:t>
            </a:r>
            <a:r>
              <a:rPr lang="en-US" sz="2400" dirty="0">
                <a:solidFill>
                  <a:srgbClr val="C00000"/>
                </a:solidFill>
                <a:latin typeface="Calibri" pitchFamily="34" charset="0"/>
                <a:cs typeface="Calibri" pitchFamily="34" charset="0"/>
              </a:rPr>
              <a:t>in our revised Discussion </a:t>
            </a:r>
            <a:r>
              <a:rPr lang="en-US" sz="2400" dirty="0" smtClean="0">
                <a:solidFill>
                  <a:srgbClr val="C00000"/>
                </a:solidFill>
                <a:latin typeface="Calibri" pitchFamily="34" charset="0"/>
                <a:cs typeface="Calibri" pitchFamily="34" charset="0"/>
              </a:rPr>
              <a:t>section(Page </a:t>
            </a:r>
            <a:r>
              <a:rPr lang="en-US" sz="2400" dirty="0">
                <a:solidFill>
                  <a:srgbClr val="C00000"/>
                </a:solidFill>
                <a:latin typeface="Calibri" pitchFamily="34" charset="0"/>
                <a:cs typeface="Calibri" pitchFamily="34" charset="0"/>
              </a:rPr>
              <a:t>12, Lines 2–6).</a:t>
            </a:r>
            <a:endParaRPr lang="ru-RU" sz="2400" dirty="0">
              <a:solidFill>
                <a:srgbClr val="C00000"/>
              </a:solidFill>
              <a:latin typeface="Calibri" pitchFamily="34" charset="0"/>
              <a:cs typeface="Calibri" pitchFamily="34" charset="0"/>
            </a:endParaRPr>
          </a:p>
        </p:txBody>
      </p:sp>
      <p:sp>
        <p:nvSpPr>
          <p:cNvPr id="2" name="Titel 1"/>
          <p:cNvSpPr>
            <a:spLocks noGrp="1"/>
          </p:cNvSpPr>
          <p:nvPr>
            <p:ph type="title"/>
          </p:nvPr>
        </p:nvSpPr>
        <p:spPr>
          <a:xfrm>
            <a:off x="272882" y="622163"/>
            <a:ext cx="8424513" cy="810108"/>
          </a:xfrm>
        </p:spPr>
        <p:txBody>
          <a:bodyPr>
            <a:noAutofit/>
          </a:bodyPr>
          <a:lstStyle/>
          <a:p>
            <a:r>
              <a:rPr lang="ru-RU" sz="3200" b="1" dirty="0">
                <a:solidFill>
                  <a:srgbClr val="C00000"/>
                </a:solidFill>
              </a:rPr>
              <a:t>Несогласие с рецензентами допустимо в вежливой форме:</a:t>
            </a:r>
            <a:endParaRPr lang="de-DE" sz="3200" b="1" dirty="0">
              <a:solidFill>
                <a:srgbClr val="C00000"/>
              </a:solidFill>
            </a:endParaRPr>
          </a:p>
        </p:txBody>
      </p:sp>
      <p:sp>
        <p:nvSpPr>
          <p:cNvPr id="3" name="Oval 2"/>
          <p:cNvSpPr/>
          <p:nvPr/>
        </p:nvSpPr>
        <p:spPr bwMode="auto">
          <a:xfrm>
            <a:off x="261521" y="4487508"/>
            <a:ext cx="2748080" cy="567737"/>
          </a:xfrm>
          <a:prstGeom prst="ellipse">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600" b="0" i="0" u="none" strike="noStrike" cap="none" normalizeH="0" baseline="0">
              <a:ln>
                <a:noFill/>
              </a:ln>
              <a:solidFill>
                <a:schemeClr val="tx2"/>
              </a:solidFill>
              <a:effectLst/>
              <a:latin typeface="Arial" charset="0"/>
            </a:endParaRPr>
          </a:p>
        </p:txBody>
      </p:sp>
      <p:sp>
        <p:nvSpPr>
          <p:cNvPr id="17" name="Rounded Rectangle 20"/>
          <p:cNvSpPr/>
          <p:nvPr/>
        </p:nvSpPr>
        <p:spPr>
          <a:xfrm>
            <a:off x="446044" y="3261767"/>
            <a:ext cx="2891858" cy="504056"/>
          </a:xfrm>
          <a:prstGeom prst="roundRect">
            <a:avLst/>
          </a:prstGeom>
          <a:solidFill>
            <a:schemeClr val="accent6"/>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t>Доводы</a:t>
            </a:r>
            <a:endParaRPr lang="en-US" sz="2400" b="1" dirty="0"/>
          </a:p>
        </p:txBody>
      </p:sp>
      <p:sp>
        <p:nvSpPr>
          <p:cNvPr id="18" name="Rounded Rectangle 15"/>
          <p:cNvSpPr/>
          <p:nvPr/>
        </p:nvSpPr>
        <p:spPr>
          <a:xfrm>
            <a:off x="3323306" y="4419132"/>
            <a:ext cx="1922239" cy="504056"/>
          </a:xfrm>
          <a:prstGeom prst="roundRect">
            <a:avLst/>
          </a:prstGeom>
          <a:solidFill>
            <a:srgbClr val="512AAD"/>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t>Изменения</a:t>
            </a:r>
            <a:endParaRPr lang="en-US" sz="2400" b="1" dirty="0"/>
          </a:p>
        </p:txBody>
      </p:sp>
      <p:sp>
        <p:nvSpPr>
          <p:cNvPr id="29" name="Rounded Rectangle 16"/>
          <p:cNvSpPr/>
          <p:nvPr/>
        </p:nvSpPr>
        <p:spPr>
          <a:xfrm>
            <a:off x="5760592" y="5410519"/>
            <a:ext cx="2874012" cy="504056"/>
          </a:xfrm>
          <a:prstGeom prst="roundRect">
            <a:avLst/>
          </a:prstGeom>
          <a:solidFill>
            <a:srgbClr val="C00000"/>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t>Место нахождения</a:t>
            </a:r>
            <a:endParaRPr lang="en-US" sz="2400" b="1" dirty="0"/>
          </a:p>
        </p:txBody>
      </p:sp>
    </p:spTree>
    <p:extLst>
      <p:ext uri="{BB962C8B-B14F-4D97-AF65-F5344CB8AC3E}">
        <p14:creationId xmlns:p14="http://schemas.microsoft.com/office/powerpoint/2010/main" val="211539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2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179389" y="274638"/>
            <a:ext cx="8713787" cy="1143000"/>
          </a:xfrm>
        </p:spPr>
        <p:txBody>
          <a:bodyPr/>
          <a:lstStyle/>
          <a:p>
            <a:r>
              <a:rPr lang="ru-RU" altLang="ru-RU" sz="2900" b="1" dirty="0" smtClean="0">
                <a:solidFill>
                  <a:srgbClr val="C00000"/>
                </a:solidFill>
              </a:rPr>
              <a:t>Несколько критериев качественной научной публикации</a:t>
            </a:r>
          </a:p>
        </p:txBody>
      </p:sp>
      <p:sp>
        <p:nvSpPr>
          <p:cNvPr id="26627" name="Объект 2"/>
          <p:cNvSpPr>
            <a:spLocks noGrp="1"/>
          </p:cNvSpPr>
          <p:nvPr>
            <p:ph idx="1"/>
          </p:nvPr>
        </p:nvSpPr>
        <p:spPr>
          <a:xfrm>
            <a:off x="179389" y="1196975"/>
            <a:ext cx="8820150" cy="4970591"/>
          </a:xfrm>
        </p:spPr>
        <p:txBody>
          <a:bodyPr>
            <a:normAutofit lnSpcReduction="10000"/>
          </a:bodyPr>
          <a:lstStyle/>
          <a:p>
            <a:pPr>
              <a:buFont typeface="Wingdings" pitchFamily="2" charset="2"/>
              <a:buChar char="ü"/>
            </a:pPr>
            <a:r>
              <a:rPr lang="ru-RU" altLang="ru-RU" sz="2400" dirty="0" smtClean="0">
                <a:latin typeface="Times New Roman" pitchFamily="18" charset="0"/>
              </a:rPr>
              <a:t>оригинальность - новое в предметной области, методах или результатах</a:t>
            </a:r>
          </a:p>
          <a:p>
            <a:pPr>
              <a:buFont typeface="Wingdings" pitchFamily="2" charset="2"/>
              <a:buChar char="ü"/>
            </a:pPr>
            <a:r>
              <a:rPr lang="ru-RU" altLang="ru-RU" sz="2400" dirty="0" smtClean="0">
                <a:latin typeface="Times New Roman" pitchFamily="18" charset="0"/>
              </a:rPr>
              <a:t>соответствие существующему знанию и его расширение</a:t>
            </a:r>
            <a:br>
              <a:rPr lang="ru-RU" altLang="ru-RU" sz="2400" dirty="0" smtClean="0">
                <a:latin typeface="Times New Roman" pitchFamily="18" charset="0"/>
              </a:rPr>
            </a:br>
            <a:r>
              <a:rPr lang="ru-RU" altLang="ru-RU" sz="2400" dirty="0" smtClean="0">
                <a:latin typeface="Times New Roman" pitchFamily="18" charset="0"/>
              </a:rPr>
              <a:t>научная методология - достоверность и объективность выводов</a:t>
            </a:r>
          </a:p>
          <a:p>
            <a:pPr>
              <a:buFont typeface="Wingdings" pitchFamily="2" charset="2"/>
              <a:buChar char="ü"/>
            </a:pPr>
            <a:r>
              <a:rPr lang="ru-RU" altLang="ru-RU" sz="2400" dirty="0" smtClean="0">
                <a:latin typeface="Times New Roman" pitchFamily="18" charset="0"/>
              </a:rPr>
              <a:t>ясность изложения, структурированность материала и качество написания</a:t>
            </a:r>
          </a:p>
          <a:p>
            <a:pPr>
              <a:buFont typeface="Wingdings" pitchFamily="2" charset="2"/>
              <a:buChar char="ü"/>
            </a:pPr>
            <a:r>
              <a:rPr lang="ru-RU" altLang="ru-RU" sz="2400" dirty="0" smtClean="0">
                <a:latin typeface="Times New Roman" pitchFamily="18" charset="0"/>
              </a:rPr>
              <a:t>основательная аргументация</a:t>
            </a:r>
          </a:p>
          <a:p>
            <a:pPr>
              <a:buFont typeface="Wingdings" pitchFamily="2" charset="2"/>
              <a:buChar char="ü"/>
            </a:pPr>
            <a:r>
              <a:rPr lang="ru-RU" altLang="ru-RU" sz="2400" dirty="0" smtClean="0">
                <a:latin typeface="Times New Roman" pitchFamily="18" charset="0"/>
              </a:rPr>
              <a:t>новизна и уместность ссылок</a:t>
            </a:r>
          </a:p>
          <a:p>
            <a:pPr>
              <a:buFont typeface="Wingdings" pitchFamily="2" charset="2"/>
              <a:buChar char="ü"/>
            </a:pPr>
            <a:r>
              <a:rPr lang="ru-RU" altLang="ru-RU" sz="2400" dirty="0" smtClean="0">
                <a:latin typeface="Times New Roman" pitchFamily="18" charset="0"/>
              </a:rPr>
              <a:t>международный /глобальный подход</a:t>
            </a:r>
          </a:p>
          <a:p>
            <a:pPr>
              <a:buFont typeface="Wingdings" pitchFamily="2" charset="2"/>
              <a:buChar char="ü"/>
            </a:pPr>
            <a:r>
              <a:rPr lang="ru-RU" altLang="ru-RU" sz="2400" dirty="0" smtClean="0">
                <a:latin typeface="Times New Roman" pitchFamily="18" charset="0"/>
              </a:rPr>
              <a:t>строгое соблюдение редакционных рамок и требований</a:t>
            </a:r>
          </a:p>
          <a:p>
            <a:pPr>
              <a:buFont typeface="Wingdings" pitchFamily="2" charset="2"/>
              <a:buChar char="ü"/>
            </a:pPr>
            <a:r>
              <a:rPr lang="ru-RU" altLang="ru-RU" sz="2400" dirty="0" smtClean="0">
                <a:latin typeface="Times New Roman" pitchFamily="18" charset="0"/>
              </a:rPr>
              <a:t>точное название, ключевые слова и хорошо написанное резюме (</a:t>
            </a:r>
            <a:r>
              <a:rPr lang="ru-RU" altLang="ru-RU" sz="2400" i="1" dirty="0" smtClean="0">
                <a:latin typeface="Times New Roman" pitchFamily="18" charset="0"/>
              </a:rPr>
              <a:t>summary</a:t>
            </a:r>
            <a:r>
              <a:rPr lang="ru-RU" altLang="ru-RU" sz="2400" dirty="0" smtClean="0">
                <a:latin typeface="Times New Roman" pitchFamily="18" charset="0"/>
              </a:rPr>
              <a:t>).</a:t>
            </a:r>
            <a:endParaRPr lang="ru-RU" altLang="ru-RU" sz="2400" dirty="0" smtClean="0"/>
          </a:p>
        </p:txBody>
      </p: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38</a:t>
            </a:fld>
            <a:endParaRPr lang="ru-RU">
              <a:solidFill>
                <a:prstClr val="black">
                  <a:tint val="75000"/>
                </a:prstClr>
              </a:solidFill>
            </a:endParaRPr>
          </a:p>
        </p:txBody>
      </p:sp>
    </p:spTree>
    <p:extLst>
      <p:ext uri="{BB962C8B-B14F-4D97-AF65-F5344CB8AC3E}">
        <p14:creationId xmlns:p14="http://schemas.microsoft.com/office/powerpoint/2010/main" val="30225220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256567" y="908720"/>
            <a:ext cx="8535367" cy="1359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b="1" dirty="0" smtClean="0">
              <a:solidFill>
                <a:srgbClr val="FF0000"/>
              </a:solidFill>
              <a:latin typeface="+mn-lt"/>
              <a:ea typeface="+mn-ea"/>
              <a:cs typeface="+mn-cs"/>
            </a:endParaRPr>
          </a:p>
        </p:txBody>
      </p:sp>
      <p:sp>
        <p:nvSpPr>
          <p:cNvPr id="5" name="Заголовок 1"/>
          <p:cNvSpPr txBox="1">
            <a:spLocks/>
          </p:cNvSpPr>
          <p:nvPr/>
        </p:nvSpPr>
        <p:spPr>
          <a:xfrm>
            <a:off x="157418" y="908720"/>
            <a:ext cx="8733656" cy="5184576"/>
          </a:xfrm>
          <a:prstGeom prst="rect">
            <a:avLst/>
          </a:prstGeom>
        </p:spPr>
        <p:txBody>
          <a:bodyPr vert="horz" lIns="91440" tIns="45720" rIns="91440" bIns="45720" rtlCol="0" anchor="ctr">
            <a:noAutofit/>
          </a:bodyPr>
          <a:lstStyle/>
          <a:p>
            <a:pPr algn="just" eaLnBrk="0" fontAlgn="base" hangingPunct="0">
              <a:spcBef>
                <a:spcPct val="0"/>
              </a:spcBef>
              <a:spcAft>
                <a:spcPct val="0"/>
              </a:spcAft>
            </a:pPr>
            <a:endParaRPr lang="ru-RU" sz="2000" dirty="0">
              <a:solidFill>
                <a:schemeClr val="tx2">
                  <a:lumMod val="75000"/>
                </a:schemeClr>
              </a:solidFill>
              <a:latin typeface="Times New Roman" pitchFamily="18" charset="0"/>
              <a:cs typeface="Times New Roman" pitchFamily="18" charset="0"/>
            </a:endParaRPr>
          </a:p>
          <a:p>
            <a:pPr algn="just" eaLnBrk="0" fontAlgn="base" hangingPunct="0">
              <a:spcAft>
                <a:spcPct val="0"/>
              </a:spcAft>
            </a:pPr>
            <a:r>
              <a:rPr lang="ru-RU" sz="2000" dirty="0" err="1" smtClean="0">
                <a:solidFill>
                  <a:schemeClr val="tx2">
                    <a:lumMod val="75000"/>
                  </a:schemeClr>
                </a:solidFill>
                <a:latin typeface="Times New Roman" pitchFamily="18" charset="0"/>
                <a:cs typeface="Times New Roman" pitchFamily="18" charset="0"/>
              </a:rPr>
              <a:t>Сизнинг</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ташкилотингизда</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Илмий</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тадқиқотлар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ўтказиш</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учун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Springerlink</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платформасидан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фойдаланиш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Тадқиқот</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мавзусига</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доир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мақолалар</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ва</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рейтингли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журналларни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танлаш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ru-RU" sz="2000" dirty="0" err="1" smtClean="0">
                <a:solidFill>
                  <a:schemeClr val="tx2">
                    <a:lumMod val="75000"/>
                  </a:schemeClr>
                </a:solidFill>
                <a:latin typeface="Times New Roman" pitchFamily="18" charset="0"/>
                <a:cs typeface="Times New Roman" pitchFamily="18" charset="0"/>
              </a:rPr>
              <a:t>Йиртқич</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ноинсоф</a:t>
            </a:r>
            <a:r>
              <a:rPr lang="ru-RU" sz="2000" dirty="0" smtClean="0">
                <a:solidFill>
                  <a:schemeClr val="tx2">
                    <a:lumMod val="75000"/>
                  </a:schemeClr>
                </a:solidFill>
                <a:latin typeface="Times New Roman" pitchFamily="18" charset="0"/>
                <a:cs typeface="Times New Roman" pitchFamily="18" charset="0"/>
              </a:rPr>
              <a:t>)</a:t>
            </a:r>
            <a:r>
              <a:rPr lang="ru-RU" sz="2000" dirty="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журналлардан</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қандай</a:t>
            </a:r>
            <a:r>
              <a:rPr lang="ru-RU" sz="2000" dirty="0" smtClean="0">
                <a:solidFill>
                  <a:schemeClr val="tx2">
                    <a:lumMod val="75000"/>
                  </a:schemeClr>
                </a:solidFill>
                <a:latin typeface="Times New Roman" pitchFamily="18" charset="0"/>
                <a:cs typeface="Times New Roman" pitchFamily="18" charset="0"/>
              </a:rPr>
              <a:t> </a:t>
            </a:r>
            <a:r>
              <a:rPr lang="en-US" sz="2000" dirty="0" smtClean="0">
                <a:solidFill>
                  <a:schemeClr val="tx2">
                    <a:lumMod val="75000"/>
                  </a:schemeClr>
                </a:solidFill>
                <a:latin typeface="Times New Roman" pitchFamily="18" charset="0"/>
                <a:cs typeface="Times New Roman" pitchFamily="18" charset="0"/>
              </a:rPr>
              <a:t>“</a:t>
            </a:r>
            <a:r>
              <a:rPr lang="uz-Cyrl-UZ" sz="2000" dirty="0" smtClean="0">
                <a:solidFill>
                  <a:schemeClr val="tx2">
                    <a:lumMod val="75000"/>
                  </a:schemeClr>
                </a:solidFill>
                <a:latin typeface="Times New Roman" pitchFamily="18" charset="0"/>
                <a:cs typeface="Times New Roman" pitchFamily="18" charset="0"/>
              </a:rPr>
              <a:t>қочиш</a:t>
            </a:r>
            <a:r>
              <a:rPr lang="en-US" sz="2000" dirty="0" smtClean="0">
                <a:solidFill>
                  <a:schemeClr val="tx2">
                    <a:lumMod val="75000"/>
                  </a:schemeClr>
                </a:solidFill>
                <a:latin typeface="Times New Roman" pitchFamily="18" charset="0"/>
                <a:cs typeface="Times New Roman" pitchFamily="18" charset="0"/>
              </a:rPr>
              <a:t>”</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мумкин</a:t>
            </a:r>
            <a:r>
              <a:rPr lang="en-US"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Сифатли</a:t>
            </a:r>
            <a:r>
              <a:rPr lang="ru-RU" sz="2000" dirty="0" smtClean="0">
                <a:solidFill>
                  <a:schemeClr val="tx2">
                    <a:lumMod val="75000"/>
                  </a:schemeClr>
                </a:solidFill>
                <a:latin typeface="Times New Roman" pitchFamily="18" charset="0"/>
                <a:cs typeface="Times New Roman" pitchFamily="18" charset="0"/>
              </a:rPr>
              <a:t> </a:t>
            </a:r>
            <a:r>
              <a:rPr lang="uz-Cyrl-UZ" sz="2000" dirty="0" smtClean="0">
                <a:solidFill>
                  <a:schemeClr val="tx2">
                    <a:lumMod val="75000"/>
                  </a:schemeClr>
                </a:solidFill>
                <a:latin typeface="Times New Roman" pitchFamily="18" charset="0"/>
                <a:cs typeface="Times New Roman" pitchFamily="18" charset="0"/>
              </a:rPr>
              <a:t>мақолани тайёрлаш ва уни рейтингли журналда чоп этиш</a:t>
            </a:r>
            <a:r>
              <a:rPr lang="en-US" sz="2000" dirty="0" smtClean="0">
                <a:solidFill>
                  <a:schemeClr val="tx2">
                    <a:lumMod val="75000"/>
                  </a:schemeClr>
                </a:solidFill>
                <a:latin typeface="Times New Roman" pitchFamily="18" charset="0"/>
                <a:cs typeface="Times New Roman" pitchFamily="18" charset="0"/>
              </a:rPr>
              <a:t>”, “</a:t>
            </a:r>
            <a:r>
              <a:rPr lang="uz-Cyrl-UZ" sz="2000" dirty="0" smtClean="0">
                <a:solidFill>
                  <a:schemeClr val="tx2">
                    <a:lumMod val="75000"/>
                  </a:schemeClr>
                </a:solidFill>
                <a:latin typeface="Times New Roman" pitchFamily="18" charset="0"/>
                <a:cs typeface="Times New Roman" pitchFamily="18" charset="0"/>
              </a:rPr>
              <a:t>Монографияни тайёрлаш ва хорижий рейтингли нашриётда чоп этиш</a:t>
            </a:r>
            <a:r>
              <a:rPr lang="en-US"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каби</a:t>
            </a:r>
            <a:r>
              <a:rPr lang="ru-RU" sz="2000" dirty="0" smtClean="0">
                <a:solidFill>
                  <a:schemeClr val="tx2">
                    <a:lumMod val="75000"/>
                  </a:schemeClr>
                </a:solidFill>
                <a:latin typeface="Times New Roman" pitchFamily="18" charset="0"/>
                <a:cs typeface="Times New Roman" pitchFamily="18" charset="0"/>
              </a:rPr>
              <a:t> </a:t>
            </a:r>
            <a:r>
              <a:rPr lang="ru-RU" sz="2000" dirty="0" err="1" smtClean="0">
                <a:solidFill>
                  <a:schemeClr val="tx2">
                    <a:lumMod val="75000"/>
                  </a:schemeClr>
                </a:solidFill>
                <a:latin typeface="Times New Roman" pitchFamily="18" charset="0"/>
                <a:cs typeface="Times New Roman" pitchFamily="18" charset="0"/>
              </a:rPr>
              <a:t>мавзуларда</a:t>
            </a:r>
            <a:r>
              <a:rPr lang="en-US" sz="2000" dirty="0" smtClean="0">
                <a:solidFill>
                  <a:schemeClr val="tx2">
                    <a:lumMod val="75000"/>
                  </a:schemeClr>
                </a:solidFill>
                <a:latin typeface="Times New Roman" pitchFamily="18" charset="0"/>
                <a:cs typeface="Times New Roman" pitchFamily="18" charset="0"/>
              </a:rPr>
              <a:t> </a:t>
            </a:r>
            <a:r>
              <a:rPr lang="ru-RU" sz="2000" b="1" u="sng" dirty="0" err="1" smtClean="0">
                <a:solidFill>
                  <a:schemeClr val="tx2">
                    <a:lumMod val="75000"/>
                  </a:schemeClr>
                </a:solidFill>
                <a:latin typeface="Times New Roman" pitchFamily="18" charset="0"/>
                <a:cs typeface="Times New Roman" pitchFamily="18" charset="0"/>
              </a:rPr>
              <a:t>бепул</a:t>
            </a:r>
            <a:r>
              <a:rPr lang="ru-RU" sz="2000" b="1" u="sng" dirty="0" smtClean="0">
                <a:solidFill>
                  <a:schemeClr val="tx2">
                    <a:lumMod val="75000"/>
                  </a:schemeClr>
                </a:solidFill>
                <a:latin typeface="Times New Roman" pitchFamily="18" charset="0"/>
                <a:cs typeface="Times New Roman" pitchFamily="18" charset="0"/>
              </a:rPr>
              <a:t> </a:t>
            </a:r>
            <a:r>
              <a:rPr lang="ru-RU" sz="2000" b="1" u="sng" dirty="0">
                <a:solidFill>
                  <a:schemeClr val="tx2">
                    <a:lumMod val="75000"/>
                  </a:schemeClr>
                </a:solidFill>
                <a:latin typeface="Times New Roman" pitchFamily="18" charset="0"/>
                <a:cs typeface="Times New Roman" pitchFamily="18" charset="0"/>
              </a:rPr>
              <a:t>семинар </a:t>
            </a:r>
            <a:r>
              <a:rPr lang="ru-RU" sz="2000" b="1" u="sng" dirty="0" err="1">
                <a:solidFill>
                  <a:schemeClr val="tx2">
                    <a:lumMod val="75000"/>
                  </a:schemeClr>
                </a:solidFill>
                <a:latin typeface="Times New Roman" pitchFamily="18" charset="0"/>
                <a:cs typeface="Times New Roman" pitchFamily="18" charset="0"/>
              </a:rPr>
              <a:t>ва</a:t>
            </a:r>
            <a:r>
              <a:rPr lang="ru-RU" sz="2000" b="1" u="sng" dirty="0">
                <a:solidFill>
                  <a:schemeClr val="tx2">
                    <a:lumMod val="75000"/>
                  </a:schemeClr>
                </a:solidFill>
                <a:latin typeface="Times New Roman" pitchFamily="18" charset="0"/>
                <a:cs typeface="Times New Roman" pitchFamily="18" charset="0"/>
              </a:rPr>
              <a:t> </a:t>
            </a:r>
            <a:r>
              <a:rPr lang="ru-RU" sz="2000" b="1" u="sng" dirty="0" err="1">
                <a:solidFill>
                  <a:schemeClr val="tx2">
                    <a:lumMod val="75000"/>
                  </a:schemeClr>
                </a:solidFill>
                <a:latin typeface="Times New Roman" pitchFamily="18" charset="0"/>
                <a:cs typeface="Times New Roman" pitchFamily="18" charset="0"/>
              </a:rPr>
              <a:t>тренинглар</a:t>
            </a:r>
            <a:r>
              <a:rPr lang="ru-RU" sz="2000" b="1" u="sng" dirty="0">
                <a:solidFill>
                  <a:schemeClr val="tx2">
                    <a:lumMod val="75000"/>
                  </a:schemeClr>
                </a:solidFill>
                <a:latin typeface="Times New Roman" pitchFamily="18" charset="0"/>
                <a:cs typeface="Times New Roman" pitchFamily="18" charset="0"/>
              </a:rPr>
              <a:t> </a:t>
            </a:r>
            <a:r>
              <a:rPr lang="ru-RU" sz="2000" b="1" u="sng" dirty="0" err="1">
                <a:solidFill>
                  <a:schemeClr val="tx2">
                    <a:lumMod val="75000"/>
                  </a:schemeClr>
                </a:solidFill>
                <a:latin typeface="Times New Roman" pitchFamily="18" charset="0"/>
                <a:cs typeface="Times New Roman" pitchFamily="18" charset="0"/>
              </a:rPr>
              <a:t>ўтказиш</a:t>
            </a:r>
            <a:r>
              <a:rPr lang="ru-RU" sz="2000" b="1" u="sng" dirty="0">
                <a:solidFill>
                  <a:schemeClr val="tx2">
                    <a:lumMod val="75000"/>
                  </a:schemeClr>
                </a:solidFill>
                <a:latin typeface="Times New Roman" pitchFamily="18" charset="0"/>
                <a:cs typeface="Times New Roman" pitchFamily="18" charset="0"/>
              </a:rPr>
              <a:t> </a:t>
            </a:r>
            <a:r>
              <a:rPr lang="ru-RU" sz="2000" b="1" u="sng" dirty="0" err="1" smtClean="0">
                <a:solidFill>
                  <a:schemeClr val="tx2">
                    <a:lumMod val="75000"/>
                  </a:schemeClr>
                </a:solidFill>
                <a:latin typeface="Times New Roman" pitchFamily="18" charset="0"/>
                <a:cs typeface="Times New Roman" pitchFamily="18" charset="0"/>
              </a:rPr>
              <a:t>бўйича</a:t>
            </a:r>
            <a:r>
              <a:rPr lang="ru-RU" sz="2000" b="1" u="sng" dirty="0" smtClean="0">
                <a:solidFill>
                  <a:schemeClr val="tx2">
                    <a:lumMod val="75000"/>
                  </a:schemeClr>
                </a:solidFill>
                <a:latin typeface="Times New Roman" pitchFamily="18" charset="0"/>
                <a:cs typeface="Times New Roman" pitchFamily="18" charset="0"/>
              </a:rPr>
              <a:t> </a:t>
            </a:r>
          </a:p>
          <a:p>
            <a:pPr algn="just" eaLnBrk="0" fontAlgn="base" hangingPunct="0">
              <a:spcAft>
                <a:spcPct val="0"/>
              </a:spcAft>
            </a:pPr>
            <a:endParaRPr lang="ru-RU" sz="2000" dirty="0" smtClean="0">
              <a:solidFill>
                <a:schemeClr val="tx2">
                  <a:lumMod val="75000"/>
                </a:schemeClr>
              </a:solidFill>
              <a:latin typeface="Times New Roman" pitchFamily="18" charset="0"/>
              <a:cs typeface="Times New Roman" pitchFamily="18" charset="0"/>
            </a:endParaRPr>
          </a:p>
          <a:p>
            <a:pPr algn="just" eaLnBrk="0" fontAlgn="base" hangingPunct="0">
              <a:spcAft>
                <a:spcPct val="0"/>
              </a:spcAft>
            </a:pPr>
            <a:r>
              <a:rPr lang="ru-RU" sz="2000" b="1" dirty="0" smtClean="0">
                <a:solidFill>
                  <a:schemeClr val="tx2">
                    <a:lumMod val="75000"/>
                  </a:schemeClr>
                </a:solidFill>
                <a:latin typeface="Times New Roman" pitchFamily="18" charset="0"/>
                <a:cs typeface="Times New Roman" pitchFamily="18" charset="0"/>
              </a:rPr>
              <a:t>Ирина Алексеевна </a:t>
            </a:r>
            <a:r>
              <a:rPr lang="ru-RU" sz="2000" b="1" dirty="0" err="1" smtClean="0">
                <a:solidFill>
                  <a:schemeClr val="tx2">
                    <a:lumMod val="75000"/>
                  </a:schemeClr>
                </a:solidFill>
                <a:latin typeface="Times New Roman" pitchFamily="18" charset="0"/>
                <a:cs typeface="Times New Roman" pitchFamily="18" charset="0"/>
              </a:rPr>
              <a:t>Александровага</a:t>
            </a:r>
            <a:r>
              <a:rPr lang="ru-RU" sz="2000" b="1" dirty="0" smtClean="0">
                <a:solidFill>
                  <a:schemeClr val="tx2">
                    <a:lumMod val="75000"/>
                  </a:schemeClr>
                </a:solidFill>
                <a:latin typeface="Times New Roman" pitchFamily="18" charset="0"/>
                <a:cs typeface="Times New Roman" pitchFamily="18" charset="0"/>
              </a:rPr>
              <a:t> </a:t>
            </a:r>
            <a:r>
              <a:rPr lang="ru-RU" sz="2000" b="1" dirty="0" err="1" smtClean="0">
                <a:solidFill>
                  <a:schemeClr val="tx2">
                    <a:lumMod val="75000"/>
                  </a:schemeClr>
                </a:solidFill>
                <a:latin typeface="Times New Roman" pitchFamily="18" charset="0"/>
                <a:cs typeface="Times New Roman" pitchFamily="18" charset="0"/>
              </a:rPr>
              <a:t>мурожаат</a:t>
            </a:r>
            <a:r>
              <a:rPr lang="ru-RU" sz="2000" b="1" dirty="0" smtClean="0">
                <a:solidFill>
                  <a:schemeClr val="tx2">
                    <a:lumMod val="75000"/>
                  </a:schemeClr>
                </a:solidFill>
                <a:latin typeface="Times New Roman" pitchFamily="18" charset="0"/>
                <a:cs typeface="Times New Roman" pitchFamily="18" charset="0"/>
              </a:rPr>
              <a:t> </a:t>
            </a:r>
            <a:r>
              <a:rPr lang="ru-RU" sz="2000" b="1" dirty="0" err="1" smtClean="0">
                <a:solidFill>
                  <a:schemeClr val="tx2">
                    <a:lumMod val="75000"/>
                  </a:schemeClr>
                </a:solidFill>
                <a:latin typeface="Times New Roman" pitchFamily="18" charset="0"/>
                <a:cs typeface="Times New Roman" pitchFamily="18" charset="0"/>
              </a:rPr>
              <a:t>қилинг</a:t>
            </a:r>
            <a:r>
              <a:rPr lang="ru-RU" sz="2000" b="1" dirty="0" smtClean="0">
                <a:solidFill>
                  <a:schemeClr val="tx2">
                    <a:lumMod val="75000"/>
                  </a:schemeClr>
                </a:solidFill>
                <a:latin typeface="Times New Roman" pitchFamily="18" charset="0"/>
                <a:cs typeface="Times New Roman" pitchFamily="18" charset="0"/>
              </a:rPr>
              <a:t>.</a:t>
            </a:r>
            <a:endParaRPr lang="ru-RU" sz="2000" b="1" dirty="0">
              <a:solidFill>
                <a:schemeClr val="tx2">
                  <a:lumMod val="75000"/>
                </a:schemeClr>
              </a:solidFill>
              <a:latin typeface="Times New Roman" pitchFamily="18" charset="0"/>
              <a:cs typeface="Times New Roman" pitchFamily="18" charset="0"/>
            </a:endParaRPr>
          </a:p>
          <a:p>
            <a:r>
              <a:rPr lang="de-DE" sz="2000" b="1" dirty="0" smtClean="0">
                <a:solidFill>
                  <a:schemeClr val="tx2">
                    <a:lumMod val="75000"/>
                  </a:schemeClr>
                </a:solidFill>
                <a:latin typeface="Times New Roman" pitchFamily="18" charset="0"/>
                <a:cs typeface="Times New Roman" pitchFamily="18" charset="0"/>
              </a:rPr>
              <a:t>Springer </a:t>
            </a:r>
            <a:r>
              <a:rPr lang="de-DE" sz="2000" b="1" dirty="0">
                <a:solidFill>
                  <a:schemeClr val="tx2">
                    <a:lumMod val="75000"/>
                  </a:schemeClr>
                </a:solidFill>
                <a:latin typeface="Times New Roman" pitchFamily="18" charset="0"/>
                <a:cs typeface="Times New Roman" pitchFamily="18" charset="0"/>
              </a:rPr>
              <a:t>Nature </a:t>
            </a:r>
            <a:endParaRPr lang="en-US" sz="2000" b="1" dirty="0">
              <a:solidFill>
                <a:schemeClr val="tx2">
                  <a:lumMod val="75000"/>
                </a:schemeClr>
              </a:solidFill>
              <a:latin typeface="Times New Roman" pitchFamily="18" charset="0"/>
              <a:cs typeface="Times New Roman" pitchFamily="18" charset="0"/>
            </a:endParaRPr>
          </a:p>
          <a:p>
            <a:r>
              <a:rPr lang="en-US" sz="2000" b="1" dirty="0" smtClean="0">
                <a:solidFill>
                  <a:schemeClr val="tx2">
                    <a:lumMod val="75000"/>
                  </a:schemeClr>
                </a:solidFill>
                <a:latin typeface="Times New Roman" pitchFamily="18" charset="0"/>
                <a:cs typeface="Times New Roman" pitchFamily="18" charset="0"/>
              </a:rPr>
              <a:t>Mob</a:t>
            </a:r>
            <a:r>
              <a:rPr lang="en-US" sz="2000" b="1" dirty="0">
                <a:solidFill>
                  <a:schemeClr val="tx2">
                    <a:lumMod val="75000"/>
                  </a:schemeClr>
                </a:solidFill>
                <a:latin typeface="Times New Roman" pitchFamily="18" charset="0"/>
                <a:cs typeface="Times New Roman" pitchFamily="18" charset="0"/>
              </a:rPr>
              <a:t>. + 7 </a:t>
            </a:r>
            <a:r>
              <a:rPr lang="en-US" sz="2000" b="1" dirty="0" smtClean="0">
                <a:solidFill>
                  <a:schemeClr val="tx2">
                    <a:lumMod val="75000"/>
                  </a:schemeClr>
                </a:solidFill>
                <a:latin typeface="Times New Roman" pitchFamily="18" charset="0"/>
                <a:cs typeface="Times New Roman" pitchFamily="18" charset="0"/>
              </a:rPr>
              <a:t>7017431444</a:t>
            </a:r>
            <a:endParaRPr lang="ru-RU" sz="2000" b="1" dirty="0" smtClean="0">
              <a:solidFill>
                <a:schemeClr val="tx2">
                  <a:lumMod val="75000"/>
                </a:schemeClr>
              </a:solidFill>
              <a:latin typeface="Times New Roman" pitchFamily="18" charset="0"/>
              <a:cs typeface="Times New Roman" pitchFamily="18" charset="0"/>
            </a:endParaRPr>
          </a:p>
          <a:p>
            <a:r>
              <a:rPr lang="en-US" sz="2000" b="1" dirty="0" smtClean="0">
                <a:solidFill>
                  <a:schemeClr val="tx2">
                    <a:lumMod val="75000"/>
                  </a:schemeClr>
                </a:solidFill>
                <a:latin typeface="Times New Roman" pitchFamily="18" charset="0"/>
                <a:cs typeface="Times New Roman" pitchFamily="18" charset="0"/>
              </a:rPr>
              <a:t>email: irina.alexandrova@springernature.com</a:t>
            </a:r>
            <a:endParaRPr lang="en-US" sz="2000" b="1" dirty="0">
              <a:solidFill>
                <a:schemeClr val="tx2">
                  <a:lumMod val="75000"/>
                </a:schemeClr>
              </a:solidFill>
              <a:latin typeface="Times New Roman" pitchFamily="18" charset="0"/>
              <a:cs typeface="Times New Roman" pitchFamily="18" charset="0"/>
            </a:endParaRPr>
          </a:p>
          <a:p>
            <a:pPr algn="just" eaLnBrk="0" fontAlgn="base" hangingPunct="0">
              <a:spcBef>
                <a:spcPct val="0"/>
              </a:spcBef>
              <a:spcAft>
                <a:spcPct val="0"/>
              </a:spcAft>
            </a:pPr>
            <a:endParaRPr lang="ru-RU" dirty="0">
              <a:solidFill>
                <a:schemeClr val="tx2">
                  <a:lumMod val="75000"/>
                </a:schemeClr>
              </a:solidFill>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9091" b="44364"/>
          <a:stretch/>
        </p:blipFill>
        <p:spPr>
          <a:xfrm>
            <a:off x="2267744" y="83982"/>
            <a:ext cx="4126338" cy="627710"/>
          </a:xfrm>
          <a:prstGeom prst="rect">
            <a:avLst/>
          </a:prstGeom>
        </p:spPr>
      </p:pic>
    </p:spTree>
    <p:extLst>
      <p:ext uri="{BB962C8B-B14F-4D97-AF65-F5344CB8AC3E}">
        <p14:creationId xmlns:p14="http://schemas.microsoft.com/office/powerpoint/2010/main" val="1844043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6" cy="2160240"/>
          </a:xfrm>
        </p:spPr>
        <p:txBody>
          <a:bodyPr>
            <a:normAutofit fontScale="90000"/>
          </a:bodyPr>
          <a:lstStyle/>
          <a:p>
            <a:pPr lvl="0">
              <a:spcBef>
                <a:spcPts val="800"/>
              </a:spcBef>
            </a:pPr>
            <a:r>
              <a:rPr lang="ru-RU" sz="3100" b="1" dirty="0" smtClean="0">
                <a:solidFill>
                  <a:srgbClr val="C00000"/>
                </a:solidFill>
                <a:ea typeface="+mn-ea"/>
                <a:cs typeface="+mn-cs"/>
              </a:rPr>
              <a:t>ЎЗБЕКИСТОНДА ОБУНА</a:t>
            </a:r>
            <a:r>
              <a:rPr lang="en-US" sz="3100" b="1" dirty="0" smtClean="0">
                <a:solidFill>
                  <a:srgbClr val="C00000"/>
                </a:solidFill>
                <a:ea typeface="+mn-ea"/>
                <a:cs typeface="+mn-cs"/>
              </a:rPr>
              <a:t>: </a:t>
            </a:r>
            <a:r>
              <a:rPr lang="en-US" sz="2800" b="1" dirty="0">
                <a:solidFill>
                  <a:srgbClr val="C00000"/>
                </a:solidFill>
                <a:ea typeface="+mn-ea"/>
                <a:cs typeface="+mn-cs"/>
              </a:rPr>
              <a:t/>
            </a:r>
            <a:br>
              <a:rPr lang="en-US" sz="2800" b="1" dirty="0">
                <a:solidFill>
                  <a:srgbClr val="C00000"/>
                </a:solidFill>
                <a:ea typeface="+mn-ea"/>
                <a:cs typeface="+mn-cs"/>
              </a:rPr>
            </a:br>
            <a:r>
              <a:rPr lang="ru-RU" sz="2800" b="1" dirty="0" err="1" smtClean="0">
                <a:solidFill>
                  <a:srgbClr val="1F497D">
                    <a:lumMod val="75000"/>
                  </a:srgbClr>
                </a:solidFill>
                <a:ea typeface="+mn-ea"/>
                <a:cs typeface="+mn-cs"/>
              </a:rPr>
              <a:t>Ўзбекистон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инновацион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ривожланиш</a:t>
            </a:r>
            <a:r>
              <a:rPr lang="ru-RU" sz="2800" b="1" dirty="0" smtClean="0">
                <a:solidFill>
                  <a:srgbClr val="1F497D">
                    <a:lumMod val="75000"/>
                  </a:srgbClr>
                </a:solidFill>
                <a:ea typeface="+mn-ea"/>
                <a:cs typeface="+mn-cs"/>
              </a:rPr>
              <a:t> </a:t>
            </a:r>
            <a:r>
              <a:rPr lang="ru-RU" sz="2800" b="1" dirty="0" err="1">
                <a:solidFill>
                  <a:srgbClr val="1F497D">
                    <a:lumMod val="75000"/>
                  </a:srgbClr>
                </a:solidFill>
                <a:ea typeface="+mn-ea"/>
                <a:cs typeface="+mn-cs"/>
              </a:rPr>
              <a:t>В</a:t>
            </a:r>
            <a:r>
              <a:rPr lang="ru-RU" sz="2800" b="1" dirty="0" err="1" smtClean="0">
                <a:solidFill>
                  <a:srgbClr val="1F497D">
                    <a:lumMod val="75000"/>
                  </a:srgbClr>
                </a:solidFill>
                <a:ea typeface="+mn-ea"/>
                <a:cs typeface="+mn-cs"/>
              </a:rPr>
              <a:t>азирлиги</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билан</a:t>
            </a:r>
            <a:r>
              <a:rPr lang="ru-RU" sz="2800" b="1" dirty="0" smtClean="0">
                <a:solidFill>
                  <a:srgbClr val="1F497D">
                    <a:lumMod val="75000"/>
                  </a:srgbClr>
                </a:solidFill>
                <a:ea typeface="+mn-ea"/>
                <a:cs typeface="+mn-cs"/>
              </a:rPr>
              <a:t> </a:t>
            </a:r>
            <a:r>
              <a:rPr lang="en-US" sz="2800" b="1" dirty="0">
                <a:solidFill>
                  <a:srgbClr val="1F497D">
                    <a:lumMod val="75000"/>
                  </a:srgbClr>
                </a:solidFill>
                <a:ea typeface="+mn-ea"/>
                <a:cs typeface="+mn-cs"/>
              </a:rPr>
              <a:t>Springer Nature </a:t>
            </a:r>
            <a:r>
              <a:rPr lang="ru-RU" sz="2800" b="1" dirty="0" err="1">
                <a:solidFill>
                  <a:srgbClr val="1F497D">
                    <a:lumMod val="75000"/>
                  </a:srgbClr>
                </a:solidFill>
                <a:ea typeface="+mn-ea"/>
                <a:cs typeface="+mn-cs"/>
              </a:rPr>
              <a:t>компанияси</a:t>
            </a:r>
            <a:r>
              <a:rPr lang="ru-RU" sz="2800" b="1" dirty="0">
                <a:solidFill>
                  <a:srgbClr val="1F497D">
                    <a:lumMod val="75000"/>
                  </a:srgbClr>
                </a:solidFill>
                <a:ea typeface="+mn-ea"/>
                <a:cs typeface="+mn-cs"/>
              </a:rPr>
              <a:t>  </a:t>
            </a:r>
            <a:r>
              <a:rPr lang="ru-RU" sz="2800" b="1" dirty="0" err="1" smtClean="0">
                <a:solidFill>
                  <a:srgbClr val="1F497D">
                    <a:lumMod val="75000"/>
                  </a:srgbClr>
                </a:solidFill>
                <a:ea typeface="+mn-ea"/>
                <a:cs typeface="+mn-cs"/>
              </a:rPr>
              <a:t>имзолаган</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шартнома</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доирасида</a:t>
            </a:r>
            <a:r>
              <a:rPr lang="ru-RU" sz="2800" b="1" dirty="0" smtClean="0">
                <a:solidFill>
                  <a:srgbClr val="1F497D">
                    <a:lumMod val="75000"/>
                  </a:srgbClr>
                </a:solidFill>
                <a:ea typeface="+mn-ea"/>
                <a:cs typeface="+mn-cs"/>
              </a:rPr>
              <a:t> </a:t>
            </a:r>
            <a:r>
              <a:rPr lang="ru-RU" sz="2800" b="1" dirty="0" err="1" smtClean="0">
                <a:solidFill>
                  <a:srgbClr val="1F497D">
                    <a:lumMod val="75000"/>
                  </a:srgbClr>
                </a:solidFill>
                <a:ea typeface="+mn-ea"/>
                <a:cs typeface="+mn-cs"/>
              </a:rPr>
              <a:t>республикамизнинг</a:t>
            </a:r>
            <a:r>
              <a:rPr lang="ru-RU" sz="2800" b="1" dirty="0" smtClean="0">
                <a:solidFill>
                  <a:srgbClr val="1F497D">
                    <a:lumMod val="75000"/>
                  </a:srgbClr>
                </a:solidFill>
                <a:ea typeface="+mn-ea"/>
                <a:cs typeface="+mn-cs"/>
              </a:rPr>
              <a:t> </a:t>
            </a:r>
            <a:r>
              <a:rPr lang="en-US" sz="2800" b="1" u="sng" dirty="0" smtClean="0">
                <a:solidFill>
                  <a:srgbClr val="1F497D">
                    <a:lumMod val="75000"/>
                  </a:srgbClr>
                </a:solidFill>
                <a:ea typeface="+mn-ea"/>
                <a:cs typeface="+mn-cs"/>
              </a:rPr>
              <a:t>100 </a:t>
            </a:r>
            <a:r>
              <a:rPr lang="uz-Cyrl-UZ" sz="2800" b="1" u="sng" dirty="0" smtClean="0">
                <a:solidFill>
                  <a:srgbClr val="1F497D">
                    <a:lumMod val="75000"/>
                  </a:srgbClr>
                </a:solidFill>
                <a:ea typeface="+mn-ea"/>
                <a:cs typeface="+mn-cs"/>
              </a:rPr>
              <a:t>ташкилотларига</a:t>
            </a:r>
            <a:r>
              <a:rPr lang="ru-RU" sz="2800" b="1" u="sng" dirty="0" smtClean="0">
                <a:solidFill>
                  <a:srgbClr val="1F497D">
                    <a:lumMod val="75000"/>
                  </a:srgbClr>
                </a:solidFill>
                <a:ea typeface="+mn-ea"/>
                <a:cs typeface="+mn-cs"/>
              </a:rPr>
              <a:t> </a:t>
            </a:r>
            <a:r>
              <a:rPr lang="en-US" sz="2800" b="1" dirty="0" smtClean="0">
                <a:solidFill>
                  <a:srgbClr val="1F497D">
                    <a:lumMod val="75000"/>
                  </a:srgbClr>
                </a:solidFill>
                <a:ea typeface="+mn-ea"/>
                <a:cs typeface="+mn-cs"/>
              </a:rPr>
              <a:t/>
            </a:r>
            <a:br>
              <a:rPr lang="en-US" sz="2800" b="1" dirty="0" smtClean="0">
                <a:solidFill>
                  <a:srgbClr val="1F497D">
                    <a:lumMod val="75000"/>
                  </a:srgbClr>
                </a:solidFill>
                <a:ea typeface="+mn-ea"/>
                <a:cs typeface="+mn-cs"/>
              </a:rPr>
            </a:br>
            <a:r>
              <a:rPr lang="ru-RU" sz="2800" b="1" dirty="0" smtClean="0">
                <a:solidFill>
                  <a:srgbClr val="C00000"/>
                </a:solidFill>
                <a:ea typeface="+mn-ea"/>
                <a:cs typeface="+mn-cs"/>
              </a:rPr>
              <a:t>2020 </a:t>
            </a:r>
            <a:r>
              <a:rPr lang="ru-RU" sz="2800" b="1" dirty="0" err="1" smtClean="0">
                <a:solidFill>
                  <a:srgbClr val="C00000"/>
                </a:solidFill>
                <a:ea typeface="+mn-ea"/>
                <a:cs typeface="+mn-cs"/>
              </a:rPr>
              <a:t>йил</a:t>
            </a:r>
            <a:r>
              <a:rPr lang="ru-RU" sz="2800" b="1" dirty="0" smtClean="0">
                <a:solidFill>
                  <a:srgbClr val="C00000"/>
                </a:solidFill>
                <a:ea typeface="+mn-ea"/>
                <a:cs typeface="+mn-cs"/>
              </a:rPr>
              <a:t> </a:t>
            </a:r>
            <a:r>
              <a:rPr lang="ru-RU" sz="2800" b="1" dirty="0" err="1" smtClean="0">
                <a:solidFill>
                  <a:srgbClr val="C00000"/>
                </a:solidFill>
                <a:ea typeface="+mn-ea"/>
                <a:cs typeface="+mn-cs"/>
              </a:rPr>
              <a:t>давомида</a:t>
            </a:r>
            <a:r>
              <a:rPr lang="ru-RU" sz="2800" b="1" dirty="0">
                <a:solidFill>
                  <a:srgbClr val="C00000"/>
                </a:solidFill>
                <a:ea typeface="+mn-ea"/>
                <a:cs typeface="+mn-cs"/>
              </a:rPr>
              <a:t> </a:t>
            </a:r>
            <a:r>
              <a:rPr lang="ru-RU" sz="2800" b="1" dirty="0" smtClean="0">
                <a:solidFill>
                  <a:srgbClr val="C00000"/>
                </a:solidFill>
                <a:ea typeface="+mn-ea"/>
                <a:cs typeface="+mn-cs"/>
              </a:rPr>
              <a:t>(</a:t>
            </a:r>
            <a:r>
              <a:rPr lang="ru-RU" sz="2800" b="1" dirty="0" err="1" smtClean="0">
                <a:solidFill>
                  <a:srgbClr val="C00000"/>
                </a:solidFill>
                <a:ea typeface="+mn-ea"/>
                <a:cs typeface="+mn-cs"/>
              </a:rPr>
              <a:t>январ-декабр</a:t>
            </a:r>
            <a:r>
              <a:rPr lang="ru-RU" sz="2800" b="1" dirty="0" smtClean="0">
                <a:solidFill>
                  <a:srgbClr val="C00000"/>
                </a:solidFill>
                <a:ea typeface="+mn-ea"/>
                <a:cs typeface="+mn-cs"/>
              </a:rPr>
              <a:t>) </a:t>
            </a:r>
            <a:r>
              <a:rPr lang="ru-RU" sz="2800" b="1" dirty="0" err="1" smtClean="0">
                <a:solidFill>
                  <a:srgbClr val="C00000"/>
                </a:solidFill>
                <a:ea typeface="+mn-ea"/>
                <a:cs typeface="+mn-cs"/>
              </a:rPr>
              <a:t>қўйидаги</a:t>
            </a:r>
            <a:r>
              <a:rPr lang="ru-RU" sz="2800" b="1" dirty="0" smtClean="0">
                <a:solidFill>
                  <a:srgbClr val="C00000"/>
                </a:solidFill>
                <a:ea typeface="+mn-ea"/>
                <a:cs typeface="+mn-cs"/>
              </a:rPr>
              <a:t> </a:t>
            </a:r>
            <a:r>
              <a:rPr lang="ru-RU" sz="2800" b="1" dirty="0" err="1" smtClean="0">
                <a:solidFill>
                  <a:srgbClr val="C00000"/>
                </a:solidFill>
                <a:ea typeface="+mn-ea"/>
                <a:cs typeface="+mn-cs"/>
              </a:rPr>
              <a:t>маълумотлар</a:t>
            </a:r>
            <a:r>
              <a:rPr lang="ru-RU" sz="2800" b="1" dirty="0" smtClean="0">
                <a:solidFill>
                  <a:srgbClr val="C00000"/>
                </a:solidFill>
                <a:ea typeface="+mn-ea"/>
                <a:cs typeface="+mn-cs"/>
              </a:rPr>
              <a:t> </a:t>
            </a:r>
            <a:r>
              <a:rPr lang="ru-RU" sz="2800" b="1" dirty="0" err="1" smtClean="0">
                <a:solidFill>
                  <a:srgbClr val="C00000"/>
                </a:solidFill>
                <a:ea typeface="+mn-ea"/>
                <a:cs typeface="+mn-cs"/>
              </a:rPr>
              <a:t>базасига</a:t>
            </a:r>
            <a:r>
              <a:rPr lang="ru-RU" sz="2800" b="1" dirty="0" smtClean="0">
                <a:solidFill>
                  <a:srgbClr val="C00000"/>
                </a:solidFill>
                <a:ea typeface="+mn-ea"/>
                <a:cs typeface="+mn-cs"/>
              </a:rPr>
              <a:t> </a:t>
            </a:r>
            <a:r>
              <a:rPr lang="ru-RU" sz="2800" b="1" dirty="0" err="1" smtClean="0">
                <a:solidFill>
                  <a:srgbClr val="C00000"/>
                </a:solidFill>
                <a:ea typeface="+mn-ea"/>
                <a:cs typeface="+mn-cs"/>
              </a:rPr>
              <a:t>уланиш</a:t>
            </a:r>
            <a:r>
              <a:rPr lang="ru-RU" sz="2800" b="1" dirty="0" smtClean="0">
                <a:solidFill>
                  <a:srgbClr val="C00000"/>
                </a:solidFill>
                <a:ea typeface="+mn-ea"/>
                <a:cs typeface="+mn-cs"/>
              </a:rPr>
              <a:t> </a:t>
            </a:r>
            <a:r>
              <a:rPr lang="ru-RU" sz="2800" b="1" dirty="0" err="1" smtClean="0">
                <a:solidFill>
                  <a:srgbClr val="C00000"/>
                </a:solidFill>
                <a:ea typeface="+mn-ea"/>
                <a:cs typeface="+mn-cs"/>
              </a:rPr>
              <a:t>имкони</a:t>
            </a:r>
            <a:r>
              <a:rPr lang="ru-RU" sz="2800" b="1" dirty="0" smtClean="0">
                <a:solidFill>
                  <a:srgbClr val="C00000"/>
                </a:solidFill>
                <a:ea typeface="+mn-ea"/>
                <a:cs typeface="+mn-cs"/>
              </a:rPr>
              <a:t> </a:t>
            </a:r>
            <a:r>
              <a:rPr lang="ru-RU" sz="2800" b="1" dirty="0" err="1" smtClean="0">
                <a:solidFill>
                  <a:srgbClr val="C00000"/>
                </a:solidFill>
                <a:ea typeface="+mn-ea"/>
                <a:cs typeface="+mn-cs"/>
              </a:rPr>
              <a:t>берилди</a:t>
            </a:r>
            <a:r>
              <a:rPr lang="ru-RU" sz="2800" b="1" dirty="0" smtClean="0">
                <a:solidFill>
                  <a:srgbClr val="C00000"/>
                </a:solidFill>
                <a:ea typeface="+mn-ea"/>
                <a:cs typeface="+mn-cs"/>
              </a:rPr>
              <a:t>  </a:t>
            </a:r>
            <a:r>
              <a:rPr lang="en-US" sz="2800" b="1" dirty="0" smtClean="0">
                <a:solidFill>
                  <a:srgbClr val="C00000"/>
                </a:solidFill>
                <a:ea typeface="+mn-ea"/>
                <a:cs typeface="+mn-cs"/>
              </a:rPr>
              <a:t>:</a:t>
            </a:r>
            <a:endParaRPr lang="ru-RU" sz="2800" b="1" dirty="0">
              <a:solidFill>
                <a:srgbClr val="1F497D">
                  <a:lumMod val="75000"/>
                </a:srgbClr>
              </a:solidFill>
              <a:ea typeface="+mn-ea"/>
              <a:cs typeface="+mn-cs"/>
            </a:endParaRPr>
          </a:p>
        </p:txBody>
      </p:sp>
      <p:sp>
        <p:nvSpPr>
          <p:cNvPr id="3" name="Content Placeholder 2"/>
          <p:cNvSpPr>
            <a:spLocks noGrp="1"/>
          </p:cNvSpPr>
          <p:nvPr>
            <p:ph idx="1"/>
          </p:nvPr>
        </p:nvSpPr>
        <p:spPr>
          <a:xfrm>
            <a:off x="539552" y="2646115"/>
            <a:ext cx="8229600" cy="4176464"/>
          </a:xfrm>
        </p:spPr>
        <p:txBody>
          <a:bodyPr>
            <a:normAutofit/>
          </a:bodyPr>
          <a:lstStyle/>
          <a:p>
            <a:pPr marL="0" indent="0">
              <a:buNone/>
            </a:pPr>
            <a:r>
              <a:rPr lang="en-US" sz="2500" b="1" i="1" dirty="0" smtClean="0">
                <a:solidFill>
                  <a:schemeClr val="tx1">
                    <a:lumMod val="65000"/>
                    <a:lumOff val="35000"/>
                  </a:schemeClr>
                </a:solidFill>
              </a:rPr>
              <a:t>1. Springer Journals </a:t>
            </a:r>
            <a:r>
              <a:rPr lang="uz-Cyrl-UZ" sz="2500" b="1" i="1" dirty="0" smtClean="0">
                <a:solidFill>
                  <a:schemeClr val="tx1">
                    <a:lumMod val="65000"/>
                    <a:lumOff val="35000"/>
                  </a:schemeClr>
                </a:solidFill>
              </a:rPr>
              <a:t>журналлар тўпламига</a:t>
            </a:r>
            <a:r>
              <a:rPr lang="en-US" sz="2500" b="1" i="1" dirty="0" smtClean="0">
                <a:solidFill>
                  <a:schemeClr val="tx1">
                    <a:lumMod val="65000"/>
                    <a:lumOff val="35000"/>
                  </a:schemeClr>
                </a:solidFill>
              </a:rPr>
              <a:t>–</a:t>
            </a:r>
            <a:r>
              <a:rPr lang="en-US" sz="2500" b="1" i="1" dirty="0" smtClean="0">
                <a:solidFill>
                  <a:srgbClr val="122AA0"/>
                </a:solidFill>
              </a:rPr>
              <a:t>www.link.springer.com</a:t>
            </a:r>
          </a:p>
          <a:p>
            <a:pPr>
              <a:buFontTx/>
              <a:buChar char="-"/>
            </a:pPr>
            <a:r>
              <a:rPr lang="ru-RU" sz="2500" b="1" i="1" dirty="0" err="1" smtClean="0">
                <a:solidFill>
                  <a:schemeClr val="tx1">
                    <a:lumMod val="65000"/>
                    <a:lumOff val="35000"/>
                  </a:schemeClr>
                </a:solidFill>
              </a:rPr>
              <a:t>Барча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соҳа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йўналишлари</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бўйича</a:t>
            </a:r>
            <a:r>
              <a:rPr lang="ru-RU" sz="2500" b="1" i="1" dirty="0" smtClean="0">
                <a:solidFill>
                  <a:schemeClr val="tx1">
                    <a:lumMod val="65000"/>
                    <a:lumOff val="35000"/>
                  </a:schemeClr>
                </a:solidFill>
              </a:rPr>
              <a:t>  </a:t>
            </a:r>
            <a:r>
              <a:rPr lang="en-US" sz="2500" b="1" i="1" dirty="0" smtClean="0">
                <a:solidFill>
                  <a:schemeClr val="tx1">
                    <a:lumMod val="65000"/>
                    <a:lumOff val="35000"/>
                  </a:schemeClr>
                </a:solidFill>
              </a:rPr>
              <a:t>1997</a:t>
            </a:r>
            <a:r>
              <a:rPr lang="ru-RU" sz="2500" b="1" i="1" dirty="0">
                <a:solidFill>
                  <a:schemeClr val="tx1">
                    <a:lumMod val="65000"/>
                    <a:lumOff val="35000"/>
                  </a:schemeClr>
                </a:solidFill>
              </a:rPr>
              <a:t>-</a:t>
            </a:r>
            <a:r>
              <a:rPr lang="en-US" sz="2500" b="1" i="1" dirty="0" smtClean="0">
                <a:solidFill>
                  <a:schemeClr val="tx1">
                    <a:lumMod val="65000"/>
                    <a:lumOff val="35000"/>
                  </a:schemeClr>
                </a:solidFill>
              </a:rPr>
              <a:t>20</a:t>
            </a:r>
            <a:r>
              <a:rPr lang="ru-RU" sz="2500" b="1" i="1" dirty="0" smtClean="0">
                <a:solidFill>
                  <a:schemeClr val="tx1">
                    <a:lumMod val="65000"/>
                    <a:lumOff val="35000"/>
                  </a:schemeClr>
                </a:solidFill>
              </a:rPr>
              <a:t>20 </a:t>
            </a:r>
            <a:r>
              <a:rPr lang="ru-RU" sz="2500" b="1" i="1" dirty="0" err="1" smtClean="0">
                <a:solidFill>
                  <a:schemeClr val="tx1">
                    <a:lumMod val="65000"/>
                    <a:lumOff val="35000"/>
                  </a:schemeClr>
                </a:solidFill>
              </a:rPr>
              <a:t>йилларда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чоп</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этилган</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мақолалар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ва</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журналлар</a:t>
            </a:r>
            <a:r>
              <a:rPr lang="ru-RU" sz="2500" b="1" i="1" dirty="0" smtClean="0">
                <a:solidFill>
                  <a:schemeClr val="tx1">
                    <a:lumMod val="65000"/>
                    <a:lumOff val="35000"/>
                  </a:schemeClr>
                </a:solidFill>
              </a:rPr>
              <a:t> бор.</a:t>
            </a:r>
            <a:r>
              <a:rPr lang="en-US" sz="2500" b="1" i="1" dirty="0" smtClean="0">
                <a:solidFill>
                  <a:schemeClr val="tx1">
                    <a:lumMod val="65000"/>
                    <a:lumOff val="35000"/>
                  </a:schemeClr>
                </a:solidFill>
              </a:rPr>
              <a:t> </a:t>
            </a:r>
            <a:endParaRPr lang="ru-RU" sz="2500" b="1" i="1" dirty="0" smtClean="0">
              <a:solidFill>
                <a:schemeClr val="tx1">
                  <a:lumMod val="65000"/>
                  <a:lumOff val="35000"/>
                </a:schemeClr>
              </a:solidFill>
            </a:endParaRPr>
          </a:p>
          <a:p>
            <a:pPr marL="0" indent="0">
              <a:buNone/>
            </a:pPr>
            <a:r>
              <a:rPr lang="en-US" sz="2500" b="1" i="1" dirty="0" smtClean="0">
                <a:solidFill>
                  <a:schemeClr val="tx1">
                    <a:lumMod val="65000"/>
                    <a:lumOff val="35000"/>
                  </a:schemeClr>
                </a:solidFill>
              </a:rPr>
              <a:t>2. Springer </a:t>
            </a:r>
            <a:r>
              <a:rPr lang="en-US" sz="2500" b="1" i="1" dirty="0">
                <a:solidFill>
                  <a:schemeClr val="tx1">
                    <a:lumMod val="65000"/>
                    <a:lumOff val="35000"/>
                  </a:schemeClr>
                </a:solidFill>
              </a:rPr>
              <a:t>Protocols – </a:t>
            </a:r>
            <a:r>
              <a:rPr lang="en-US" sz="2500" b="1" i="1" dirty="0">
                <a:solidFill>
                  <a:schemeClr val="tx1">
                    <a:lumMod val="65000"/>
                    <a:lumOff val="35000"/>
                  </a:schemeClr>
                </a:solidFill>
                <a:hlinkClick r:id="rId2"/>
              </a:rPr>
              <a:t>https://link.springer.com/search?facet-content-type=%</a:t>
            </a:r>
            <a:r>
              <a:rPr lang="en-US" sz="2500" b="1" i="1" dirty="0" smtClean="0">
                <a:solidFill>
                  <a:schemeClr val="tx1">
                    <a:lumMod val="65000"/>
                    <a:lumOff val="35000"/>
                  </a:schemeClr>
                </a:solidFill>
                <a:hlinkClick r:id="rId2"/>
              </a:rPr>
              <a:t>22Protocol%22</a:t>
            </a:r>
            <a:endParaRPr lang="en-US" sz="2500" b="1" i="1" dirty="0" smtClean="0">
              <a:solidFill>
                <a:schemeClr val="tx1">
                  <a:lumMod val="65000"/>
                  <a:lumOff val="35000"/>
                </a:schemeClr>
              </a:solidFill>
            </a:endParaRPr>
          </a:p>
          <a:p>
            <a:pPr marL="0" indent="0">
              <a:buNone/>
            </a:pPr>
            <a:r>
              <a:rPr lang="en-US" sz="2500" b="1" i="1" dirty="0" smtClean="0">
                <a:solidFill>
                  <a:schemeClr val="tx1">
                    <a:lumMod val="65000"/>
                    <a:lumOff val="35000"/>
                  </a:schemeClr>
                </a:solidFill>
              </a:rPr>
              <a:t>- </a:t>
            </a:r>
            <a:r>
              <a:rPr lang="ru-RU" sz="2500" b="1" i="1" dirty="0" err="1" smtClean="0">
                <a:solidFill>
                  <a:schemeClr val="tx1">
                    <a:lumMod val="65000"/>
                    <a:lumOff val="35000"/>
                  </a:schemeClr>
                </a:solidFill>
              </a:rPr>
              <a:t>Табиий</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фанлар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йўналиши</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бўйича</a:t>
            </a:r>
            <a:r>
              <a:rPr lang="ru-RU" sz="2500" b="1" i="1" dirty="0" smtClean="0">
                <a:solidFill>
                  <a:schemeClr val="tx1">
                    <a:lumMod val="65000"/>
                    <a:lumOff val="35000"/>
                  </a:schemeClr>
                </a:solidFill>
              </a:rPr>
              <a:t> 50 000дан </a:t>
            </a:r>
            <a:r>
              <a:rPr lang="ru-RU" sz="2500" b="1" i="1" dirty="0" err="1" smtClean="0">
                <a:solidFill>
                  <a:schemeClr val="tx1">
                    <a:lumMod val="65000"/>
                    <a:lumOff val="35000"/>
                  </a:schemeClr>
                </a:solidFill>
              </a:rPr>
              <a:t>зиёд</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лабаратор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тадқиқотлар</a:t>
            </a:r>
            <a:r>
              <a:rPr lang="ru-RU" sz="2500" b="1" i="1" dirty="0" smtClean="0">
                <a:solidFill>
                  <a:schemeClr val="tx1">
                    <a:lumMod val="65000"/>
                    <a:lumOff val="35000"/>
                  </a:schemeClr>
                </a:solidFill>
              </a:rPr>
              <a:t> </a:t>
            </a:r>
            <a:r>
              <a:rPr lang="ru-RU" sz="2500" b="1" i="1" dirty="0" err="1" smtClean="0">
                <a:solidFill>
                  <a:schemeClr val="tx1">
                    <a:lumMod val="65000"/>
                    <a:lumOff val="35000"/>
                  </a:schemeClr>
                </a:solidFill>
              </a:rPr>
              <a:t>мавжуд</a:t>
            </a:r>
            <a:r>
              <a:rPr lang="ru-RU" sz="2500" b="1" i="1" dirty="0" smtClean="0">
                <a:solidFill>
                  <a:schemeClr val="tx1">
                    <a:lumMod val="65000"/>
                    <a:lumOff val="35000"/>
                  </a:schemeClr>
                </a:solidFill>
              </a:rPr>
              <a:t>.</a:t>
            </a:r>
            <a:endParaRPr lang="en-US" sz="2500" b="1" i="1" dirty="0" smtClean="0">
              <a:solidFill>
                <a:schemeClr val="tx1">
                  <a:lumMod val="65000"/>
                  <a:lumOff val="35000"/>
                </a:schemeClr>
              </a:solidFill>
            </a:endParaRPr>
          </a:p>
          <a:p>
            <a:pPr marL="0" indent="0">
              <a:buNone/>
            </a:pPr>
            <a:endParaRPr lang="ru-RU" sz="2500" b="1" i="1" dirty="0" smtClean="0">
              <a:solidFill>
                <a:schemeClr val="tx1">
                  <a:lumMod val="65000"/>
                  <a:lumOff val="35000"/>
                </a:schemeClr>
              </a:solidFill>
            </a:endParaRPr>
          </a:p>
          <a:p>
            <a:endParaRPr lang="en-US" sz="2400" b="1" i="1" dirty="0">
              <a:solidFill>
                <a:schemeClr val="tx1">
                  <a:lumMod val="65000"/>
                  <a:lumOff val="35000"/>
                </a:schemeClr>
              </a:solidFill>
            </a:endParaRPr>
          </a:p>
          <a:p>
            <a:endParaRPr lang="en-US" sz="2400" b="1" i="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4</a:t>
            </a:fld>
            <a:endParaRPr lang="ru-RU">
              <a:solidFill>
                <a:prstClr val="black">
                  <a:tint val="75000"/>
                </a:prstClr>
              </a:solidFill>
            </a:endParaRPr>
          </a:p>
        </p:txBody>
      </p:sp>
    </p:spTree>
    <p:extLst>
      <p:ext uri="{BB962C8B-B14F-4D97-AF65-F5344CB8AC3E}">
        <p14:creationId xmlns:p14="http://schemas.microsoft.com/office/powerpoint/2010/main" val="385697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17032"/>
            <a:ext cx="5950972" cy="301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161256" y="188640"/>
            <a:ext cx="8515200" cy="776028"/>
          </a:xfrm>
        </p:spPr>
        <p:txBody>
          <a:bodyPr>
            <a:noAutofit/>
          </a:bodyPr>
          <a:lstStyle/>
          <a:p>
            <a:r>
              <a:rPr lang="ru-RU" sz="2500" b="1" dirty="0" err="1" smtClean="0">
                <a:solidFill>
                  <a:schemeClr val="tx2"/>
                </a:solidFill>
              </a:rPr>
              <a:t>Ўзбекистон</a:t>
            </a:r>
            <a:r>
              <a:rPr lang="ru-RU" sz="2500" b="1" dirty="0" smtClean="0">
                <a:solidFill>
                  <a:schemeClr val="tx2"/>
                </a:solidFill>
              </a:rPr>
              <a:t> </a:t>
            </a:r>
            <a:r>
              <a:rPr lang="ru-RU" sz="2500" b="1" dirty="0" err="1" smtClean="0">
                <a:solidFill>
                  <a:schemeClr val="tx2"/>
                </a:solidFill>
              </a:rPr>
              <a:t>ва</a:t>
            </a:r>
            <a:r>
              <a:rPr lang="ru-RU" sz="2500" b="1" dirty="0" smtClean="0">
                <a:solidFill>
                  <a:schemeClr val="tx2"/>
                </a:solidFill>
              </a:rPr>
              <a:t> </a:t>
            </a:r>
            <a:r>
              <a:rPr lang="ru-RU" sz="2500" b="1" dirty="0" err="1" smtClean="0">
                <a:solidFill>
                  <a:schemeClr val="tx2"/>
                </a:solidFill>
              </a:rPr>
              <a:t>Қозоғистонни</a:t>
            </a:r>
            <a:r>
              <a:rPr lang="ru-RU" sz="2500" b="1" dirty="0" smtClean="0">
                <a:solidFill>
                  <a:schemeClr val="tx2"/>
                </a:solidFill>
              </a:rPr>
              <a:t> </a:t>
            </a:r>
            <a:r>
              <a:rPr lang="ru-RU" sz="2500" b="1" dirty="0" err="1" smtClean="0">
                <a:solidFill>
                  <a:schemeClr val="tx2"/>
                </a:solidFill>
              </a:rPr>
              <a:t>таққослаганда</a:t>
            </a:r>
            <a:r>
              <a:rPr lang="en-US" sz="2500" b="1" dirty="0" smtClean="0">
                <a:solidFill>
                  <a:schemeClr val="tx2"/>
                </a:solidFill>
              </a:rPr>
              <a:t>: </a:t>
            </a:r>
            <a:r>
              <a:rPr lang="ru-RU" sz="2500" b="1" dirty="0" smtClean="0">
                <a:solidFill>
                  <a:schemeClr val="tx2"/>
                </a:solidFill>
              </a:rPr>
              <a:t>2015-2019 </a:t>
            </a:r>
            <a:r>
              <a:rPr lang="ru-RU" sz="2500" b="1" dirty="0" err="1" smtClean="0">
                <a:solidFill>
                  <a:schemeClr val="tx2"/>
                </a:solidFill>
              </a:rPr>
              <a:t>йиллардаги</a:t>
            </a:r>
            <a:r>
              <a:rPr lang="ru-RU" sz="2500" b="1" dirty="0" smtClean="0">
                <a:solidFill>
                  <a:schemeClr val="tx2"/>
                </a:solidFill>
              </a:rPr>
              <a:t> </a:t>
            </a:r>
            <a:r>
              <a:rPr lang="ru-RU" sz="2500" b="1" dirty="0" err="1" smtClean="0">
                <a:solidFill>
                  <a:schemeClr val="tx2"/>
                </a:solidFill>
              </a:rPr>
              <a:t>нашрлар</a:t>
            </a:r>
            <a:r>
              <a:rPr lang="ru-RU" sz="2500" b="1" dirty="0" smtClean="0">
                <a:solidFill>
                  <a:schemeClr val="tx2"/>
                </a:solidFill>
              </a:rPr>
              <a:t> сони</a:t>
            </a:r>
            <a:endParaRPr lang="en-US" sz="2500" b="1" dirty="0">
              <a:solidFill>
                <a:schemeClr val="tx2"/>
              </a:solidFill>
            </a:endParaRPr>
          </a:p>
        </p:txBody>
      </p:sp>
      <p:sp>
        <p:nvSpPr>
          <p:cNvPr id="3" name="Rectangle 2"/>
          <p:cNvSpPr/>
          <p:nvPr/>
        </p:nvSpPr>
        <p:spPr>
          <a:xfrm>
            <a:off x="6058476" y="1009469"/>
            <a:ext cx="2978020" cy="5507662"/>
          </a:xfrm>
          <a:prstGeom prst="rect">
            <a:avLst/>
          </a:prstGeom>
          <a:solidFill>
            <a:schemeClr val="bg1"/>
          </a:solidFill>
          <a:ln w="19050">
            <a:solidFill>
              <a:srgbClr val="C00000"/>
            </a:solidFill>
          </a:ln>
        </p:spPr>
        <p:txBody>
          <a:bodyPr wrap="square">
            <a:spAutoFit/>
          </a:bodyPr>
          <a:lstStyle/>
          <a:p>
            <a:pPr marL="180340" indent="-180340" algn="just">
              <a:lnSpc>
                <a:spcPct val="115000"/>
              </a:lnSpc>
              <a:spcAft>
                <a:spcPts val="600"/>
              </a:spcAft>
            </a:pPr>
            <a:r>
              <a:rPr lang="uz-Cyrl-UZ" dirty="0">
                <a:solidFill>
                  <a:srgbClr val="C00000"/>
                </a:solidFill>
                <a:latin typeface="Times New Roman"/>
                <a:ea typeface="Times New Roman"/>
                <a:cs typeface="Times New Roman"/>
              </a:rPr>
              <a:t>Ҳозирги </a:t>
            </a:r>
            <a:r>
              <a:rPr lang="uz-Cyrl-UZ" dirty="0" smtClean="0">
                <a:solidFill>
                  <a:srgbClr val="C00000"/>
                </a:solidFill>
                <a:latin typeface="Times New Roman"/>
                <a:ea typeface="Times New Roman"/>
                <a:cs typeface="Times New Roman"/>
              </a:rPr>
              <a:t>кунда  </a:t>
            </a:r>
            <a:r>
              <a:rPr lang="en-US" dirty="0" smtClean="0">
                <a:solidFill>
                  <a:srgbClr val="C00000"/>
                </a:solidFill>
                <a:latin typeface="Times New Roman"/>
                <a:ea typeface="Times New Roman"/>
                <a:cs typeface="Times New Roman"/>
              </a:rPr>
              <a:t>Springer</a:t>
            </a:r>
            <a:r>
              <a:rPr lang="uz-Cyrl-UZ" dirty="0" smtClean="0">
                <a:solidFill>
                  <a:srgbClr val="C00000"/>
                </a:solidFill>
                <a:latin typeface="Times New Roman"/>
                <a:ea typeface="Times New Roman"/>
                <a:cs typeface="Times New Roman"/>
              </a:rPr>
              <a:t> </a:t>
            </a:r>
            <a:r>
              <a:rPr lang="en-US" dirty="0" smtClean="0">
                <a:solidFill>
                  <a:srgbClr val="C00000"/>
                </a:solidFill>
                <a:latin typeface="Times New Roman"/>
                <a:ea typeface="Times New Roman"/>
                <a:cs typeface="Times New Roman"/>
              </a:rPr>
              <a:t>Nature</a:t>
            </a:r>
            <a:r>
              <a:rPr lang="uz-Cyrl-UZ" dirty="0" smtClean="0">
                <a:solidFill>
                  <a:srgbClr val="C00000"/>
                </a:solidFill>
                <a:latin typeface="Times New Roman"/>
                <a:ea typeface="Times New Roman"/>
                <a:cs typeface="Times New Roman"/>
              </a:rPr>
              <a:t> компанияси </a:t>
            </a:r>
            <a:r>
              <a:rPr lang="uz-Cyrl-UZ" dirty="0">
                <a:solidFill>
                  <a:srgbClr val="C00000"/>
                </a:solidFill>
                <a:latin typeface="Times New Roman"/>
                <a:ea typeface="Times New Roman"/>
                <a:cs typeface="Times New Roman"/>
              </a:rPr>
              <a:t>Ўзбекистон ва Қозоғистон муаллифларининг мақола ва китоблари сони бўйича             1-ўринни эгаллаб, бошқа нашриётларга қараганда  энг кўп миқдордаги  нашрларга эга.  Ҳар йили Қозоғистонлик олимлар турли илмий соҳалар буйича 800 зиёд, Ўзбекистонлик олимлар эса 260 ортиқ мақолаларни  </a:t>
            </a:r>
            <a:r>
              <a:rPr lang="en-US" dirty="0">
                <a:solidFill>
                  <a:srgbClr val="C00000"/>
                </a:solidFill>
                <a:latin typeface="Times New Roman"/>
                <a:ea typeface="Times New Roman"/>
                <a:cs typeface="Times New Roman"/>
              </a:rPr>
              <a:t>Springer Nature </a:t>
            </a:r>
            <a:r>
              <a:rPr lang="uz-Cyrl-UZ" dirty="0">
                <a:solidFill>
                  <a:srgbClr val="C00000"/>
                </a:solidFill>
                <a:latin typeface="Times New Roman"/>
                <a:ea typeface="Times New Roman"/>
                <a:cs typeface="Times New Roman"/>
              </a:rPr>
              <a:t>нашриётида чоп </a:t>
            </a:r>
            <a:r>
              <a:rPr lang="uz-Cyrl-UZ" dirty="0" smtClean="0">
                <a:solidFill>
                  <a:srgbClr val="C00000"/>
                </a:solidFill>
                <a:latin typeface="Times New Roman"/>
                <a:ea typeface="Times New Roman"/>
                <a:cs typeface="Times New Roman"/>
              </a:rPr>
              <a:t>этишади.</a:t>
            </a:r>
            <a:r>
              <a:rPr lang="ru-RU" dirty="0" smtClean="0">
                <a:solidFill>
                  <a:srgbClr val="C00000"/>
                </a:solidFill>
              </a:rPr>
              <a:t> </a:t>
            </a:r>
            <a:endParaRPr lang="en-US" dirty="0">
              <a:solidFill>
                <a:srgbClr val="C00000"/>
              </a:solidFill>
            </a:endParaRPr>
          </a:p>
        </p:txBody>
      </p:sp>
      <p:sp>
        <p:nvSpPr>
          <p:cNvPr id="6" name="Rectangle 5"/>
          <p:cNvSpPr/>
          <p:nvPr/>
        </p:nvSpPr>
        <p:spPr>
          <a:xfrm>
            <a:off x="850741" y="6409359"/>
            <a:ext cx="4464496" cy="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rPr>
              <a:t>2015                2016             2017              2018              2019</a:t>
            </a:r>
            <a:endParaRPr lang="en-US" sz="1400" dirty="0">
              <a:solidFill>
                <a:schemeClr val="tx1"/>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09469"/>
            <a:ext cx="5843469" cy="267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40497" y="3462468"/>
            <a:ext cx="4464496" cy="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schemeClr val="tx1"/>
                </a:solidFill>
              </a:rPr>
              <a:t>2015                2016             2017              2018              2019</a:t>
            </a:r>
            <a:endParaRPr lang="en-US" sz="1400" dirty="0">
              <a:solidFill>
                <a:schemeClr val="tx1"/>
              </a:solidFill>
            </a:endParaRPr>
          </a:p>
        </p:txBody>
      </p:sp>
    </p:spTree>
    <p:extLst>
      <p:ext uri="{BB962C8B-B14F-4D97-AF65-F5344CB8AC3E}">
        <p14:creationId xmlns:p14="http://schemas.microsoft.com/office/powerpoint/2010/main" val="151517629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1636411141"/>
              </p:ext>
            </p:extLst>
          </p:nvPr>
        </p:nvGraphicFramePr>
        <p:xfrm>
          <a:off x="4418140" y="1688817"/>
          <a:ext cx="3924301" cy="421350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9"/>
          <p:cNvGrpSpPr>
            <a:grpSpLocks/>
          </p:cNvGrpSpPr>
          <p:nvPr/>
        </p:nvGrpSpPr>
        <p:grpSpPr bwMode="auto">
          <a:xfrm>
            <a:off x="4458016" y="1416049"/>
            <a:ext cx="3958003" cy="4256089"/>
            <a:chOff x="3233" y="1149"/>
            <a:chExt cx="2530" cy="2906"/>
          </a:xfrm>
        </p:grpSpPr>
        <p:sp>
          <p:nvSpPr>
            <p:cNvPr id="308234" name="Text Box 10"/>
            <p:cNvSpPr txBox="1">
              <a:spLocks noChangeArrowheads="1"/>
            </p:cNvSpPr>
            <p:nvPr/>
          </p:nvSpPr>
          <p:spPr bwMode="auto">
            <a:xfrm>
              <a:off x="3233" y="1149"/>
              <a:ext cx="2530" cy="315"/>
            </a:xfrm>
            <a:prstGeom prst="rect">
              <a:avLst/>
            </a:prstGeom>
            <a:solidFill>
              <a:schemeClr val="accent1"/>
            </a:solidFill>
            <a:ln w="12700">
              <a:solidFill>
                <a:schemeClr val="accent1"/>
              </a:solidFill>
              <a:miter lim="800000"/>
              <a:headEnd/>
              <a:tailEnd/>
            </a:ln>
            <a:effectLst/>
          </p:spPr>
          <p:txBody>
            <a:bodyPr wrap="square">
              <a:spAutoFit/>
            </a:bodyPr>
            <a:lstStyle/>
            <a:p>
              <a:pPr algn="ctr" eaLnBrk="0" fontAlgn="base" hangingPunct="0">
                <a:spcBef>
                  <a:spcPct val="0"/>
                </a:spcBef>
                <a:spcAft>
                  <a:spcPct val="0"/>
                </a:spcAft>
              </a:pPr>
              <a:r>
                <a:rPr lang="en-US" sz="1200" b="1" dirty="0" smtClean="0">
                  <a:solidFill>
                    <a:srgbClr val="FFFFFF"/>
                  </a:solidFill>
                  <a:latin typeface="Arial" charset="0"/>
                  <a:ea typeface="ＭＳ Ｐゴシック" charset="0"/>
                </a:rPr>
                <a:t>Number of </a:t>
              </a:r>
              <a:r>
                <a:rPr lang="en-US" sz="1200" b="1" dirty="0" err="1" smtClean="0">
                  <a:solidFill>
                    <a:srgbClr val="FFFFFF"/>
                  </a:solidFill>
                  <a:latin typeface="Arial" charset="0"/>
                  <a:ea typeface="ＭＳ Ｐゴシック" charset="0"/>
                </a:rPr>
                <a:t>SpringerNature</a:t>
              </a:r>
              <a:r>
                <a:rPr lang="en-US" sz="1200" b="1" dirty="0" smtClean="0">
                  <a:solidFill>
                    <a:srgbClr val="FFFFFF"/>
                  </a:solidFill>
                  <a:latin typeface="Arial" charset="0"/>
                  <a:ea typeface="ＭＳ Ｐゴシック" charset="0"/>
                </a:rPr>
                <a:t> Journals with Impact Factors 2005-14</a:t>
              </a:r>
            </a:p>
          </p:txBody>
        </p:sp>
        <p:sp>
          <p:nvSpPr>
            <p:cNvPr id="308235" name="Rectangle 11"/>
            <p:cNvSpPr>
              <a:spLocks noChangeArrowheads="1"/>
            </p:cNvSpPr>
            <p:nvPr/>
          </p:nvSpPr>
          <p:spPr bwMode="auto">
            <a:xfrm>
              <a:off x="3233" y="1149"/>
              <a:ext cx="2530" cy="2906"/>
            </a:xfrm>
            <a:prstGeom prst="rect">
              <a:avLst/>
            </a:prstGeom>
            <a:noFill/>
            <a:ln w="12700">
              <a:solidFill>
                <a:schemeClr val="accent1"/>
              </a:solidFill>
              <a:miter lim="800000"/>
              <a:headEnd/>
              <a:tailEnd/>
            </a:ln>
            <a:effectLst/>
          </p:spPr>
          <p:txBody>
            <a:bodyPr wrap="none" anchor="ctr"/>
            <a:lstStyle/>
            <a:p>
              <a:pPr algn="ctr" eaLnBrk="0" fontAlgn="base" hangingPunct="0">
                <a:spcBef>
                  <a:spcPct val="50000"/>
                </a:spcBef>
                <a:spcAft>
                  <a:spcPct val="0"/>
                </a:spcAft>
              </a:pPr>
              <a:endParaRPr lang="en-US" sz="1600">
                <a:solidFill>
                  <a:srgbClr val="B1B1B3"/>
                </a:solidFill>
                <a:latin typeface="Arial" charset="0"/>
                <a:ea typeface="ＭＳ Ｐゴシック" charset="0"/>
              </a:endParaRPr>
            </a:p>
          </p:txBody>
        </p:sp>
      </p:grpSp>
      <p:sp>
        <p:nvSpPr>
          <p:cNvPr id="8" name="TextBox 7"/>
          <p:cNvSpPr txBox="1"/>
          <p:nvPr/>
        </p:nvSpPr>
        <p:spPr>
          <a:xfrm>
            <a:off x="5500543" y="2167470"/>
            <a:ext cx="936475" cy="276999"/>
          </a:xfrm>
          <a:prstGeom prst="rect">
            <a:avLst/>
          </a:prstGeom>
          <a:noFill/>
        </p:spPr>
        <p:txBody>
          <a:bodyPr wrap="none" rtlCol="0">
            <a:spAutoFit/>
          </a:bodyPr>
          <a:lstStyle/>
          <a:p>
            <a:pPr algn="ctr" eaLnBrk="0" fontAlgn="base" hangingPunct="0">
              <a:spcBef>
                <a:spcPct val="50000"/>
              </a:spcBef>
              <a:spcAft>
                <a:spcPct val="0"/>
              </a:spcAft>
            </a:pPr>
            <a:r>
              <a:rPr lang="en-US" sz="1200" dirty="0" smtClean="0">
                <a:solidFill>
                  <a:srgbClr val="000066"/>
                </a:solidFill>
                <a:latin typeface="Arial" charset="0"/>
                <a:ea typeface="ＭＳ Ｐゴシック" charset="0"/>
              </a:rPr>
              <a:t>CAGR: 8%</a:t>
            </a:r>
            <a:endParaRPr lang="en-US" sz="1200" dirty="0">
              <a:solidFill>
                <a:srgbClr val="000066"/>
              </a:solidFill>
              <a:latin typeface="Arial" charset="0"/>
              <a:ea typeface="ＭＳ Ｐゴシック" charset="0"/>
            </a:endParaRPr>
          </a:p>
        </p:txBody>
      </p:sp>
      <p:sp>
        <p:nvSpPr>
          <p:cNvPr id="11" name="Rectangle 2"/>
          <p:cNvSpPr>
            <a:spLocks noGrp="1" noChangeArrowheads="1"/>
          </p:cNvSpPr>
          <p:nvPr>
            <p:ph type="title"/>
          </p:nvPr>
        </p:nvSpPr>
        <p:spPr>
          <a:xfrm>
            <a:off x="179512" y="188640"/>
            <a:ext cx="8964488" cy="738664"/>
          </a:xfrm>
          <a:noFill/>
          <a:ln>
            <a:noFill/>
          </a:ln>
        </p:spPr>
        <p:txBody>
          <a:bodyPr vert="horz" wrap="square" lIns="0" tIns="0" rIns="0" bIns="0" numCol="1" anchor="t" anchorCtr="0" compatLnSpc="1">
            <a:prstTxWarp prst="textNoShape">
              <a:avLst/>
            </a:prstTxWarp>
            <a:spAutoFit/>
          </a:bodyPr>
          <a:lstStyle/>
          <a:p>
            <a:r>
              <a:rPr lang="en-US" sz="2400" b="1" dirty="0">
                <a:solidFill>
                  <a:srgbClr val="C00000"/>
                </a:solidFill>
                <a:ea typeface="+mn-ea"/>
                <a:cs typeface="+mn-cs"/>
              </a:rPr>
              <a:t>Springer Nature </a:t>
            </a:r>
            <a:r>
              <a:rPr lang="ru-RU" sz="2400" b="1" dirty="0" err="1" smtClean="0">
                <a:solidFill>
                  <a:srgbClr val="C00000"/>
                </a:solidFill>
                <a:ea typeface="+mn-ea"/>
                <a:cs typeface="+mn-cs"/>
              </a:rPr>
              <a:t>журналлари</a:t>
            </a:r>
            <a:r>
              <a:rPr lang="ru-RU" sz="2400" b="1" dirty="0" smtClean="0">
                <a:solidFill>
                  <a:srgbClr val="C00000"/>
                </a:solidFill>
                <a:ea typeface="+mn-ea"/>
                <a:cs typeface="+mn-cs"/>
              </a:rPr>
              <a:t>, </a:t>
            </a:r>
            <a:r>
              <a:rPr lang="ru-RU" sz="2400" b="1" dirty="0" err="1" smtClean="0">
                <a:solidFill>
                  <a:srgbClr val="C00000"/>
                </a:solidFill>
                <a:ea typeface="+mn-ea"/>
                <a:cs typeface="+mn-cs"/>
              </a:rPr>
              <a:t>рейтинглардаги</a:t>
            </a:r>
            <a:r>
              <a:rPr lang="ru-RU" sz="2400" b="1" dirty="0" smtClean="0">
                <a:solidFill>
                  <a:srgbClr val="C00000"/>
                </a:solidFill>
                <a:ea typeface="+mn-ea"/>
                <a:cs typeface="+mn-cs"/>
              </a:rPr>
              <a:t> </a:t>
            </a:r>
            <a:r>
              <a:rPr lang="ru-RU" sz="2400" b="1" dirty="0" err="1" smtClean="0">
                <a:solidFill>
                  <a:srgbClr val="C00000"/>
                </a:solidFill>
                <a:ea typeface="+mn-ea"/>
                <a:cs typeface="+mn-cs"/>
              </a:rPr>
              <a:t>ўрни</a:t>
            </a:r>
            <a:r>
              <a:rPr lang="ru-RU" sz="2400" b="1" dirty="0" smtClean="0">
                <a:solidFill>
                  <a:srgbClr val="C00000"/>
                </a:solidFill>
                <a:ea typeface="+mn-ea"/>
                <a:cs typeface="+mn-cs"/>
              </a:rPr>
              <a:t> </a:t>
            </a:r>
            <a:r>
              <a:rPr lang="ru-RU" sz="2400" b="1" dirty="0" err="1" smtClean="0">
                <a:solidFill>
                  <a:srgbClr val="C00000"/>
                </a:solidFill>
                <a:ea typeface="+mn-ea"/>
                <a:cs typeface="+mn-cs"/>
              </a:rPr>
              <a:t>ва</a:t>
            </a:r>
            <a:r>
              <a:rPr lang="ru-RU" sz="2400" b="1" dirty="0" smtClean="0">
                <a:solidFill>
                  <a:srgbClr val="C00000"/>
                </a:solidFill>
                <a:ea typeface="+mn-ea"/>
                <a:cs typeface="+mn-cs"/>
              </a:rPr>
              <a:t> </a:t>
            </a:r>
            <a:r>
              <a:rPr lang="ru-RU" sz="2400" b="1" dirty="0" err="1" smtClean="0">
                <a:solidFill>
                  <a:srgbClr val="C00000"/>
                </a:solidFill>
                <a:ea typeface="+mn-ea"/>
                <a:cs typeface="+mn-cs"/>
              </a:rPr>
              <a:t>афзалликлари</a:t>
            </a:r>
            <a:r>
              <a:rPr lang="ru-RU" sz="2400" b="1" dirty="0" smtClean="0">
                <a:solidFill>
                  <a:srgbClr val="C00000"/>
                </a:solidFill>
                <a:ea typeface="+mn-ea"/>
                <a:cs typeface="+mn-cs"/>
              </a:rPr>
              <a:t> </a:t>
            </a:r>
            <a:endParaRPr lang="en-US" sz="2400" b="1" dirty="0">
              <a:solidFill>
                <a:srgbClr val="C00000"/>
              </a:solidFill>
              <a:ea typeface="+mn-ea"/>
              <a:cs typeface="+mn-cs"/>
            </a:endParaRPr>
          </a:p>
        </p:txBody>
      </p:sp>
      <p:sp>
        <p:nvSpPr>
          <p:cNvPr id="10" name="Rectangle 5"/>
          <p:cNvSpPr>
            <a:spLocks noGrp="1" noChangeArrowheads="1"/>
          </p:cNvSpPr>
          <p:nvPr>
            <p:ph idx="1"/>
          </p:nvPr>
        </p:nvSpPr>
        <p:spPr>
          <a:xfrm>
            <a:off x="-21084" y="908720"/>
            <a:ext cx="4464496" cy="1397249"/>
          </a:xfrm>
          <a:noFill/>
          <a:ln/>
        </p:spPr>
        <p:txBody>
          <a:bodyPr>
            <a:noAutofit/>
          </a:bodyPr>
          <a:lstStyle/>
          <a:p>
            <a:r>
              <a:rPr lang="de-DE" sz="1500" b="0" dirty="0" smtClean="0">
                <a:cs typeface="Arial" panose="020B0604020202020204" pitchFamily="34" charset="0"/>
              </a:rPr>
              <a:t>Journal Citation Reports </a:t>
            </a:r>
            <a:r>
              <a:rPr lang="uz-Cyrl-UZ" sz="1500" b="0" dirty="0" smtClean="0">
                <a:cs typeface="Arial" panose="020B0604020202020204" pitchFamily="34" charset="0"/>
              </a:rPr>
              <a:t>таъкидлашича, 2017йилда </a:t>
            </a:r>
            <a:r>
              <a:rPr lang="ru-RU" sz="1500" b="0" dirty="0" smtClean="0">
                <a:cs typeface="Arial" panose="020B0604020202020204" pitchFamily="34" charset="0"/>
              </a:rPr>
              <a:t> </a:t>
            </a:r>
            <a:r>
              <a:rPr lang="en-US" sz="1500" b="0" dirty="0" smtClean="0">
                <a:cs typeface="Arial" panose="020B0604020202020204" pitchFamily="34" charset="0"/>
              </a:rPr>
              <a:t>Springer</a:t>
            </a:r>
            <a:r>
              <a:rPr lang="ru-RU" sz="1500" b="0" dirty="0" smtClean="0">
                <a:cs typeface="Arial" panose="020B0604020202020204" pitchFamily="34" charset="0"/>
              </a:rPr>
              <a:t> </a:t>
            </a:r>
            <a:r>
              <a:rPr lang="en-US" sz="1500" b="0" dirty="0" smtClean="0">
                <a:cs typeface="Arial" panose="020B0604020202020204" pitchFamily="34" charset="0"/>
              </a:rPr>
              <a:t>Nature</a:t>
            </a:r>
            <a:r>
              <a:rPr lang="uz-Cyrl-UZ" sz="1500" b="0" dirty="0" smtClean="0">
                <a:cs typeface="Arial" panose="020B0604020202020204" pitchFamily="34" charset="0"/>
              </a:rPr>
              <a:t> нашриётининг</a:t>
            </a:r>
            <a:r>
              <a:rPr lang="ru-RU" sz="1500" b="0" dirty="0" smtClean="0">
                <a:cs typeface="Arial" panose="020B0604020202020204" pitchFamily="34" charset="0"/>
              </a:rPr>
              <a:t> </a:t>
            </a:r>
            <a:r>
              <a:rPr lang="en-US" sz="1500" b="1" dirty="0" smtClean="0">
                <a:solidFill>
                  <a:srgbClr val="C00000"/>
                </a:solidFill>
                <a:cs typeface="Arial" panose="020B0604020202020204" pitchFamily="34" charset="0"/>
              </a:rPr>
              <a:t>1,800 </a:t>
            </a:r>
            <a:r>
              <a:rPr lang="ru-RU" sz="1500" b="1" dirty="0" err="1" smtClean="0">
                <a:solidFill>
                  <a:srgbClr val="C00000"/>
                </a:solidFill>
                <a:cs typeface="Arial" panose="020B0604020202020204" pitchFamily="34" charset="0"/>
              </a:rPr>
              <a:t>журналлари</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импакт</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факторга</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эга</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бўлди</a:t>
            </a:r>
            <a:r>
              <a:rPr lang="ru-RU" sz="1500" b="1" dirty="0" smtClean="0">
                <a:solidFill>
                  <a:srgbClr val="C00000"/>
                </a:solidFill>
                <a:cs typeface="Arial" panose="020B0604020202020204" pitchFamily="34" charset="0"/>
              </a:rPr>
              <a:t>.</a:t>
            </a:r>
            <a:endParaRPr lang="ru-RU" sz="1500" dirty="0" smtClean="0">
              <a:solidFill>
                <a:srgbClr val="C00000"/>
              </a:solidFill>
              <a:cs typeface="Arial" panose="020B0604020202020204" pitchFamily="34" charset="0"/>
            </a:endParaRPr>
          </a:p>
          <a:p>
            <a:r>
              <a:rPr lang="en-US" sz="1500" b="1" dirty="0" smtClean="0">
                <a:solidFill>
                  <a:srgbClr val="C00000"/>
                </a:solidFill>
                <a:cs typeface="Arial" panose="020B0604020202020204" pitchFamily="34" charset="0"/>
              </a:rPr>
              <a:t>Springer Nature</a:t>
            </a:r>
            <a:r>
              <a:rPr lang="uz-Cyrl-UZ" sz="1500" b="1" dirty="0" smtClean="0">
                <a:solidFill>
                  <a:srgbClr val="C00000"/>
                </a:solidFill>
                <a:cs typeface="Arial" panose="020B0604020202020204" pitchFamily="34" charset="0"/>
              </a:rPr>
              <a:t> </a:t>
            </a:r>
            <a:r>
              <a:rPr lang="uz-Cyrl-UZ" sz="1500" dirty="0" smtClean="0">
                <a:cs typeface="Arial" panose="020B0604020202020204" pitchFamily="34" charset="0"/>
              </a:rPr>
              <a:t>нашриётининг </a:t>
            </a:r>
            <a:r>
              <a:rPr lang="ru-RU" sz="1500" b="1" dirty="0" smtClean="0">
                <a:solidFill>
                  <a:srgbClr val="C00000"/>
                </a:solidFill>
                <a:cs typeface="Arial" panose="020B0604020202020204" pitchFamily="34" charset="0"/>
              </a:rPr>
              <a:t>2</a:t>
            </a:r>
            <a:r>
              <a:rPr lang="en-US" sz="1500" b="1" dirty="0" smtClean="0">
                <a:solidFill>
                  <a:srgbClr val="C00000"/>
                </a:solidFill>
                <a:cs typeface="Arial" panose="020B0604020202020204" pitchFamily="34" charset="0"/>
              </a:rPr>
              <a:t>454</a:t>
            </a:r>
            <a:r>
              <a:rPr lang="uz-Cyrl-UZ" sz="1500" b="1" dirty="0" smtClean="0">
                <a:solidFill>
                  <a:srgbClr val="C00000"/>
                </a:solidFill>
                <a:cs typeface="Arial" panose="020B0604020202020204" pitchFamily="34" charset="0"/>
              </a:rPr>
              <a:t>                 </a:t>
            </a:r>
            <a:r>
              <a:rPr lang="ru-RU" sz="1500" b="1" dirty="0" smtClean="0">
                <a:solidFill>
                  <a:srgbClr val="C00000"/>
                </a:solidFill>
                <a:cs typeface="Arial" panose="020B0604020202020204" pitchFamily="34" charset="0"/>
              </a:rPr>
              <a:t> </a:t>
            </a:r>
            <a:r>
              <a:rPr lang="ru-RU" sz="1500" b="1" dirty="0" err="1" smtClean="0">
                <a:solidFill>
                  <a:srgbClr val="C00000"/>
                </a:solidFill>
                <a:cs typeface="Arial" panose="020B0604020202020204" pitchFamily="34" charset="0"/>
              </a:rPr>
              <a:t>журналлари</a:t>
            </a:r>
            <a:r>
              <a:rPr lang="ru-RU" sz="1500" b="1" dirty="0" smtClean="0">
                <a:solidFill>
                  <a:srgbClr val="C00000"/>
                </a:solidFill>
                <a:cs typeface="Arial" panose="020B0604020202020204" pitchFamily="34" charset="0"/>
              </a:rPr>
              <a:t> </a:t>
            </a:r>
            <a:r>
              <a:rPr lang="en-US" sz="1500" dirty="0" smtClean="0">
                <a:cs typeface="Arial" panose="020B0604020202020204" pitchFamily="34" charset="0"/>
              </a:rPr>
              <a:t>Scopus</a:t>
            </a:r>
            <a:r>
              <a:rPr lang="uz-Cyrl-UZ" sz="1200" dirty="0" smtClean="0">
                <a:cs typeface="Arial" panose="020B0604020202020204" pitchFamily="34" charset="0"/>
              </a:rPr>
              <a:t>да</a:t>
            </a:r>
            <a:r>
              <a:rPr lang="uz-Cyrl-UZ" sz="1500" dirty="0" smtClean="0">
                <a:cs typeface="Arial" panose="020B0604020202020204" pitchFamily="34" charset="0"/>
              </a:rPr>
              <a:t> индексланади</a:t>
            </a:r>
            <a:r>
              <a:rPr lang="uz-Cyrl-UZ" sz="1500" dirty="0" smtClean="0">
                <a:latin typeface="Arial" panose="020B0604020202020204" pitchFamily="34" charset="0"/>
                <a:cs typeface="Arial" panose="020B0604020202020204" pitchFamily="34" charset="0"/>
              </a:rPr>
              <a:t>.</a:t>
            </a:r>
            <a:r>
              <a:rPr lang="en-US" sz="1500" dirty="0" smtClean="0">
                <a:latin typeface="Arial" panose="020B0604020202020204" pitchFamily="34" charset="0"/>
                <a:cs typeface="Arial" panose="020B0604020202020204" pitchFamily="34" charset="0"/>
              </a:rPr>
              <a:t> </a:t>
            </a:r>
            <a:endParaRPr lang="de-DE" sz="1500" dirty="0">
              <a:latin typeface="Arial" panose="020B0604020202020204" pitchFamily="34" charset="0"/>
              <a:cs typeface="Arial" panose="020B0604020202020204" pitchFamily="34" charset="0"/>
            </a:endParaRPr>
          </a:p>
        </p:txBody>
      </p:sp>
      <p:sp>
        <p:nvSpPr>
          <p:cNvPr id="13" name="Rectangle 12"/>
          <p:cNvSpPr/>
          <p:nvPr/>
        </p:nvSpPr>
        <p:spPr>
          <a:xfrm>
            <a:off x="539552" y="3351780"/>
            <a:ext cx="3440550" cy="848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28</a:t>
            </a:r>
            <a:r>
              <a:rPr lang="en-GB" sz="2000" b="1" dirty="0" smtClean="0">
                <a:solidFill>
                  <a:srgbClr val="FFFFFF"/>
                </a:solidFill>
              </a:rPr>
              <a:t> </a:t>
            </a:r>
            <a:r>
              <a:rPr lang="ru-RU" sz="1600" b="1" dirty="0" err="1" smtClean="0">
                <a:solidFill>
                  <a:srgbClr val="FFFFFF"/>
                </a:solidFill>
              </a:rPr>
              <a:t>тоифа</a:t>
            </a:r>
            <a:r>
              <a:rPr lang="ru-RU" sz="1600" b="1" dirty="0" smtClean="0">
                <a:solidFill>
                  <a:srgbClr val="FFFFFF"/>
                </a:solidFill>
              </a:rPr>
              <a:t> </a:t>
            </a:r>
            <a:r>
              <a:rPr lang="ru-RU" sz="1600" b="1" dirty="0" err="1" smtClean="0">
                <a:solidFill>
                  <a:srgbClr val="FFFFFF"/>
                </a:solidFill>
              </a:rPr>
              <a:t>бўйича</a:t>
            </a:r>
            <a:r>
              <a:rPr lang="ru-RU" sz="1600" b="1" dirty="0" smtClean="0">
                <a:solidFill>
                  <a:srgbClr val="FFFFFF"/>
                </a:solidFill>
              </a:rPr>
              <a:t> </a:t>
            </a:r>
            <a:r>
              <a:rPr lang="ru-RU" sz="1600" b="1" dirty="0" err="1" smtClean="0">
                <a:solidFill>
                  <a:srgbClr val="FFFFFF"/>
                </a:solidFill>
              </a:rPr>
              <a:t>бизнинг</a:t>
            </a:r>
            <a:r>
              <a:rPr lang="ru-RU" sz="1600" b="1" dirty="0" smtClean="0">
                <a:solidFill>
                  <a:srgbClr val="FFFFFF"/>
                </a:solidFill>
              </a:rPr>
              <a:t> </a:t>
            </a:r>
            <a:r>
              <a:rPr lang="ru-RU" sz="1600" b="1" dirty="0" err="1" smtClean="0">
                <a:solidFill>
                  <a:srgbClr val="FFFFFF"/>
                </a:solidFill>
              </a:rPr>
              <a:t>журналлар</a:t>
            </a:r>
            <a:r>
              <a:rPr lang="ru-RU" sz="1600" b="1" dirty="0" smtClean="0">
                <a:solidFill>
                  <a:srgbClr val="FFFFFF"/>
                </a:solidFill>
              </a:rPr>
              <a:t> </a:t>
            </a:r>
            <a:r>
              <a:rPr lang="ru-RU" sz="1600" b="1" dirty="0" err="1" smtClean="0">
                <a:solidFill>
                  <a:srgbClr val="FFFFFF"/>
                </a:solidFill>
              </a:rPr>
              <a:t>рейтингларда</a:t>
            </a:r>
            <a:r>
              <a:rPr lang="ru-RU" sz="1600" b="1" dirty="0" smtClean="0">
                <a:solidFill>
                  <a:srgbClr val="FFFFFF"/>
                </a:solidFill>
              </a:rPr>
              <a:t> </a:t>
            </a:r>
            <a:r>
              <a:rPr lang="ru-RU" sz="1600" b="1" dirty="0" err="1" smtClean="0">
                <a:solidFill>
                  <a:srgbClr val="FFFFFF"/>
                </a:solidFill>
              </a:rPr>
              <a:t>етакчилик</a:t>
            </a:r>
            <a:r>
              <a:rPr lang="ru-RU" sz="1600" b="1" dirty="0" smtClean="0">
                <a:solidFill>
                  <a:srgbClr val="FFFFFF"/>
                </a:solidFill>
              </a:rPr>
              <a:t> </a:t>
            </a:r>
            <a:r>
              <a:rPr lang="ru-RU" sz="1600" b="1" dirty="0" err="1" smtClean="0">
                <a:solidFill>
                  <a:srgbClr val="FFFFFF"/>
                </a:solidFill>
              </a:rPr>
              <a:t>қилади</a:t>
            </a:r>
            <a:r>
              <a:rPr lang="ru-RU" sz="1600" b="1" dirty="0" smtClean="0">
                <a:solidFill>
                  <a:srgbClr val="FFFFFF"/>
                </a:solidFill>
              </a:rPr>
              <a:t>. </a:t>
            </a:r>
            <a:endParaRPr lang="en-GB" sz="1600" b="1" dirty="0">
              <a:solidFill>
                <a:srgbClr val="FFFFFF"/>
              </a:solidFill>
            </a:endParaRPr>
          </a:p>
        </p:txBody>
      </p:sp>
      <p:sp>
        <p:nvSpPr>
          <p:cNvPr id="14" name="Rectangle 13"/>
          <p:cNvSpPr/>
          <p:nvPr/>
        </p:nvSpPr>
        <p:spPr>
          <a:xfrm>
            <a:off x="539552" y="4318511"/>
            <a:ext cx="3440550" cy="83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79</a:t>
            </a:r>
            <a:r>
              <a:rPr lang="en-GB" sz="2000" b="1" dirty="0" smtClean="0">
                <a:solidFill>
                  <a:srgbClr val="FFFFFF"/>
                </a:solidFill>
              </a:rPr>
              <a:t> </a:t>
            </a:r>
            <a:r>
              <a:rPr lang="uz-Cyrl-UZ" sz="1600" b="1" dirty="0" smtClean="0">
                <a:solidFill>
                  <a:srgbClr val="FFFFFF"/>
                </a:solidFill>
              </a:rPr>
              <a:t>тоифада </a:t>
            </a:r>
            <a:r>
              <a:rPr lang="en-GB" sz="1600" b="1" dirty="0" smtClean="0">
                <a:solidFill>
                  <a:srgbClr val="FFFFFF"/>
                </a:solidFill>
              </a:rPr>
              <a:t>Springer</a:t>
            </a:r>
            <a:r>
              <a:rPr lang="uz-Cyrl-UZ" sz="1600" b="1" dirty="0" smtClean="0">
                <a:solidFill>
                  <a:srgbClr val="FFFFFF"/>
                </a:solidFill>
              </a:rPr>
              <a:t> </a:t>
            </a:r>
            <a:r>
              <a:rPr lang="en-GB" sz="1600" b="1" dirty="0" smtClean="0">
                <a:solidFill>
                  <a:srgbClr val="FFFFFF"/>
                </a:solidFill>
              </a:rPr>
              <a:t>Nature </a:t>
            </a:r>
            <a:r>
              <a:rPr lang="uz-Cyrl-UZ" sz="1600" b="1" dirty="0" smtClean="0">
                <a:solidFill>
                  <a:srgbClr val="FFFFFF"/>
                </a:solidFill>
              </a:rPr>
              <a:t>журналлари  рейтингларни биринчи 3-га киради.</a:t>
            </a:r>
            <a:endParaRPr lang="en-GB" sz="1600" b="1" dirty="0" smtClean="0">
              <a:solidFill>
                <a:srgbClr val="FFFFFF"/>
              </a:solidFill>
            </a:endParaRPr>
          </a:p>
        </p:txBody>
      </p:sp>
      <p:sp>
        <p:nvSpPr>
          <p:cNvPr id="15" name="Rectangle 14"/>
          <p:cNvSpPr/>
          <p:nvPr/>
        </p:nvSpPr>
        <p:spPr>
          <a:xfrm>
            <a:off x="539552" y="5277220"/>
            <a:ext cx="3440550"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155</a:t>
            </a:r>
            <a:r>
              <a:rPr lang="en-GB" sz="2000" b="1" dirty="0" smtClean="0">
                <a:solidFill>
                  <a:srgbClr val="FFFFFF"/>
                </a:solidFill>
              </a:rPr>
              <a:t> </a:t>
            </a:r>
            <a:r>
              <a:rPr lang="ru-RU" sz="1600" b="1" dirty="0" smtClean="0">
                <a:solidFill>
                  <a:srgbClr val="FFFFFF"/>
                </a:solidFill>
              </a:rPr>
              <a:t>журнал </a:t>
            </a:r>
            <a:r>
              <a:rPr lang="ru-RU" sz="1600" b="1" dirty="0" err="1" smtClean="0">
                <a:solidFill>
                  <a:srgbClr val="FFFFFF"/>
                </a:solidFill>
              </a:rPr>
              <a:t>рейтингларни</a:t>
            </a:r>
            <a:r>
              <a:rPr lang="ru-RU" sz="1600" b="1" dirty="0" smtClean="0">
                <a:solidFill>
                  <a:srgbClr val="FFFFFF"/>
                </a:solidFill>
              </a:rPr>
              <a:t>  </a:t>
            </a:r>
            <a:r>
              <a:rPr lang="ru-RU" sz="1600" b="1" dirty="0" err="1" smtClean="0">
                <a:solidFill>
                  <a:srgbClr val="FFFFFF"/>
                </a:solidFill>
              </a:rPr>
              <a:t>биринчи</a:t>
            </a:r>
            <a:r>
              <a:rPr lang="ru-RU" sz="1600" b="1" dirty="0" smtClean="0">
                <a:solidFill>
                  <a:srgbClr val="FFFFFF"/>
                </a:solidFill>
              </a:rPr>
              <a:t> 1\4 </a:t>
            </a:r>
            <a:r>
              <a:rPr lang="ru-RU" sz="1600" b="1" dirty="0" err="1" smtClean="0">
                <a:solidFill>
                  <a:srgbClr val="FFFFFF"/>
                </a:solidFill>
              </a:rPr>
              <a:t>киради</a:t>
            </a:r>
            <a:r>
              <a:rPr lang="ru-RU" sz="1600" b="1" dirty="0" smtClean="0">
                <a:solidFill>
                  <a:srgbClr val="FFFFFF"/>
                </a:solidFill>
              </a:rPr>
              <a:t>.</a:t>
            </a:r>
            <a:endParaRPr lang="en-GB" sz="1600" b="1" dirty="0" smtClean="0">
              <a:solidFill>
                <a:srgbClr val="FFFFFF"/>
              </a:solidFill>
            </a:endParaRPr>
          </a:p>
        </p:txBody>
      </p:sp>
      <p:sp>
        <p:nvSpPr>
          <p:cNvPr id="16" name="Rectangle 15"/>
          <p:cNvSpPr/>
          <p:nvPr/>
        </p:nvSpPr>
        <p:spPr>
          <a:xfrm>
            <a:off x="539552" y="2305969"/>
            <a:ext cx="3440550" cy="96604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72000" rIns="45720" bIns="72000" rtlCol="0" anchor="ctr" anchorCtr="0"/>
          <a:lstStyle/>
          <a:p>
            <a:pPr algn="ctr" eaLnBrk="0" fontAlgn="base" hangingPunct="0">
              <a:spcBef>
                <a:spcPct val="50000"/>
              </a:spcBef>
              <a:spcAft>
                <a:spcPct val="0"/>
              </a:spcAft>
            </a:pPr>
            <a:r>
              <a:rPr lang="de-DE" sz="1600" b="1" dirty="0" smtClean="0">
                <a:solidFill>
                  <a:srgbClr val="FFFFFF"/>
                </a:solidFill>
              </a:rPr>
              <a:t>Springer</a:t>
            </a:r>
            <a:r>
              <a:rPr lang="uz-Cyrl-UZ" sz="1600" b="1" dirty="0" smtClean="0">
                <a:solidFill>
                  <a:srgbClr val="FFFFFF"/>
                </a:solidFill>
              </a:rPr>
              <a:t> </a:t>
            </a:r>
            <a:r>
              <a:rPr lang="de-DE" sz="1600" b="1" dirty="0" smtClean="0">
                <a:solidFill>
                  <a:srgbClr val="FFFFFF"/>
                </a:solidFill>
              </a:rPr>
              <a:t>Nature </a:t>
            </a:r>
            <a:r>
              <a:rPr lang="uz-Cyrl-UZ" sz="1600" b="1" dirty="0" smtClean="0">
                <a:solidFill>
                  <a:srgbClr val="FFFFFF"/>
                </a:solidFill>
              </a:rPr>
              <a:t>журналлари, </a:t>
            </a:r>
            <a:r>
              <a:rPr lang="ru-RU" sz="1600" b="1" dirty="0" smtClean="0">
                <a:solidFill>
                  <a:srgbClr val="FFFFFF"/>
                </a:solidFill>
              </a:rPr>
              <a:t> </a:t>
            </a:r>
            <a:r>
              <a:rPr lang="en-US" sz="1600" b="1" dirty="0" smtClean="0">
                <a:solidFill>
                  <a:srgbClr val="FFFFFF"/>
                </a:solidFill>
              </a:rPr>
              <a:t>JCR </a:t>
            </a:r>
            <a:r>
              <a:rPr lang="uz-Cyrl-UZ" sz="1600" b="1" dirty="0" smtClean="0">
                <a:solidFill>
                  <a:srgbClr val="FFFFFF"/>
                </a:solidFill>
              </a:rPr>
              <a:t>таъкидлашига кўра, кўплаб илмий соҳалар бўйича етакчилик қилади</a:t>
            </a:r>
            <a:r>
              <a:rPr lang="en-US" sz="1600" b="1" dirty="0" smtClean="0">
                <a:solidFill>
                  <a:srgbClr val="FFFFFF"/>
                </a:solidFill>
              </a:rPr>
              <a:t>:</a:t>
            </a:r>
            <a:endParaRPr lang="de-DE" sz="1600" b="1" dirty="0">
              <a:solidFill>
                <a:srgbClr val="FFFFFF"/>
              </a:solidFill>
            </a:endParaRPr>
          </a:p>
        </p:txBody>
      </p:sp>
      <p:sp>
        <p:nvSpPr>
          <p:cNvPr id="17" name="TextBox 16"/>
          <p:cNvSpPr txBox="1"/>
          <p:nvPr/>
        </p:nvSpPr>
        <p:spPr>
          <a:xfrm>
            <a:off x="4244715" y="5976454"/>
            <a:ext cx="2346796" cy="123111"/>
          </a:xfrm>
          <a:prstGeom prst="rect">
            <a:avLst/>
          </a:prstGeom>
          <a:noFill/>
        </p:spPr>
        <p:txBody>
          <a:bodyPr wrap="none" lIns="0" tIns="0" rIns="0" bIns="0" rtlCol="0">
            <a:spAutoFit/>
          </a:bodyPr>
          <a:lstStyle/>
          <a:p>
            <a:pPr algn="ctr" eaLnBrk="0" fontAlgn="base" hangingPunct="0">
              <a:spcBef>
                <a:spcPts val="600"/>
              </a:spcBef>
              <a:spcAft>
                <a:spcPct val="0"/>
              </a:spcAft>
              <a:buClr>
                <a:srgbClr val="0176C3"/>
              </a:buClr>
              <a:buSzPct val="100000"/>
            </a:pPr>
            <a:r>
              <a:rPr lang="en-US" sz="800" dirty="0" smtClean="0">
                <a:solidFill>
                  <a:srgbClr val="5F5F5F"/>
                </a:solidFill>
                <a:latin typeface="Calibri"/>
                <a:ea typeface="ＭＳ Ｐゴシック" charset="0"/>
              </a:rPr>
              <a:t>Source</a:t>
            </a:r>
            <a:r>
              <a:rPr lang="en-US" sz="800" smtClean="0">
                <a:solidFill>
                  <a:srgbClr val="5F5F5F"/>
                </a:solidFill>
                <a:latin typeface="Calibri"/>
                <a:ea typeface="ＭＳ Ｐゴシック" charset="0"/>
              </a:rPr>
              <a:t>: </a:t>
            </a:r>
            <a:r>
              <a:rPr lang="en-US" sz="800">
                <a:solidFill>
                  <a:srgbClr val="B1B1B3"/>
                </a:solidFill>
                <a:latin typeface="Arial" charset="0"/>
                <a:ea typeface="ＭＳ Ｐゴシック" charset="0"/>
              </a:rPr>
              <a:t>Thomson Reuters / Journal Citation Reports</a:t>
            </a:r>
            <a:endParaRPr lang="en-US" sz="800" dirty="0" smtClean="0">
              <a:solidFill>
                <a:srgbClr val="5F5F5F"/>
              </a:solidFill>
              <a:latin typeface="Calibri"/>
              <a:ea typeface="ＭＳ Ｐゴシック"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102" y="6121457"/>
            <a:ext cx="3977355" cy="59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774B9BC-77F5-46EF-8679-65FCFE689864}" type="slidenum">
              <a:rPr lang="ru-RU" smtClean="0">
                <a:solidFill>
                  <a:prstClr val="black">
                    <a:tint val="75000"/>
                  </a:prstClr>
                </a:solidFill>
              </a:rPr>
              <a:pPr/>
              <a:t>6</a:t>
            </a:fld>
            <a:endParaRPr lang="ru-RU">
              <a:solidFill>
                <a:prstClr val="black">
                  <a:tint val="75000"/>
                </a:prstClr>
              </a:solidFill>
            </a:endParaRPr>
          </a:p>
        </p:txBody>
      </p:sp>
    </p:spTree>
    <p:extLst>
      <p:ext uri="{BB962C8B-B14F-4D97-AF65-F5344CB8AC3E}">
        <p14:creationId xmlns:p14="http://schemas.microsoft.com/office/powerpoint/2010/main" val="189595861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037" y="260648"/>
            <a:ext cx="8229600" cy="1512168"/>
          </a:xfrm>
        </p:spPr>
        <p:txBody>
          <a:bodyPr>
            <a:noAutofit/>
          </a:bodyPr>
          <a:lstStyle/>
          <a:p>
            <a:r>
              <a:rPr lang="uz-Cyrl-UZ" sz="2500" b="1" dirty="0" smtClean="0">
                <a:solidFill>
                  <a:schemeClr val="tx2">
                    <a:lumMod val="75000"/>
                  </a:schemeClr>
                </a:solidFill>
                <a:latin typeface="+mn-lt"/>
                <a:ea typeface="+mn-ea"/>
                <a:cs typeface="+mn-cs"/>
              </a:rPr>
              <a:t>Сайтга қандай кириш мумкин</a:t>
            </a:r>
            <a:r>
              <a:rPr lang="ru-RU" sz="2500" b="1" dirty="0" smtClean="0">
                <a:solidFill>
                  <a:schemeClr val="tx2">
                    <a:lumMod val="75000"/>
                  </a:schemeClr>
                </a:solidFill>
                <a:latin typeface="+mn-lt"/>
                <a:ea typeface="+mn-ea"/>
                <a:cs typeface="+mn-cs"/>
              </a:rPr>
              <a:t>? </a:t>
            </a:r>
            <a:r>
              <a:rPr lang="ru-RU" sz="2500" dirty="0">
                <a:solidFill>
                  <a:schemeClr val="bg2">
                    <a:lumMod val="10000"/>
                  </a:schemeClr>
                </a:solidFill>
                <a:latin typeface="+mn-lt"/>
                <a:ea typeface="+mn-ea"/>
                <a:cs typeface="+mn-cs"/>
              </a:rPr>
              <a:t/>
            </a:r>
            <a:br>
              <a:rPr lang="ru-RU" sz="2500" dirty="0">
                <a:solidFill>
                  <a:schemeClr val="bg2">
                    <a:lumMod val="10000"/>
                  </a:schemeClr>
                </a:solidFill>
                <a:latin typeface="+mn-lt"/>
                <a:ea typeface="+mn-ea"/>
                <a:cs typeface="+mn-cs"/>
              </a:rPr>
            </a:br>
            <a:r>
              <a:rPr lang="en-US" sz="2400" b="1" dirty="0" smtClean="0">
                <a:solidFill>
                  <a:srgbClr val="C00000"/>
                </a:solidFill>
                <a:latin typeface="+mn-lt"/>
                <a:ea typeface="+mn-ea"/>
                <a:cs typeface="+mn-cs"/>
                <a:hlinkClick r:id="rId2"/>
              </a:rPr>
              <a:t>www.link.springer.com</a:t>
            </a:r>
            <a:r>
              <a:rPr lang="uz-Cyrl-UZ" sz="2400" b="1" dirty="0" smtClean="0">
                <a:solidFill>
                  <a:srgbClr val="C00000"/>
                </a:solidFill>
                <a:latin typeface="+mn-lt"/>
                <a:ea typeface="+mn-ea"/>
                <a:cs typeface="+mn-cs"/>
              </a:rPr>
              <a:t> сайтига кириш керак.</a:t>
            </a:r>
            <a:r>
              <a:rPr lang="en-US" sz="2400" dirty="0">
                <a:solidFill>
                  <a:schemeClr val="bg2">
                    <a:lumMod val="10000"/>
                  </a:schemeClr>
                </a:solidFill>
                <a:latin typeface="+mn-lt"/>
                <a:ea typeface="+mn-ea"/>
                <a:cs typeface="+mn-cs"/>
              </a:rPr>
              <a:t/>
            </a:r>
            <a:br>
              <a:rPr lang="en-US" sz="2400" dirty="0">
                <a:solidFill>
                  <a:schemeClr val="bg2">
                    <a:lumMod val="10000"/>
                  </a:schemeClr>
                </a:solidFill>
                <a:latin typeface="+mn-lt"/>
                <a:ea typeface="+mn-ea"/>
                <a:cs typeface="+mn-cs"/>
              </a:rPr>
            </a:br>
            <a:endParaRPr lang="ru-RU" sz="2800" b="1" dirty="0" smtClean="0">
              <a:solidFill>
                <a:schemeClr val="accent1">
                  <a:lumMod val="75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7</a:t>
            </a:fld>
            <a:endParaRPr lang="ru-RU">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78" y="1514610"/>
            <a:ext cx="8748464" cy="477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345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8</a:t>
            </a:fld>
            <a:endParaRPr lang="ru-RU">
              <a:solidFill>
                <a:prstClr val="black">
                  <a:tint val="75000"/>
                </a:prstClr>
              </a:solidFill>
            </a:endParaRPr>
          </a:p>
        </p:txBody>
      </p:sp>
      <p:sp>
        <p:nvSpPr>
          <p:cNvPr id="5" name="Заголовок 1"/>
          <p:cNvSpPr>
            <a:spLocks noGrp="1"/>
          </p:cNvSpPr>
          <p:nvPr>
            <p:ph idx="1"/>
          </p:nvPr>
        </p:nvSpPr>
        <p:spPr>
          <a:xfrm>
            <a:off x="213724" y="1052736"/>
            <a:ext cx="8750764" cy="5616624"/>
          </a:xfrm>
        </p:spPr>
        <p:txBody>
          <a:bodyPr>
            <a:noAutofit/>
          </a:bodyPr>
          <a:lstStyle/>
          <a:p>
            <a:pPr marL="0" lvl="0" indent="0" algn="l">
              <a:buNone/>
            </a:pPr>
            <a:r>
              <a:rPr lang="ru-RU" sz="2200" b="1" dirty="0" smtClean="0">
                <a:solidFill>
                  <a:srgbClr val="002060"/>
                </a:solidFill>
              </a:rPr>
              <a:t>Бизнинг сайтларда сиз қуйидагиларни амалга оширишингиз мумкин:</a:t>
            </a:r>
            <a:br>
              <a:rPr lang="ru-RU" sz="2200" b="1" dirty="0" smtClean="0">
                <a:solidFill>
                  <a:srgbClr val="002060"/>
                </a:solidFill>
              </a:rPr>
            </a:br>
            <a:r>
              <a:rPr lang="ru-RU" sz="2200" b="1" dirty="0" smtClean="0">
                <a:solidFill>
                  <a:srgbClr val="C00000"/>
                </a:solidFill>
              </a:rPr>
              <a:t>1.</a:t>
            </a:r>
            <a:r>
              <a:rPr lang="ru-RU" sz="2200" b="1" dirty="0">
                <a:solidFill>
                  <a:srgbClr val="C00000"/>
                </a:solidFill>
              </a:rPr>
              <a:t> </a:t>
            </a:r>
            <a:r>
              <a:rPr lang="ru-RU" sz="2200" b="1" dirty="0" smtClean="0">
                <a:solidFill>
                  <a:srgbClr val="002060"/>
                </a:solidFill>
              </a:rPr>
              <a:t>Тадқиқотингиз</a:t>
            </a:r>
            <a:r>
              <a:rPr lang="ru-RU" sz="2200" b="1" dirty="0" smtClean="0">
                <a:solidFill>
                  <a:srgbClr val="1F497D">
                    <a:lumMod val="75000"/>
                  </a:srgbClr>
                </a:solidFill>
              </a:rPr>
              <a:t> йўналишида</a:t>
            </a:r>
            <a:r>
              <a:rPr lang="ru-RU" sz="2200" b="1" dirty="0">
                <a:solidFill>
                  <a:srgbClr val="1F497D">
                    <a:lumMod val="75000"/>
                  </a:srgbClr>
                </a:solidFill>
              </a:rPr>
              <a:t> </a:t>
            </a:r>
            <a:r>
              <a:rPr lang="ru-RU" sz="2200" b="1" dirty="0" smtClean="0">
                <a:solidFill>
                  <a:srgbClr val="1F497D">
                    <a:lumMod val="75000"/>
                  </a:srgbClr>
                </a:solidFill>
              </a:rPr>
              <a:t>сўнгги ютуқлар ҳақидаги мақолалар, китобларни ўқиш ва юклаб олиш.</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2.</a:t>
            </a:r>
            <a:r>
              <a:rPr lang="ru-RU" sz="2200" b="1" dirty="0">
                <a:solidFill>
                  <a:srgbClr val="1F497D">
                    <a:lumMod val="75000"/>
                  </a:srgbClr>
                </a:solidFill>
              </a:rPr>
              <a:t> </a:t>
            </a:r>
            <a:r>
              <a:rPr lang="ru-RU" sz="2200" b="1" dirty="0" err="1" smtClean="0">
                <a:solidFill>
                  <a:srgbClr val="1F497D">
                    <a:lumMod val="75000"/>
                  </a:srgbClr>
                </a:solidFill>
              </a:rPr>
              <a:t>Соҳа</a:t>
            </a:r>
            <a:r>
              <a:rPr lang="ru-RU" sz="2200" b="1" dirty="0" smtClean="0">
                <a:solidFill>
                  <a:srgbClr val="1F497D">
                    <a:lumMod val="75000"/>
                  </a:srgbClr>
                </a:solidFill>
              </a:rPr>
              <a:t> </a:t>
            </a:r>
            <a:r>
              <a:rPr lang="ru-RU" sz="2200" b="1" dirty="0" err="1" smtClean="0">
                <a:solidFill>
                  <a:srgbClr val="1F497D">
                    <a:lumMod val="75000"/>
                  </a:srgbClr>
                </a:solidFill>
              </a:rPr>
              <a:t>йўналишидаги</a:t>
            </a:r>
            <a:r>
              <a:rPr lang="ru-RU" sz="2200" b="1" dirty="0" smtClean="0">
                <a:solidFill>
                  <a:srgbClr val="1F497D">
                    <a:lumMod val="75000"/>
                  </a:srgbClr>
                </a:solidFill>
              </a:rPr>
              <a:t> </a:t>
            </a:r>
            <a:r>
              <a:rPr lang="ru-RU" sz="2200" b="1" dirty="0" err="1" smtClean="0">
                <a:solidFill>
                  <a:srgbClr val="1F497D">
                    <a:lumMod val="75000"/>
                  </a:srgbClr>
                </a:solidFill>
              </a:rPr>
              <a:t>илғор</a:t>
            </a:r>
            <a:r>
              <a:rPr lang="ru-RU" sz="2200" b="1" dirty="0" smtClean="0">
                <a:solidFill>
                  <a:srgbClr val="1F497D">
                    <a:lumMod val="75000"/>
                  </a:srgbClr>
                </a:solidFill>
              </a:rPr>
              <a:t> </a:t>
            </a:r>
            <a:r>
              <a:rPr lang="ru-RU" sz="2200" b="1" dirty="0" err="1" smtClean="0">
                <a:solidFill>
                  <a:srgbClr val="1F497D">
                    <a:lumMod val="75000"/>
                  </a:srgbClr>
                </a:solidFill>
              </a:rPr>
              <a:t>ютуқларни</a:t>
            </a:r>
            <a:r>
              <a:rPr lang="ru-RU" sz="2200" b="1" dirty="0" smtClean="0">
                <a:solidFill>
                  <a:srgbClr val="1F497D">
                    <a:lumMod val="75000"/>
                  </a:srgbClr>
                </a:solidFill>
              </a:rPr>
              <a:t> </a:t>
            </a:r>
            <a:r>
              <a:rPr lang="ru-RU" sz="2200" b="1" dirty="0" err="1" smtClean="0">
                <a:solidFill>
                  <a:srgbClr val="1F497D">
                    <a:lumMod val="75000"/>
                  </a:srgbClr>
                </a:solidFill>
              </a:rPr>
              <a:t>қиёсий</a:t>
            </a:r>
            <a:r>
              <a:rPr lang="ru-RU" sz="2200" b="1" dirty="0" smtClean="0">
                <a:solidFill>
                  <a:srgbClr val="1F497D">
                    <a:lumMod val="75000"/>
                  </a:srgbClr>
                </a:solidFill>
              </a:rPr>
              <a:t> </a:t>
            </a:r>
            <a:r>
              <a:rPr lang="ru-RU" sz="2200" b="1" dirty="0" err="1" smtClean="0">
                <a:solidFill>
                  <a:srgbClr val="1F497D">
                    <a:lumMod val="75000"/>
                  </a:srgbClr>
                </a:solidFill>
              </a:rPr>
              <a:t>таҳлил</a:t>
            </a:r>
            <a:r>
              <a:rPr lang="ru-RU" sz="2200" b="1" dirty="0" smtClean="0">
                <a:solidFill>
                  <a:srgbClr val="1F497D">
                    <a:lumMod val="75000"/>
                  </a:srgbClr>
                </a:solidFill>
              </a:rPr>
              <a:t> </a:t>
            </a:r>
            <a:r>
              <a:rPr lang="ru-RU" sz="2200" b="1" dirty="0" err="1" smtClean="0">
                <a:solidFill>
                  <a:srgbClr val="1F497D">
                    <a:lumMod val="75000"/>
                  </a:srgbClr>
                </a:solidFill>
              </a:rPr>
              <a:t>қилиш</a:t>
            </a:r>
            <a:r>
              <a:rPr lang="ru-RU" sz="2200" b="1" dirty="0" smtClean="0">
                <a:solidFill>
                  <a:srgbClr val="1F497D">
                    <a:lumMod val="75000"/>
                  </a:srgbClr>
                </a:solidFill>
              </a:rPr>
              <a:t> </a:t>
            </a:r>
            <a:r>
              <a:rPr lang="ru-RU" sz="2200" b="1" dirty="0" err="1" smtClean="0">
                <a:solidFill>
                  <a:srgbClr val="1F497D">
                    <a:lumMod val="75000"/>
                  </a:srgbClr>
                </a:solidFill>
              </a:rPr>
              <a:t>учун</a:t>
            </a:r>
            <a:r>
              <a:rPr lang="ru-RU" sz="2200" b="1" dirty="0" smtClean="0">
                <a:solidFill>
                  <a:srgbClr val="1F497D">
                    <a:lumMod val="75000"/>
                  </a:srgbClr>
                </a:solidFill>
              </a:rPr>
              <a:t> </a:t>
            </a:r>
            <a:r>
              <a:rPr lang="ru-RU" sz="2200" b="1" dirty="0" err="1" smtClean="0">
                <a:solidFill>
                  <a:srgbClr val="1F497D">
                    <a:lumMod val="75000"/>
                  </a:srgbClr>
                </a:solidFill>
              </a:rPr>
              <a:t>мақолаларни</a:t>
            </a:r>
            <a:r>
              <a:rPr lang="ru-RU" sz="2200" b="1" dirty="0" smtClean="0">
                <a:solidFill>
                  <a:srgbClr val="1F497D">
                    <a:lumMod val="75000"/>
                  </a:srgbClr>
                </a:solidFill>
              </a:rPr>
              <a:t> </a:t>
            </a:r>
            <a:r>
              <a:rPr lang="ru-RU" sz="2200" b="1" dirty="0" err="1" smtClean="0">
                <a:solidFill>
                  <a:srgbClr val="1F497D">
                    <a:lumMod val="75000"/>
                  </a:srgbClr>
                </a:solidFill>
              </a:rPr>
              <a:t>танлаш</a:t>
            </a:r>
            <a:r>
              <a:rPr lang="ru-RU" sz="2200" b="1" dirty="0" smtClean="0">
                <a:solidFill>
                  <a:srgbClr val="1F497D">
                    <a:lumMod val="75000"/>
                  </a:srgbClr>
                </a:solidFill>
              </a:rPr>
              <a:t>, </a:t>
            </a:r>
            <a:r>
              <a:rPr lang="ru-RU" sz="2200" b="1" dirty="0" err="1" smtClean="0">
                <a:solidFill>
                  <a:srgbClr val="1F497D">
                    <a:lumMod val="75000"/>
                  </a:srgbClr>
                </a:solidFill>
              </a:rPr>
              <a:t>тадқиқот</a:t>
            </a:r>
            <a:r>
              <a:rPr lang="ru-RU" sz="2200" b="1" dirty="0" smtClean="0">
                <a:solidFill>
                  <a:srgbClr val="1F497D">
                    <a:lumMod val="75000"/>
                  </a:srgbClr>
                </a:solidFill>
              </a:rPr>
              <a:t> </a:t>
            </a:r>
            <a:r>
              <a:rPr lang="ru-RU" sz="2200" b="1" dirty="0" err="1" smtClean="0">
                <a:solidFill>
                  <a:srgbClr val="1F497D">
                    <a:lumMod val="75000"/>
                  </a:srgbClr>
                </a:solidFill>
              </a:rPr>
              <a:t>ҳисоботлари</a:t>
            </a:r>
            <a:r>
              <a:rPr lang="ru-RU" sz="2200" b="1" dirty="0" smtClean="0">
                <a:solidFill>
                  <a:srgbClr val="1F497D">
                    <a:lumMod val="75000"/>
                  </a:srgbClr>
                </a:solidFill>
              </a:rPr>
              <a:t>, </a:t>
            </a:r>
            <a:r>
              <a:rPr lang="ru-RU" sz="2200" b="1" dirty="0" err="1" smtClean="0">
                <a:solidFill>
                  <a:srgbClr val="1F497D">
                    <a:lumMod val="75000"/>
                  </a:srgbClr>
                </a:solidFill>
              </a:rPr>
              <a:t>магистрлик</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a:t>
            </a:r>
            <a:r>
              <a:rPr lang="ru-RU" sz="2200" b="1" dirty="0" err="1" smtClean="0">
                <a:solidFill>
                  <a:srgbClr val="1F497D">
                    <a:lumMod val="75000"/>
                  </a:srgbClr>
                </a:solidFill>
              </a:rPr>
              <a:t>докторлик</a:t>
            </a:r>
            <a:r>
              <a:rPr lang="ru-RU" sz="2200" b="1" dirty="0" smtClean="0">
                <a:solidFill>
                  <a:srgbClr val="1F497D">
                    <a:lumMod val="75000"/>
                  </a:srgbClr>
                </a:solidFill>
              </a:rPr>
              <a:t> </a:t>
            </a:r>
            <a:r>
              <a:rPr lang="ru-RU" sz="2200" b="1" dirty="0" err="1" smtClean="0">
                <a:solidFill>
                  <a:srgbClr val="1F497D">
                    <a:lumMod val="75000"/>
                  </a:srgbClr>
                </a:solidFill>
              </a:rPr>
              <a:t>диссертацияларни</a:t>
            </a:r>
            <a:r>
              <a:rPr lang="ru-RU" sz="2200" b="1" dirty="0" smtClean="0">
                <a:solidFill>
                  <a:srgbClr val="1F497D">
                    <a:lumMod val="75000"/>
                  </a:srgbClr>
                </a:solidFill>
              </a:rPr>
              <a:t> </a:t>
            </a:r>
            <a:r>
              <a:rPr lang="ru-RU" sz="2200" b="1" dirty="0" err="1" smtClean="0">
                <a:solidFill>
                  <a:srgbClr val="1F497D">
                    <a:lumMod val="75000"/>
                  </a:srgbClr>
                </a:solidFill>
              </a:rPr>
              <a:t>ёзишда</a:t>
            </a:r>
            <a:r>
              <a:rPr lang="ru-RU" sz="2200" b="1" dirty="0" smtClean="0">
                <a:solidFill>
                  <a:srgbClr val="1F497D">
                    <a:lumMod val="75000"/>
                  </a:srgbClr>
                </a:solidFill>
              </a:rPr>
              <a:t>  </a:t>
            </a:r>
            <a:r>
              <a:rPr lang="ru-RU" sz="2200" b="1" dirty="0" err="1" smtClean="0">
                <a:solidFill>
                  <a:srgbClr val="1F497D">
                    <a:lumMod val="75000"/>
                  </a:srgbClr>
                </a:solidFill>
              </a:rPr>
              <a:t>маълумотлардан</a:t>
            </a:r>
            <a:r>
              <a:rPr lang="ru-RU" sz="2200" b="1" dirty="0" smtClean="0">
                <a:solidFill>
                  <a:srgbClr val="1F497D">
                    <a:lumMod val="75000"/>
                  </a:srgbClr>
                </a:solidFill>
              </a:rPr>
              <a:t> </a:t>
            </a:r>
            <a:r>
              <a:rPr lang="ru-RU" sz="2200" b="1" dirty="0" err="1" smtClean="0">
                <a:solidFill>
                  <a:srgbClr val="1F497D">
                    <a:lumMod val="75000"/>
                  </a:srgbClr>
                </a:solidFill>
              </a:rPr>
              <a:t>фойдаланиш</a:t>
            </a:r>
            <a:r>
              <a:rPr lang="ru-RU" sz="2200" b="1" dirty="0" smtClean="0">
                <a:solidFill>
                  <a:srgbClr val="1F497D">
                    <a:lumMod val="75000"/>
                  </a:srgbClr>
                </a:solidFill>
              </a:rPr>
              <a:t>. </a:t>
            </a:r>
          </a:p>
          <a:p>
            <a:pPr marL="0" lvl="0" indent="0" algn="l">
              <a:buNone/>
            </a:pPr>
            <a:r>
              <a:rPr lang="ru-RU" sz="2200" b="1" dirty="0" smtClean="0">
                <a:solidFill>
                  <a:srgbClr val="C00000"/>
                </a:solidFill>
              </a:rPr>
              <a:t>3.</a:t>
            </a:r>
            <a:r>
              <a:rPr lang="ru-RU" sz="2200" b="1" dirty="0">
                <a:solidFill>
                  <a:srgbClr val="1F497D">
                    <a:lumMod val="75000"/>
                  </a:srgbClr>
                </a:solidFill>
              </a:rPr>
              <a:t> </a:t>
            </a:r>
            <a:r>
              <a:rPr lang="ru-RU" sz="2200" b="1" dirty="0" err="1" smtClean="0">
                <a:solidFill>
                  <a:srgbClr val="1F497D">
                    <a:lumMod val="75000"/>
                  </a:srgbClr>
                </a:solidFill>
              </a:rPr>
              <a:t>Тадқиқотингиз</a:t>
            </a:r>
            <a:r>
              <a:rPr lang="ru-RU" sz="2200" b="1" dirty="0" smtClean="0">
                <a:solidFill>
                  <a:srgbClr val="1F497D">
                    <a:lumMod val="75000"/>
                  </a:srgbClr>
                </a:solidFill>
              </a:rPr>
              <a:t> </a:t>
            </a:r>
            <a:r>
              <a:rPr lang="ru-RU" sz="2200" b="1" dirty="0" err="1" smtClean="0">
                <a:solidFill>
                  <a:srgbClr val="1F497D">
                    <a:lumMod val="75000"/>
                  </a:srgbClr>
                </a:solidFill>
              </a:rPr>
              <a:t>мавзусига</a:t>
            </a:r>
            <a:r>
              <a:rPr lang="ru-RU" sz="2200" b="1" dirty="0" smtClean="0">
                <a:solidFill>
                  <a:srgbClr val="1F497D">
                    <a:lumMod val="75000"/>
                  </a:srgbClr>
                </a:solidFill>
              </a:rPr>
              <a:t> </a:t>
            </a:r>
            <a:r>
              <a:rPr lang="ru-RU" sz="2200" b="1" dirty="0" err="1" smtClean="0">
                <a:solidFill>
                  <a:srgbClr val="1F497D">
                    <a:lumMod val="75000"/>
                  </a:srgbClr>
                </a:solidFill>
              </a:rPr>
              <a:t>доир</a:t>
            </a:r>
            <a:r>
              <a:rPr lang="ru-RU" sz="2200" b="1" dirty="0" smtClean="0">
                <a:solidFill>
                  <a:srgbClr val="1F497D">
                    <a:lumMod val="75000"/>
                  </a:srgbClr>
                </a:solidFill>
              </a:rPr>
              <a:t> </a:t>
            </a:r>
            <a:r>
              <a:rPr lang="ru-RU" sz="2200" b="1" dirty="0" err="1" smtClean="0">
                <a:solidFill>
                  <a:srgbClr val="1F497D">
                    <a:lumMod val="75000"/>
                  </a:srgbClr>
                </a:solidFill>
              </a:rPr>
              <a:t>юқори</a:t>
            </a:r>
            <a:r>
              <a:rPr lang="ru-RU" sz="2200" b="1" dirty="0" smtClean="0">
                <a:solidFill>
                  <a:srgbClr val="1F497D">
                    <a:lumMod val="75000"/>
                  </a:srgbClr>
                </a:solidFill>
              </a:rPr>
              <a:t> </a:t>
            </a:r>
            <a:r>
              <a:rPr lang="ru-RU" sz="2200" b="1" dirty="0" err="1" smtClean="0">
                <a:solidFill>
                  <a:srgbClr val="1F497D">
                    <a:lumMod val="75000"/>
                  </a:srgbClr>
                </a:solidFill>
              </a:rPr>
              <a:t>рейтингли</a:t>
            </a:r>
            <a:r>
              <a:rPr lang="ru-RU" sz="2200" b="1" dirty="0" smtClean="0">
                <a:solidFill>
                  <a:srgbClr val="1F497D">
                    <a:lumMod val="75000"/>
                  </a:srgbClr>
                </a:solidFill>
              </a:rPr>
              <a:t> </a:t>
            </a:r>
            <a:r>
              <a:rPr lang="ru-RU" sz="2200" b="1" dirty="0" err="1" smtClean="0">
                <a:solidFill>
                  <a:srgbClr val="1F497D">
                    <a:lumMod val="75000"/>
                  </a:srgbClr>
                </a:solidFill>
              </a:rPr>
              <a:t>журналларни</a:t>
            </a:r>
            <a:r>
              <a:rPr lang="ru-RU" sz="2200" b="1" dirty="0" smtClean="0">
                <a:solidFill>
                  <a:srgbClr val="1F497D">
                    <a:lumMod val="75000"/>
                  </a:srgbClr>
                </a:solidFill>
              </a:rPr>
              <a:t> тез </a:t>
            </a:r>
            <a:r>
              <a:rPr lang="ru-RU" sz="2200" b="1" dirty="0" err="1" smtClean="0">
                <a:solidFill>
                  <a:srgbClr val="1F497D">
                    <a:lumMod val="75000"/>
                  </a:srgbClr>
                </a:solidFill>
              </a:rPr>
              <a:t>аниқлаш</a:t>
            </a:r>
            <a:r>
              <a:rPr lang="ru-RU" sz="2200" b="1" dirty="0" smtClean="0">
                <a:solidFill>
                  <a:srgbClr val="1F497D">
                    <a:lumMod val="75000"/>
                  </a:srgbClr>
                </a:solidFill>
              </a:rPr>
              <a:t>. Журнал </a:t>
            </a:r>
            <a:r>
              <a:rPr lang="ru-RU" sz="2200" b="1" dirty="0" err="1" smtClean="0">
                <a:solidFill>
                  <a:srgbClr val="1F497D">
                    <a:lumMod val="75000"/>
                  </a:srgbClr>
                </a:solidFill>
              </a:rPr>
              <a:t>сайтида</a:t>
            </a:r>
            <a:r>
              <a:rPr lang="ru-RU" sz="2200" b="1" dirty="0" smtClean="0">
                <a:solidFill>
                  <a:srgbClr val="1F497D">
                    <a:lumMod val="75000"/>
                  </a:srgbClr>
                </a:solidFill>
              </a:rPr>
              <a:t> </a:t>
            </a:r>
            <a:r>
              <a:rPr lang="ru-RU" sz="2200" b="1" dirty="0" err="1" smtClean="0">
                <a:solidFill>
                  <a:srgbClr val="1F497D">
                    <a:lumMod val="75000"/>
                  </a:srgbClr>
                </a:solidFill>
              </a:rPr>
              <a:t>унинг</a:t>
            </a:r>
            <a:r>
              <a:rPr lang="ru-RU" sz="2200" b="1" dirty="0" smtClean="0">
                <a:solidFill>
                  <a:srgbClr val="1F497D">
                    <a:lumMod val="75000"/>
                  </a:srgbClr>
                </a:solidFill>
              </a:rPr>
              <a:t> </a:t>
            </a:r>
            <a:r>
              <a:rPr lang="ru-RU" sz="2200" b="1" dirty="0" err="1" smtClean="0">
                <a:solidFill>
                  <a:srgbClr val="1F497D">
                    <a:lumMod val="75000"/>
                  </a:srgbClr>
                </a:solidFill>
              </a:rPr>
              <a:t>импакт</a:t>
            </a:r>
            <a:r>
              <a:rPr lang="ru-RU" sz="2200" b="1" dirty="0" smtClean="0">
                <a:solidFill>
                  <a:srgbClr val="1F497D">
                    <a:lumMod val="75000"/>
                  </a:srgbClr>
                </a:solidFill>
              </a:rPr>
              <a:t> </a:t>
            </a:r>
            <a:r>
              <a:rPr lang="ru-RU" sz="2200" b="1" dirty="0" err="1" smtClean="0">
                <a:solidFill>
                  <a:srgbClr val="1F497D">
                    <a:lumMod val="75000"/>
                  </a:srgbClr>
                </a:solidFill>
              </a:rPr>
              <a:t>фактори</a:t>
            </a:r>
            <a:r>
              <a:rPr lang="ru-RU" sz="2200" b="1" dirty="0" smtClean="0">
                <a:solidFill>
                  <a:srgbClr val="1F497D">
                    <a:lumMod val="75000"/>
                  </a:srgbClr>
                </a:solidFill>
              </a:rPr>
              <a:t> </a:t>
            </a:r>
            <a:r>
              <a:rPr lang="ru-RU" sz="2200" b="1" dirty="0" err="1" smtClean="0">
                <a:solidFill>
                  <a:srgbClr val="1F497D">
                    <a:lumMod val="75000"/>
                  </a:srgbClr>
                </a:solidFill>
              </a:rPr>
              <a:t>борми</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у </a:t>
            </a:r>
            <a:r>
              <a:rPr lang="en-US" sz="2200" b="1" dirty="0" smtClean="0">
                <a:solidFill>
                  <a:srgbClr val="1F497D">
                    <a:lumMod val="75000"/>
                  </a:srgbClr>
                </a:solidFill>
              </a:rPr>
              <a:t>Scopus</a:t>
            </a:r>
            <a:r>
              <a:rPr lang="ru-RU" sz="2200" b="1" dirty="0" smtClean="0">
                <a:solidFill>
                  <a:srgbClr val="1F497D">
                    <a:lumMod val="75000"/>
                  </a:srgbClr>
                </a:solidFill>
              </a:rPr>
              <a:t>да </a:t>
            </a:r>
            <a:r>
              <a:rPr lang="ru-RU" sz="2200" b="1" dirty="0" err="1" smtClean="0">
                <a:solidFill>
                  <a:srgbClr val="1F497D">
                    <a:lumMod val="75000"/>
                  </a:srgbClr>
                </a:solidFill>
              </a:rPr>
              <a:t>индексланадими</a:t>
            </a:r>
            <a:r>
              <a:rPr lang="ru-RU" sz="2200" b="1" dirty="0" smtClean="0">
                <a:solidFill>
                  <a:srgbClr val="1F497D">
                    <a:lumMod val="75000"/>
                  </a:srgbClr>
                </a:solidFill>
              </a:rPr>
              <a:t>.</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4.</a:t>
            </a:r>
            <a:r>
              <a:rPr lang="ru-RU" sz="2200" b="1" dirty="0">
                <a:solidFill>
                  <a:srgbClr val="1F497D">
                    <a:lumMod val="75000"/>
                  </a:srgbClr>
                </a:solidFill>
              </a:rPr>
              <a:t> </a:t>
            </a:r>
            <a:r>
              <a:rPr lang="ru-RU" sz="2200" b="1" dirty="0" smtClean="0">
                <a:solidFill>
                  <a:srgbClr val="1F497D">
                    <a:lumMod val="75000"/>
                  </a:srgbClr>
                </a:solidFill>
              </a:rPr>
              <a:t>Журнал талаблари билан танишиб, уларга мувофиқ мақолани тайёрлаш. </a:t>
            </a:r>
          </a:p>
          <a:p>
            <a:pPr marL="0" lvl="0" indent="0" algn="l">
              <a:buNone/>
            </a:pPr>
            <a:r>
              <a:rPr lang="ru-RU" sz="2200" b="1" dirty="0" smtClean="0">
                <a:solidFill>
                  <a:srgbClr val="C00000"/>
                </a:solidFill>
              </a:rPr>
              <a:t>5.</a:t>
            </a:r>
            <a:r>
              <a:rPr lang="ru-RU" sz="2200" b="1" dirty="0">
                <a:solidFill>
                  <a:srgbClr val="1F497D">
                    <a:lumMod val="75000"/>
                  </a:srgbClr>
                </a:solidFill>
              </a:rPr>
              <a:t> </a:t>
            </a:r>
            <a:r>
              <a:rPr lang="ru-RU" sz="2200" b="1" dirty="0" err="1" smtClean="0">
                <a:solidFill>
                  <a:srgbClr val="1F497D">
                    <a:lumMod val="75000"/>
                  </a:srgbClr>
                </a:solidFill>
              </a:rPr>
              <a:t>Талабалар</a:t>
            </a:r>
            <a:r>
              <a:rPr lang="ru-RU" sz="2200" b="1" dirty="0" smtClean="0">
                <a:solidFill>
                  <a:srgbClr val="1F497D">
                    <a:lumMod val="75000"/>
                  </a:srgbClr>
                </a:solidFill>
              </a:rPr>
              <a:t>, </a:t>
            </a:r>
            <a:r>
              <a:rPr lang="ru-RU" sz="2200" b="1" dirty="0" err="1" smtClean="0">
                <a:solidFill>
                  <a:srgbClr val="1F497D">
                    <a:lumMod val="75000"/>
                  </a:srgbClr>
                </a:solidFill>
              </a:rPr>
              <a:t>магистрантлар</a:t>
            </a:r>
            <a:r>
              <a:rPr lang="ru-RU" sz="2200" b="1" dirty="0" smtClean="0">
                <a:solidFill>
                  <a:srgbClr val="1F497D">
                    <a:lumMod val="75000"/>
                  </a:srgbClr>
                </a:solidFill>
              </a:rPr>
              <a:t>, </a:t>
            </a:r>
            <a:r>
              <a:rPr lang="ru-RU" sz="2200" b="1" dirty="0" err="1" smtClean="0">
                <a:solidFill>
                  <a:srgbClr val="1F497D">
                    <a:lumMod val="75000"/>
                  </a:srgbClr>
                </a:solidFill>
              </a:rPr>
              <a:t>докторантлар</a:t>
            </a:r>
            <a:r>
              <a:rPr lang="ru-RU" sz="2200" b="1" dirty="0" smtClean="0">
                <a:solidFill>
                  <a:srgbClr val="1F497D">
                    <a:lumMod val="75000"/>
                  </a:srgbClr>
                </a:solidFill>
              </a:rPr>
              <a:t> </a:t>
            </a:r>
            <a:r>
              <a:rPr lang="ru-RU" sz="2200" b="1" dirty="0" err="1" smtClean="0">
                <a:solidFill>
                  <a:srgbClr val="1F497D">
                    <a:lumMod val="75000"/>
                  </a:srgbClr>
                </a:solidFill>
              </a:rPr>
              <a:t>ва</a:t>
            </a:r>
            <a:r>
              <a:rPr lang="ru-RU" sz="2200" b="1" dirty="0" smtClean="0">
                <a:solidFill>
                  <a:srgbClr val="1F497D">
                    <a:lumMod val="75000"/>
                  </a:srgbClr>
                </a:solidFill>
              </a:rPr>
              <a:t> </a:t>
            </a:r>
            <a:r>
              <a:rPr lang="ru-RU" sz="2200" b="1" dirty="0" err="1" smtClean="0">
                <a:solidFill>
                  <a:srgbClr val="1F497D">
                    <a:lumMod val="75000"/>
                  </a:srgbClr>
                </a:solidFill>
              </a:rPr>
              <a:t>ўқитувчиларга</a:t>
            </a:r>
            <a:r>
              <a:rPr lang="ru-RU" sz="2200" b="1" dirty="0" smtClean="0">
                <a:solidFill>
                  <a:srgbClr val="1F497D">
                    <a:lumMod val="75000"/>
                  </a:srgbClr>
                </a:solidFill>
              </a:rPr>
              <a:t> </a:t>
            </a:r>
            <a:r>
              <a:rPr lang="ru-RU" sz="2200" b="1" dirty="0" err="1" smtClean="0">
                <a:solidFill>
                  <a:srgbClr val="1F497D">
                    <a:lumMod val="75000"/>
                  </a:srgbClr>
                </a:solidFill>
              </a:rPr>
              <a:t>тўлиқ</a:t>
            </a:r>
            <a:r>
              <a:rPr lang="ru-RU" sz="2200" b="1" dirty="0" smtClean="0">
                <a:solidFill>
                  <a:srgbClr val="1F497D">
                    <a:lumMod val="75000"/>
                  </a:srgbClr>
                </a:solidFill>
              </a:rPr>
              <a:t> </a:t>
            </a:r>
            <a:r>
              <a:rPr lang="ru-RU" sz="2200" b="1" dirty="0" err="1" smtClean="0">
                <a:solidFill>
                  <a:srgbClr val="1F497D">
                    <a:lumMod val="75000"/>
                  </a:srgbClr>
                </a:solidFill>
              </a:rPr>
              <a:t>матнли</a:t>
            </a:r>
            <a:r>
              <a:rPr lang="ru-RU" sz="2200" b="1" dirty="0" smtClean="0">
                <a:solidFill>
                  <a:srgbClr val="1F497D">
                    <a:lumMod val="75000"/>
                  </a:srgbClr>
                </a:solidFill>
              </a:rPr>
              <a:t> </a:t>
            </a:r>
            <a:r>
              <a:rPr lang="ru-RU" sz="2200" b="1" dirty="0" err="1" smtClean="0">
                <a:solidFill>
                  <a:srgbClr val="1F497D">
                    <a:lumMod val="75000"/>
                  </a:srgbClr>
                </a:solidFill>
              </a:rPr>
              <a:t>маълумотлар</a:t>
            </a:r>
            <a:r>
              <a:rPr lang="ru-RU" sz="2200" b="1" dirty="0" smtClean="0">
                <a:solidFill>
                  <a:srgbClr val="1F497D">
                    <a:lumMod val="75000"/>
                  </a:srgbClr>
                </a:solidFill>
              </a:rPr>
              <a:t> </a:t>
            </a:r>
            <a:r>
              <a:rPr lang="ru-RU" sz="2200" b="1" dirty="0" err="1" smtClean="0">
                <a:solidFill>
                  <a:srgbClr val="1F497D">
                    <a:lumMod val="75000"/>
                  </a:srgbClr>
                </a:solidFill>
              </a:rPr>
              <a:t>базасига</a:t>
            </a:r>
            <a:r>
              <a:rPr lang="ru-RU" sz="2200" b="1" dirty="0" smtClean="0">
                <a:solidFill>
                  <a:srgbClr val="1F497D">
                    <a:lumMod val="75000"/>
                  </a:srgbClr>
                </a:solidFill>
              </a:rPr>
              <a:t> </a:t>
            </a:r>
            <a:r>
              <a:rPr lang="ru-RU" sz="2200" b="1" dirty="0" err="1" smtClean="0">
                <a:solidFill>
                  <a:srgbClr val="1F497D">
                    <a:lumMod val="75000"/>
                  </a:srgbClr>
                </a:solidFill>
              </a:rPr>
              <a:t>уяли</a:t>
            </a:r>
            <a:r>
              <a:rPr lang="ru-RU" sz="2200" b="1" dirty="0" smtClean="0">
                <a:solidFill>
                  <a:srgbClr val="1F497D">
                    <a:lumMod val="75000"/>
                  </a:srgbClr>
                </a:solidFill>
              </a:rPr>
              <a:t> телефон </a:t>
            </a:r>
            <a:r>
              <a:rPr lang="ru-RU" sz="2200" b="1" dirty="0" err="1" smtClean="0">
                <a:solidFill>
                  <a:srgbClr val="1F497D">
                    <a:lumMod val="75000"/>
                  </a:srgbClr>
                </a:solidFill>
              </a:rPr>
              <a:t>орқали</a:t>
            </a:r>
            <a:r>
              <a:rPr lang="ru-RU" sz="2200" b="1" dirty="0" smtClean="0">
                <a:solidFill>
                  <a:srgbClr val="1F497D">
                    <a:lumMod val="75000"/>
                  </a:srgbClr>
                </a:solidFill>
              </a:rPr>
              <a:t> </a:t>
            </a:r>
            <a:r>
              <a:rPr lang="ru-RU" sz="2200" b="1" dirty="0" err="1" smtClean="0">
                <a:solidFill>
                  <a:srgbClr val="1F497D">
                    <a:lumMod val="75000"/>
                  </a:srgbClr>
                </a:solidFill>
              </a:rPr>
              <a:t>ёки</a:t>
            </a:r>
            <a:r>
              <a:rPr lang="ru-RU" sz="2200" b="1" dirty="0" smtClean="0">
                <a:solidFill>
                  <a:srgbClr val="1F497D">
                    <a:lumMod val="75000"/>
                  </a:srgbClr>
                </a:solidFill>
              </a:rPr>
              <a:t> </a:t>
            </a:r>
            <a:r>
              <a:rPr lang="ru-RU" sz="2200" b="1" dirty="0" err="1" smtClean="0">
                <a:solidFill>
                  <a:srgbClr val="1F497D">
                    <a:lumMod val="75000"/>
                  </a:srgbClr>
                </a:solidFill>
              </a:rPr>
              <a:t>уйда</a:t>
            </a:r>
            <a:r>
              <a:rPr lang="ru-RU" sz="2200" b="1" dirty="0" smtClean="0">
                <a:solidFill>
                  <a:srgbClr val="1F497D">
                    <a:lumMod val="75000"/>
                  </a:srgbClr>
                </a:solidFill>
              </a:rPr>
              <a:t> </a:t>
            </a:r>
            <a:r>
              <a:rPr lang="ru-RU" sz="2200" b="1" dirty="0" err="1" smtClean="0">
                <a:solidFill>
                  <a:srgbClr val="1F497D">
                    <a:lumMod val="75000"/>
                  </a:srgbClr>
                </a:solidFill>
              </a:rPr>
              <a:t>масофадан</a:t>
            </a:r>
            <a:r>
              <a:rPr lang="ru-RU" sz="2200" b="1" dirty="0" smtClean="0">
                <a:solidFill>
                  <a:srgbClr val="1F497D">
                    <a:lumMod val="75000"/>
                  </a:srgbClr>
                </a:solidFill>
              </a:rPr>
              <a:t> </a:t>
            </a:r>
            <a:r>
              <a:rPr lang="ru-RU" sz="2200" b="1" dirty="0" err="1" smtClean="0">
                <a:solidFill>
                  <a:srgbClr val="1F497D">
                    <a:lumMod val="75000"/>
                  </a:srgbClr>
                </a:solidFill>
              </a:rPr>
              <a:t>уланиш</a:t>
            </a:r>
            <a:r>
              <a:rPr lang="ru-RU" sz="2200" b="1" dirty="0" smtClean="0">
                <a:solidFill>
                  <a:srgbClr val="1F497D">
                    <a:lumMod val="75000"/>
                  </a:srgbClr>
                </a:solidFill>
              </a:rPr>
              <a:t> </a:t>
            </a:r>
            <a:r>
              <a:rPr lang="ru-RU" sz="2200" b="1" dirty="0" err="1" smtClean="0">
                <a:solidFill>
                  <a:srgbClr val="1F497D">
                    <a:lumMod val="75000"/>
                  </a:srgbClr>
                </a:solidFill>
              </a:rPr>
              <a:t>имконини</a:t>
            </a:r>
            <a:r>
              <a:rPr lang="ru-RU" sz="2200" b="1" dirty="0" smtClean="0">
                <a:solidFill>
                  <a:srgbClr val="1F497D">
                    <a:lumMod val="75000"/>
                  </a:srgbClr>
                </a:solidFill>
              </a:rPr>
              <a:t> </a:t>
            </a:r>
            <a:r>
              <a:rPr lang="ru-RU" sz="2200" b="1" dirty="0" err="1" smtClean="0">
                <a:solidFill>
                  <a:srgbClr val="1F497D">
                    <a:lumMod val="75000"/>
                  </a:srgbClr>
                </a:solidFill>
              </a:rPr>
              <a:t>бериш</a:t>
            </a:r>
            <a:r>
              <a:rPr lang="ru-RU" sz="2200" b="1" dirty="0" smtClean="0">
                <a:solidFill>
                  <a:srgbClr val="1F497D">
                    <a:lumMod val="75000"/>
                  </a:srgbClr>
                </a:solidFill>
              </a:rPr>
              <a:t>.</a:t>
            </a:r>
            <a:endParaRPr lang="ru-RU" sz="2200" b="1" dirty="0">
              <a:solidFill>
                <a:srgbClr val="1F497D">
                  <a:lumMod val="75000"/>
                </a:srgbClr>
              </a:solidFill>
            </a:endParaRPr>
          </a:p>
        </p:txBody>
      </p:sp>
      <p:sp>
        <p:nvSpPr>
          <p:cNvPr id="2" name="Rectangle 1"/>
          <p:cNvSpPr/>
          <p:nvPr/>
        </p:nvSpPr>
        <p:spPr>
          <a:xfrm>
            <a:off x="3275856" y="461605"/>
            <a:ext cx="2383025" cy="369332"/>
          </a:xfrm>
          <a:prstGeom prst="rect">
            <a:avLst/>
          </a:prstGeom>
        </p:spPr>
        <p:txBody>
          <a:bodyPr wrap="none">
            <a:spAutoFit/>
          </a:bodyPr>
          <a:lstStyle/>
          <a:p>
            <a:r>
              <a:rPr lang="en-US" b="1" dirty="0">
                <a:solidFill>
                  <a:srgbClr val="C00000"/>
                </a:solidFill>
              </a:rPr>
              <a:t>www.link.springer.com</a:t>
            </a:r>
          </a:p>
        </p:txBody>
      </p:sp>
    </p:spTree>
    <p:extLst>
      <p:ext uri="{BB962C8B-B14F-4D97-AF65-F5344CB8AC3E}">
        <p14:creationId xmlns:p14="http://schemas.microsoft.com/office/powerpoint/2010/main" val="4000608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p:cNvGrpSpPr>
          <p:nvPr/>
        </p:nvGrpSpPr>
        <p:grpSpPr bwMode="auto">
          <a:xfrm>
            <a:off x="0" y="3417888"/>
            <a:ext cx="9144000" cy="1439862"/>
            <a:chOff x="0" y="3071810"/>
            <a:chExt cx="9144032" cy="1800000"/>
          </a:xfrm>
          <a:solidFill>
            <a:schemeClr val="tx2">
              <a:lumMod val="90000"/>
              <a:lumOff val="10000"/>
            </a:schemeClr>
          </a:solidFill>
        </p:grpSpPr>
        <p:sp>
          <p:nvSpPr>
            <p:cNvPr id="3" name="Rechteck 2"/>
            <p:cNvSpPr/>
            <p:nvPr/>
          </p:nvSpPr>
          <p:spPr bwMode="auto">
            <a:xfrm>
              <a:off x="5543569" y="3071810"/>
              <a:ext cx="3600463" cy="1800000"/>
            </a:xfrm>
            <a:prstGeom prst="rect">
              <a:avLst/>
            </a:prstGeom>
            <a:grpFill/>
            <a:ln w="9525"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a:p>
          </p:txBody>
        </p:sp>
        <p:sp>
          <p:nvSpPr>
            <p:cNvPr id="4101" name="Rechteck 3"/>
            <p:cNvSpPr>
              <a:spLocks noChangeArrowheads="1"/>
            </p:cNvSpPr>
            <p:nvPr/>
          </p:nvSpPr>
          <p:spPr bwMode="auto">
            <a:xfrm>
              <a:off x="0" y="3071810"/>
              <a:ext cx="5786446" cy="1800000"/>
            </a:xfrm>
            <a:prstGeom prst="rect">
              <a:avLst/>
            </a:prstGeom>
            <a:solidFill>
              <a:srgbClr val="C00000"/>
            </a:solidFill>
            <a:ln w="9525" algn="ctr">
              <a:noFill/>
              <a:round/>
              <a:headEnd/>
              <a:tailEnd/>
            </a:ln>
          </p:spPr>
          <p:txBody>
            <a:bodyPr>
              <a:spAutoFit/>
            </a:bodyPr>
            <a:lstStyle/>
            <a:p>
              <a:pPr algn="ctr" eaLnBrk="0" hangingPunct="0">
                <a:spcBef>
                  <a:spcPct val="50000"/>
                </a:spcBef>
              </a:pPr>
              <a:endParaRPr lang="de-DE"/>
            </a:p>
          </p:txBody>
        </p:sp>
      </p:grpSp>
      <p:sp>
        <p:nvSpPr>
          <p:cNvPr id="4099" name="Textfeld 4"/>
          <p:cNvSpPr txBox="1">
            <a:spLocks noChangeArrowheads="1"/>
          </p:cNvSpPr>
          <p:nvPr/>
        </p:nvSpPr>
        <p:spPr bwMode="auto">
          <a:xfrm>
            <a:off x="251520" y="3660765"/>
            <a:ext cx="8424936" cy="954107"/>
          </a:xfrm>
          <a:prstGeom prst="rect">
            <a:avLst/>
          </a:prstGeom>
          <a:noFill/>
          <a:ln w="9525">
            <a:noFill/>
            <a:miter lim="800000"/>
            <a:headEnd/>
            <a:tailEnd/>
          </a:ln>
        </p:spPr>
        <p:txBody>
          <a:bodyPr wrap="square">
            <a:spAutoFit/>
          </a:bodyPr>
          <a:lstStyle/>
          <a:p>
            <a:r>
              <a:rPr lang="ru-RU" sz="2800" b="1" dirty="0" smtClean="0">
                <a:solidFill>
                  <a:schemeClr val="bg1"/>
                </a:solidFill>
              </a:rPr>
              <a:t>Книги издательства </a:t>
            </a:r>
            <a:r>
              <a:rPr lang="en-US" sz="2800" b="1" dirty="0" smtClean="0">
                <a:solidFill>
                  <a:schemeClr val="bg1"/>
                </a:solidFill>
              </a:rPr>
              <a:t>Springer Nature: </a:t>
            </a:r>
            <a:endParaRPr lang="ru-RU" sz="2800" b="1" dirty="0" smtClean="0">
              <a:solidFill>
                <a:schemeClr val="bg1"/>
              </a:solidFill>
            </a:endParaRPr>
          </a:p>
          <a:p>
            <a:r>
              <a:rPr lang="ru-RU" sz="2800" b="1" dirty="0">
                <a:solidFill>
                  <a:schemeClr val="bg1"/>
                </a:solidFill>
              </a:rPr>
              <a:t>п</a:t>
            </a:r>
            <a:r>
              <a:rPr lang="ru-RU" sz="2800" b="1" dirty="0" smtClean="0">
                <a:solidFill>
                  <a:schemeClr val="bg1"/>
                </a:solidFill>
              </a:rPr>
              <a:t>одбор и анализ книг по дисциплине</a:t>
            </a:r>
            <a:endParaRPr lang="en-AU" sz="2800" b="1" dirty="0" smtClean="0">
              <a:solidFill>
                <a:schemeClr val="bg1"/>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9</a:t>
            </a:fld>
            <a:endParaRPr lang="ru-RU">
              <a:solidFill>
                <a:prstClr val="black">
                  <a:tint val="75000"/>
                </a:prstClr>
              </a:solidFill>
            </a:endParaRPr>
          </a:p>
        </p:txBody>
      </p:sp>
    </p:spTree>
    <p:extLst>
      <p:ext uri="{BB962C8B-B14F-4D97-AF65-F5344CB8AC3E}">
        <p14:creationId xmlns:p14="http://schemas.microsoft.com/office/powerpoint/2010/main" val="1599313698"/>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556b50862c2856f9ac4d7e89259c799a2cb76b"/>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er Nature">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xmlns="" name="Presentation3" id="{1B1DC171-9884-46BE-8355-89B5A75590F5}" vid="{3B115733-4F1E-48A0-8E27-8C4DA627C928}"/>
    </a:ext>
  </a:extLst>
</a:theme>
</file>

<file path=ppt/theme/theme3.xml><?xml version="1.0" encoding="utf-8"?>
<a:theme xmlns:a="http://schemas.openxmlformats.org/drawingml/2006/main" name="1_Springer Nature">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 xmlns:thm15="http://schemas.microsoft.com/office/thememl/2012/main" name="Presentation3" id="{1B1DC171-9884-46BE-8355-89B5A75590F5}" vid="{3B115733-4F1E-48A0-8E27-8C4DA627C928}"/>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7417</TotalTime>
  <Words>2146</Words>
  <Application>Microsoft Office PowerPoint</Application>
  <PresentationFormat>On-screen Show (4:3)</PresentationFormat>
  <Paragraphs>258</Paragraphs>
  <Slides>39</Slides>
  <Notes>14</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1_Тема Office</vt:lpstr>
      <vt:lpstr>Springer Nature</vt:lpstr>
      <vt:lpstr>1_Springer Nature</vt:lpstr>
      <vt:lpstr>Тема 6: Как опубликовать монографию в издательстве Springer Nature    ИРИНА АЛЕКСАНДРОВА  2020</vt:lpstr>
      <vt:lpstr>PowerPoint Presentation</vt:lpstr>
      <vt:lpstr>Бизнинг платформалар/ Webites</vt:lpstr>
      <vt:lpstr>ЎЗБЕКИСТОНДА ОБУНА:  Ўзбекистон инновацион ривожланиш Вазирлиги билан Springer Nature компанияси  имзолаган шартнома доирасида республикамизнинг 100 ташкилотларига  2020 йил давомида (январ-декабр) қўйидаги маълумотлар базасига уланиш имкони берилди  :</vt:lpstr>
      <vt:lpstr>Ўзбекистон ва Қозоғистонни таққослаганда: 2015-2019 йиллардаги нашрлар сони</vt:lpstr>
      <vt:lpstr>Springer Nature журналлари, рейтинглардаги ўрни ва афзалликлари </vt:lpstr>
      <vt:lpstr>Сайтга қандай кириш мумкин?  www.link.springer.com сайтига кириш керак. </vt:lpstr>
      <vt:lpstr>PowerPoint Presentation</vt:lpstr>
      <vt:lpstr>PowerPoint Presentation</vt:lpstr>
      <vt:lpstr>Книги издаваемые Springer Nature: преимущества коллекции www.link.springer.com У Узбекистана нет полной подписки на книги! Только открытые книги! </vt:lpstr>
      <vt:lpstr>PowerPoint Presentation</vt:lpstr>
      <vt:lpstr>Поиск книг на www.link.springer.com</vt:lpstr>
      <vt:lpstr>Поиск книг на www.link.springer.com</vt:lpstr>
      <vt:lpstr>Просмотр и скачивание книги на www.link.springer.com</vt:lpstr>
      <vt:lpstr>Полезные ссылки на инструкции по использованию ресурсов</vt:lpstr>
      <vt:lpstr>PowerPoint Presentation</vt:lpstr>
      <vt:lpstr>Инструкции, обучение, материалы для авторов Springer Nature https://www.springernature.com/gp/authors</vt:lpstr>
      <vt:lpstr>Инструкции для авторов книг https://www.springer.com/gp/authors-editors/book-authors-editors</vt:lpstr>
      <vt:lpstr>Инструкции для авторов книг https://www.springer.com/gp/authors-editors/book-authors-editors</vt:lpstr>
      <vt:lpstr>Подготовка книги: Шаблоны. Структура https://www.springer.com/gp/authors-editors/book-authors-editors/resources-guidelines/book-manuscript-guidelines/manuscript-preparation/5636</vt:lpstr>
      <vt:lpstr>Контакты редакторов по направлениям наук https://www.springer.com/gp/authors-editors/contact-a-springer-publishing-editor  </vt:lpstr>
      <vt:lpstr>PowerPoint Presentation</vt:lpstr>
      <vt:lpstr>Название должно привлечь внимание читателя</vt:lpstr>
      <vt:lpstr>Аннотация</vt:lpstr>
      <vt:lpstr>PowerPoint Presentation</vt:lpstr>
      <vt:lpstr>Улучшить читаемость текста</vt:lpstr>
      <vt:lpstr>Структура предложения</vt:lpstr>
      <vt:lpstr>PowerPoint Presentation</vt:lpstr>
      <vt:lpstr>Что хотят видеть редакторы?</vt:lpstr>
      <vt:lpstr>Этика научных публикаций</vt:lpstr>
      <vt:lpstr>Редакционный процесс: экспертиза материала</vt:lpstr>
      <vt:lpstr>PowerPoint Presentation</vt:lpstr>
      <vt:lpstr>Сопроводительное письмо – это первое впечатление редакторов журналов о вас</vt:lpstr>
      <vt:lpstr>Обязательно необходимо написать впечатляющее сопроводительное письмо</vt:lpstr>
      <vt:lpstr>Ответное письмо</vt:lpstr>
      <vt:lpstr>Согласие  с рецензентом</vt:lpstr>
      <vt:lpstr>Несогласие с рецензентами допустимо в вежливой форме:</vt:lpstr>
      <vt:lpstr>Несколько критериев качественной научной публикации</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Alexandrova, Irina, Springer AE</cp:lastModifiedBy>
  <cp:revision>283</cp:revision>
  <cp:lastPrinted>2015-04-24T10:41:05Z</cp:lastPrinted>
  <dcterms:created xsi:type="dcterms:W3CDTF">2015-04-19T16:59:21Z</dcterms:created>
  <dcterms:modified xsi:type="dcterms:W3CDTF">2020-04-18T11:26:03Z</dcterms:modified>
</cp:coreProperties>
</file>