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
  </p:notesMasterIdLst>
  <p:sldIdLst>
    <p:sldId id="458" r:id="rId2"/>
    <p:sldId id="427" r:id="rId3"/>
    <p:sldId id="431" r:id="rId4"/>
    <p:sldId id="432" r:id="rId5"/>
    <p:sldId id="435" r:id="rId6"/>
    <p:sldId id="459" r:id="rId7"/>
    <p:sldId id="460" r:id="rId8"/>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160">
          <p15:clr>
            <a:srgbClr val="A4A3A4"/>
          </p15:clr>
        </p15:guide>
        <p15:guide id="4" orient="horz" pos="1215" userDrawn="1">
          <p15:clr>
            <a:srgbClr val="A4A3A4"/>
          </p15:clr>
        </p15:guide>
        <p15:guide id="5" orient="horz" pos="5842" userDrawn="1">
          <p15:clr>
            <a:srgbClr val="A4A3A4"/>
          </p15:clr>
        </p15:guide>
        <p15:guide id="6" pos="210" userDrawn="1">
          <p15:clr>
            <a:srgbClr val="A4A3A4"/>
          </p15:clr>
        </p15:guide>
        <p15:guide id="8" orient="horz" pos="943" userDrawn="1">
          <p15:clr>
            <a:srgbClr val="A4A3A4"/>
          </p15:clr>
        </p15:guide>
        <p15:guide id="9" pos="41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A8C7"/>
    <a:srgbClr val="FCF6E5"/>
    <a:srgbClr val="CE1126"/>
    <a:srgbClr val="0000FF"/>
    <a:srgbClr val="014076"/>
    <a:srgbClr val="003366"/>
    <a:srgbClr val="346197"/>
    <a:srgbClr val="4F81BD"/>
    <a:srgbClr val="E9EDF4"/>
    <a:srgbClr val="E2E2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838" autoAdjust="0"/>
    <p:restoredTop sz="94000" autoAdjust="0"/>
  </p:normalViewPr>
  <p:slideViewPr>
    <p:cSldViewPr>
      <p:cViewPr>
        <p:scale>
          <a:sx n="59" d="100"/>
          <a:sy n="59" d="100"/>
        </p:scale>
        <p:origin x="-2506" y="-62"/>
      </p:cViewPr>
      <p:guideLst>
        <p:guide orient="horz" pos="1215"/>
        <p:guide orient="horz" pos="5842"/>
        <p:guide orient="horz" pos="943"/>
        <p:guide pos="2160"/>
        <p:guide pos="210"/>
        <p:guide pos="411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3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8BAF3-98E0-4D9F-8C3F-F757BC698F87}" type="datetimeFigureOut">
              <a:rPr lang="ru-RU" smtClean="0"/>
              <a:pPr/>
              <a:t>10.05.2024</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01908-1096-4B12-A681-58D3911E6A89}" type="slidenum">
              <a:rPr lang="ru-RU" smtClean="0"/>
              <a:pPr/>
              <a:t>‹#›</a:t>
            </a:fld>
            <a:endParaRPr lang="ru-RU"/>
          </a:p>
        </p:txBody>
      </p:sp>
    </p:spTree>
    <p:extLst>
      <p:ext uri="{BB962C8B-B14F-4D97-AF65-F5344CB8AC3E}">
        <p14:creationId xmlns:p14="http://schemas.microsoft.com/office/powerpoint/2010/main" val="249088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a:t>
            </a:fld>
            <a:endParaRPr lang="ru-RU"/>
          </a:p>
        </p:txBody>
      </p:sp>
    </p:spTree>
    <p:extLst>
      <p:ext uri="{BB962C8B-B14F-4D97-AF65-F5344CB8AC3E}">
        <p14:creationId xmlns:p14="http://schemas.microsoft.com/office/powerpoint/2010/main" val="271992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2</a:t>
            </a:fld>
            <a:endParaRPr lang="ru-RU"/>
          </a:p>
        </p:txBody>
      </p:sp>
    </p:spTree>
    <p:extLst>
      <p:ext uri="{BB962C8B-B14F-4D97-AF65-F5344CB8AC3E}">
        <p14:creationId xmlns:p14="http://schemas.microsoft.com/office/powerpoint/2010/main" val="153148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3</a:t>
            </a:fld>
            <a:endParaRPr lang="ru-RU"/>
          </a:p>
        </p:txBody>
      </p:sp>
    </p:spTree>
    <p:extLst>
      <p:ext uri="{BB962C8B-B14F-4D97-AF65-F5344CB8AC3E}">
        <p14:creationId xmlns:p14="http://schemas.microsoft.com/office/powerpoint/2010/main" val="4834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4</a:t>
            </a:fld>
            <a:endParaRPr lang="ru-RU"/>
          </a:p>
        </p:txBody>
      </p:sp>
    </p:spTree>
    <p:extLst>
      <p:ext uri="{BB962C8B-B14F-4D97-AF65-F5344CB8AC3E}">
        <p14:creationId xmlns:p14="http://schemas.microsoft.com/office/powerpoint/2010/main" val="123827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5</a:t>
            </a:fld>
            <a:endParaRPr lang="ru-RU"/>
          </a:p>
        </p:txBody>
      </p:sp>
    </p:spTree>
    <p:extLst>
      <p:ext uri="{BB962C8B-B14F-4D97-AF65-F5344CB8AC3E}">
        <p14:creationId xmlns:p14="http://schemas.microsoft.com/office/powerpoint/2010/main" val="90181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6</a:t>
            </a:fld>
            <a:endParaRPr lang="ru-RU"/>
          </a:p>
        </p:txBody>
      </p:sp>
    </p:spTree>
    <p:extLst>
      <p:ext uri="{BB962C8B-B14F-4D97-AF65-F5344CB8AC3E}">
        <p14:creationId xmlns:p14="http://schemas.microsoft.com/office/powerpoint/2010/main" val="159176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7</a:t>
            </a:fld>
            <a:endParaRPr lang="ru-RU"/>
          </a:p>
        </p:txBody>
      </p:sp>
    </p:spTree>
    <p:extLst>
      <p:ext uri="{BB962C8B-B14F-4D97-AF65-F5344CB8AC3E}">
        <p14:creationId xmlns:p14="http://schemas.microsoft.com/office/powerpoint/2010/main" val="1591768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a:t>Образец заголовка</a:t>
            </a:r>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86387" y="396701"/>
            <a:ext cx="1671638" cy="845220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71475" y="396701"/>
            <a:ext cx="4900613" cy="84522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4405"/>
            <a:ext cx="2256235" cy="167851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10.05.2024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AD52426-CF88-4C98-8613-586385E3CD61}" type="datetimeFigureOut">
              <a:rPr lang="ru-RU" smtClean="0"/>
              <a:pPr/>
              <a:t>10.05.2024</a:t>
            </a:fld>
            <a:endParaRPr lang="ru-RU"/>
          </a:p>
        </p:txBody>
      </p:sp>
      <p:sp>
        <p:nvSpPr>
          <p:cNvPr id="5" name="Нижний колонтитул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AB5D01DA-97AF-4FDC-AF41-7E24C8FF13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direct.farm/post/krupneyshiy-v-strane-zhivotnovodcheskiy-kompleks-za-18-mlrd-rub-postroyat-v-sibiri-28267" TargetMode="External"/><Relationship Id="rId5" Type="http://schemas.openxmlformats.org/officeDocument/2006/relationships/hyperlink" Target="https://direct.farm/post/v-rf-sozdali-sistemu-monitoringa-zdorovya-korov-v-realnom-vremeni-cherez-zheludok-27652" TargetMode="External"/><Relationship Id="rId4" Type="http://schemas.openxmlformats.org/officeDocument/2006/relationships/hyperlink" Target="https://iz.ru/1639485/2024-01-25/neiroset-prodlit-srok-zhizni-korov-i-uvelichit-nadoi-molok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323528" y="0"/>
            <a:ext cx="9505056" cy="13066808"/>
          </a:xfrm>
          <a:prstGeom prst="rect">
            <a:avLst/>
          </a:prstGeom>
          <a:gradFill>
            <a:gsLst>
              <a:gs pos="0">
                <a:srgbClr val="346197">
                  <a:lumMod val="59000"/>
                </a:srgbClr>
              </a:gs>
              <a:gs pos="39000">
                <a:srgbClr val="003366">
                  <a:lumMod val="87000"/>
                  <a:lumOff val="13000"/>
                </a:srgbClr>
              </a:gs>
              <a:gs pos="57000">
                <a:srgbClr val="014076">
                  <a:lumMod val="56000"/>
                </a:srgbClr>
              </a:gs>
              <a:gs pos="99000">
                <a:srgbClr val="003366">
                  <a:lumMod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39068" t="54453"/>
          <a:stretch/>
        </p:blipFill>
        <p:spPr bwMode="auto">
          <a:xfrm flipH="1">
            <a:off x="-1863554" y="-616449"/>
            <a:ext cx="10477129" cy="456133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2"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44513" t="54453" r="-1"/>
          <a:stretch/>
        </p:blipFill>
        <p:spPr bwMode="auto">
          <a:xfrm>
            <a:off x="-1683568" y="3191324"/>
            <a:ext cx="9541025" cy="456133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3"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1320396" y="7545288"/>
            <a:ext cx="9166308" cy="26030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387424" y="-159568"/>
            <a:ext cx="7632848" cy="10312696"/>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Rectangle 1"/>
          <p:cNvSpPr>
            <a:spLocks noChangeArrowheads="1"/>
          </p:cNvSpPr>
          <p:nvPr/>
        </p:nvSpPr>
        <p:spPr bwMode="auto">
          <a:xfrm>
            <a:off x="500042" y="9025450"/>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Ilmiy-texnik</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smtClean="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Toshkent-202</a:t>
            </a:r>
            <a:r>
              <a:rPr lang="ru-RU" sz="1200" dirty="0" smtClean="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4</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p:txBody>
      </p:sp>
      <p:sp>
        <p:nvSpPr>
          <p:cNvPr id="26" name="Прямоугольник 25"/>
          <p:cNvSpPr/>
          <p:nvPr/>
        </p:nvSpPr>
        <p:spPr>
          <a:xfrm>
            <a:off x="5445224" y="666718"/>
            <a:ext cx="576424" cy="317979"/>
          </a:xfrm>
          <a:prstGeom prst="rect">
            <a:avLst/>
          </a:prstGeom>
          <a:solidFill>
            <a:schemeClr val="tx1">
              <a:lumMod val="95000"/>
              <a:lumOff val="5000"/>
              <a:alpha val="39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7" name="文本框 40"/>
          <p:cNvSpPr txBox="1"/>
          <p:nvPr/>
        </p:nvSpPr>
        <p:spPr>
          <a:xfrm>
            <a:off x="5517232" y="675750"/>
            <a:ext cx="1060947" cy="299917"/>
          </a:xfrm>
          <a:prstGeom prst="rect">
            <a:avLst/>
          </a:prstGeom>
          <a:noFill/>
          <a:ln>
            <a:noFill/>
          </a:ln>
        </p:spPr>
        <p:txBody>
          <a:bodyPr wrap="square" lIns="68415" tIns="34208" rIns="68415" bIns="34208"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ru-RU" altLang="zh-CN" sz="15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a:t>
            </a:r>
            <a:r>
              <a:rPr lang="ru-RU" altLang="zh-CN" sz="15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2</a:t>
            </a:r>
            <a:r>
              <a:rPr lang="ru-RU" altLang="zh-CN" sz="15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 </a:t>
            </a:r>
            <a:endParaRPr lang="zh-CN" altLang="en-US" sz="15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p:txBody>
      </p:sp>
      <p:sp>
        <p:nvSpPr>
          <p:cNvPr id="28" name="Прямоугольник 27"/>
          <p:cNvSpPr/>
          <p:nvPr/>
        </p:nvSpPr>
        <p:spPr>
          <a:xfrm>
            <a:off x="-27384" y="3405120"/>
            <a:ext cx="7704856" cy="2628000"/>
          </a:xfrm>
          <a:prstGeom prst="rect">
            <a:avLst/>
          </a:prstGeom>
          <a:solidFill>
            <a:schemeClr val="tx1">
              <a:lumMod val="95000"/>
              <a:lumOff val="5000"/>
              <a:alpha val="39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nvGrpSpPr>
          <p:cNvPr id="29" name="Группа 28"/>
          <p:cNvGrpSpPr/>
          <p:nvPr/>
        </p:nvGrpSpPr>
        <p:grpSpPr>
          <a:xfrm>
            <a:off x="692696" y="3984296"/>
            <a:ext cx="6022452" cy="1506683"/>
            <a:chOff x="692696" y="3709292"/>
            <a:chExt cx="6022452" cy="1506683"/>
          </a:xfrm>
        </p:grpSpPr>
        <p:sp>
          <p:nvSpPr>
            <p:cNvPr id="30" name="文本框 40"/>
            <p:cNvSpPr txBox="1"/>
            <p:nvPr/>
          </p:nvSpPr>
          <p:spPr>
            <a:xfrm>
              <a:off x="692696" y="3709292"/>
              <a:ext cx="5836703" cy="73866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21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Chorvachilik</a:t>
              </a:r>
              <a:r>
                <a:rPr lang="en-US" sz="21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1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sohasidagi</a:t>
              </a:r>
              <a:r>
                <a:rPr lang="en-US" sz="21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1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ilmiy</a:t>
              </a:r>
              <a:r>
                <a:rPr lang="en-US" sz="21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1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va</a:t>
              </a:r>
              <a:r>
                <a:rPr lang="en-US" sz="21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endParaRPr lang="en-US" sz="21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endParaRPr>
            </a:p>
            <a:p>
              <a:pPr algn="r"/>
              <a:r>
                <a:rPr lang="en-US" sz="21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innovatsion</a:t>
              </a:r>
              <a:r>
                <a:rPr lang="en-US" sz="21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1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ishlanmalar</a:t>
              </a:r>
              <a:r>
                <a:rPr lang="en-US" sz="21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1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boʻyicha</a:t>
              </a:r>
              <a:endParaRPr lang="ru-RU" sz="21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endParaRPr>
            </a:p>
          </p:txBody>
        </p:sp>
        <p:sp>
          <p:nvSpPr>
            <p:cNvPr id="31" name="圆角矩形 4"/>
            <p:cNvSpPr/>
            <p:nvPr/>
          </p:nvSpPr>
          <p:spPr>
            <a:xfrm>
              <a:off x="3142468" y="4380261"/>
              <a:ext cx="3572680" cy="83571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r"/>
              <a:r>
                <a:rPr lang="en-US"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DAYJEST</a:t>
              </a:r>
              <a:endParaRPr lang="ru-RU"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p:txBody>
        </p:sp>
      </p:grpSp>
      <p:sp>
        <p:nvSpPr>
          <p:cNvPr id="32" name="Параллелограмм 31"/>
          <p:cNvSpPr/>
          <p:nvPr/>
        </p:nvSpPr>
        <p:spPr>
          <a:xfrm>
            <a:off x="2010023" y="1097066"/>
            <a:ext cx="2405907" cy="2160000"/>
          </a:xfrm>
          <a:prstGeom prst="parallelogram">
            <a:avLst>
              <a:gd name="adj" fmla="val 30432"/>
            </a:avLst>
          </a:prstGeom>
          <a:blipFill dpi="0" rotWithShape="0">
            <a:blip r:embed="rId4"/>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Блок-схема: карточка 5"/>
          <p:cNvSpPr/>
          <p:nvPr/>
        </p:nvSpPr>
        <p:spPr>
          <a:xfrm flipH="1" flipV="1">
            <a:off x="-675096" y="1097066"/>
            <a:ext cx="3240000" cy="21600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dpi="0" rotWithShape="0">
            <a:blip r:embed="rId5"/>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Блок-схема: карточка 5"/>
          <p:cNvSpPr/>
          <p:nvPr/>
        </p:nvSpPr>
        <p:spPr>
          <a:xfrm>
            <a:off x="3861048" y="1097066"/>
            <a:ext cx="3240000" cy="21600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Блок-схема: карточка 5"/>
          <p:cNvSpPr/>
          <p:nvPr/>
        </p:nvSpPr>
        <p:spPr>
          <a:xfrm flipH="1">
            <a:off x="-300552" y="6177375"/>
            <a:ext cx="4161600" cy="253971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dpi="0" rotWithShape="0">
            <a:blip r:embed="rId7"/>
            <a:srcRect/>
            <a:stretch>
              <a:fillRect l="-6000"/>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Блок-схема: карточка 5"/>
          <p:cNvSpPr/>
          <p:nvPr/>
        </p:nvSpPr>
        <p:spPr>
          <a:xfrm flipV="1">
            <a:off x="3155241" y="6177375"/>
            <a:ext cx="4162191" cy="253971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dpi="0" rotWithShape="0">
            <a:blip r:embed="rId8"/>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40792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819472" y="-925853"/>
            <a:ext cx="8105820" cy="2699927"/>
            <a:chOff x="-819472" y="-925853"/>
            <a:chExt cx="8105820" cy="2699927"/>
          </a:xfrm>
        </p:grpSpPr>
        <p:pic>
          <p:nvPicPr>
            <p:cNvPr id="26"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819472" y="-925853"/>
              <a:ext cx="8105820" cy="2681271"/>
            </a:xfrm>
            <a:prstGeom prst="rect">
              <a:avLst/>
            </a:prstGeom>
            <a:extLst>
              <a:ext uri="{909E8E84-426E-40DD-AFC4-6F175D3DCCD1}">
                <a14:hiddenFill xmlns:a14="http://schemas.microsoft.com/office/drawing/2010/main">
                  <a:solidFill>
                    <a:srgbClr val="FFFFFF"/>
                  </a:solidFill>
                </a14:hiddenFill>
              </a:ext>
            </a:extLst>
          </p:spPr>
        </p:pic>
        <p:sp>
          <p:nvSpPr>
            <p:cNvPr id="30" name="Прямоугольник 29"/>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grpSp>
        <p:nvGrpSpPr>
          <p:cNvPr id="27" name="Группа 26">
            <a:extLst>
              <a:ext uri="{FF2B5EF4-FFF2-40B4-BE49-F238E27FC236}">
                <a16:creationId xmlns:a16="http://schemas.microsoft.com/office/drawing/2014/main" xmlns="" id="{292D863D-45E9-4BBC-873C-04F86ED1AFC5}"/>
              </a:ext>
            </a:extLst>
          </p:cNvPr>
          <p:cNvGrpSpPr/>
          <p:nvPr/>
        </p:nvGrpSpPr>
        <p:grpSpPr>
          <a:xfrm>
            <a:off x="-244954" y="9360838"/>
            <a:ext cx="7347909" cy="292388"/>
            <a:chOff x="-244954" y="9360838"/>
            <a:chExt cx="7347909" cy="292388"/>
          </a:xfrm>
        </p:grpSpPr>
        <p:cxnSp>
          <p:nvCxnSpPr>
            <p:cNvPr id="28" name="Прямая соединительная линия 27">
              <a:extLst>
                <a:ext uri="{FF2B5EF4-FFF2-40B4-BE49-F238E27FC236}">
                  <a16:creationId xmlns:a16="http://schemas.microsoft.com/office/drawing/2014/main" xmlns="" id="{55127840-894F-44E7-A6A9-102E05FE466C}"/>
                </a:ext>
              </a:extLst>
            </p:cNvPr>
            <p:cNvCxnSpPr>
              <a:cxnSpLocks/>
            </p:cNvCxnSpPr>
            <p:nvPr/>
          </p:nvCxnSpPr>
          <p:spPr>
            <a:xfrm flipV="1">
              <a:off x="3684136" y="9507032"/>
              <a:ext cx="341881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EE38A4E4-D855-4ED9-A1C3-2D5F6882D7F2}"/>
                </a:ext>
              </a:extLst>
            </p:cNvPr>
            <p:cNvCxnSpPr>
              <a:cxnSpLocks/>
            </p:cNvCxnSpPr>
            <p:nvPr/>
          </p:nvCxnSpPr>
          <p:spPr>
            <a:xfrm rot="10800000">
              <a:off x="-244954" y="9507032"/>
              <a:ext cx="346020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2CB5FC6F-929A-4E1A-B5E6-FF1B15A05D4F}"/>
                </a:ext>
              </a:extLst>
            </p:cNvPr>
            <p:cNvSpPr txBox="1"/>
            <p:nvPr/>
          </p:nvSpPr>
          <p:spPr>
            <a:xfrm>
              <a:off x="3252397" y="9360838"/>
              <a:ext cx="394595" cy="292388"/>
            </a:xfrm>
            <a:prstGeom prst="rect">
              <a:avLst/>
            </a:prstGeom>
            <a:noFill/>
          </p:spPr>
          <p:txBody>
            <a:bodyPr wrap="square" rtlCol="0" anchor="ctr">
              <a:spAutoFit/>
            </a:bodyPr>
            <a:lstStyle/>
            <a:p>
              <a:pPr algn="ctr"/>
              <a:r>
                <a:rPr lang="ru-RU" sz="1300" dirty="0" smtClean="0">
                  <a:solidFill>
                    <a:schemeClr val="accent1">
                      <a:lumMod val="50000"/>
                    </a:schemeClr>
                  </a:solidFill>
                  <a:latin typeface="Franklin Gothic Book" panose="020B0503020102020204" pitchFamily="34" charset="0"/>
                </a:rPr>
                <a:t>2</a:t>
              </a:r>
              <a:endParaRPr lang="ru-RU" sz="1300" dirty="0">
                <a:solidFill>
                  <a:schemeClr val="accent1">
                    <a:lumMod val="50000"/>
                  </a:schemeClr>
                </a:solidFill>
                <a:latin typeface="Franklin Gothic Book" panose="020B0503020102020204" pitchFamily="34" charset="0"/>
              </a:endParaRPr>
            </a:p>
          </p:txBody>
        </p:sp>
      </p:grpSp>
      <p:sp>
        <p:nvSpPr>
          <p:cNvPr id="35" name="TextBox 34">
            <a:extLst>
              <a:ext uri="{FF2B5EF4-FFF2-40B4-BE49-F238E27FC236}">
                <a16:creationId xmlns:a16="http://schemas.microsoft.com/office/drawing/2014/main" xmlns="" id="{8B1CBFD5-4610-4F72-934E-6B1F7EDEDC6D}"/>
              </a:ext>
            </a:extLst>
          </p:cNvPr>
          <p:cNvSpPr txBox="1"/>
          <p:nvPr/>
        </p:nvSpPr>
        <p:spPr>
          <a:xfrm>
            <a:off x="1124744" y="287336"/>
            <a:ext cx="5421436" cy="1153521"/>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Neyron tarmoq sigirlarning umrini uzaytirishi va sut ishlab chiqarishda ijobiy </a:t>
            </a:r>
            <a:r>
              <a:rPr lang="en-US"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ta’sir ko’rsatishi mumkin</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xmlns="" id="{68C4CD0C-1A18-4C9E-96DF-A83602BD83F0}"/>
              </a:ext>
            </a:extLst>
          </p:cNvPr>
          <p:cNvSpPr txBox="1"/>
          <p:nvPr/>
        </p:nvSpPr>
        <p:spPr>
          <a:xfrm>
            <a:off x="200949" y="1928664"/>
            <a:ext cx="6345230" cy="738664"/>
          </a:xfrm>
          <a:prstGeom prst="rect">
            <a:avLst/>
          </a:prstGeom>
          <a:noFill/>
        </p:spPr>
        <p:txBody>
          <a:bodyPr wrap="square">
            <a:spAutoFit/>
          </a:bodyPr>
          <a:lstStyle/>
          <a:p>
            <a:pPr algn="ct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Rossiya talabalari tomonidan yo‘lga qo‘yilgan DairyVision startap dasturiy ta’minoti sigirlarning fiziologik va reproduktiv, kasalliklar va stress ko‘rsatkichlarini masofadan turib kuzatish va kompyuterdan ko‘rish imkonini beradi. </a:t>
            </a:r>
            <a:endParaRPr lang="ru-RU" sz="1400" dirty="0"/>
          </a:p>
        </p:txBody>
      </p:sp>
      <p:sp>
        <p:nvSpPr>
          <p:cNvPr id="49" name="TextBox 48">
            <a:extLst>
              <a:ext uri="{FF2B5EF4-FFF2-40B4-BE49-F238E27FC236}">
                <a16:creationId xmlns:a16="http://schemas.microsoft.com/office/drawing/2014/main" xmlns="" id="{8D5D8DCE-A7E8-4A7D-B88F-59626D9366C3}"/>
              </a:ext>
            </a:extLst>
          </p:cNvPr>
          <p:cNvSpPr txBox="1"/>
          <p:nvPr/>
        </p:nvSpPr>
        <p:spPr>
          <a:xfrm>
            <a:off x="361113" y="5814652"/>
            <a:ext cx="6177161" cy="738664"/>
          </a:xfrm>
          <a:prstGeom prst="rect">
            <a:avLst/>
          </a:prstGeom>
          <a:noFill/>
        </p:spPr>
        <p:txBody>
          <a:bodyPr wrap="square">
            <a:spAutoFit/>
          </a:bodyPr>
          <a:lstStyle/>
          <a:p>
            <a:pPr algn="ct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Startap</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ishtirokchilarining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fikriga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ko'ra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dasturiy</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ta’minot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xil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pul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xarajatlari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bilan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sigirlarning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umrini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30-50% ga,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o'rtacha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sut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miqdorini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esa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2-4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litrga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oshirish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imkonini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beradi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endParaRPr lang="ru-RU" sz="1400" dirty="0"/>
          </a:p>
        </p:txBody>
      </p:sp>
      <p:grpSp>
        <p:nvGrpSpPr>
          <p:cNvPr id="5" name="Группа 4">
            <a:extLst>
              <a:ext uri="{FF2B5EF4-FFF2-40B4-BE49-F238E27FC236}">
                <a16:creationId xmlns:a16="http://schemas.microsoft.com/office/drawing/2014/main" xmlns="" id="{1D3CD443-B3D7-4016-8424-FBBD85F3ED01}"/>
              </a:ext>
            </a:extLst>
          </p:cNvPr>
          <p:cNvGrpSpPr/>
          <p:nvPr/>
        </p:nvGrpSpPr>
        <p:grpSpPr>
          <a:xfrm>
            <a:off x="188397" y="2795205"/>
            <a:ext cx="6669602" cy="2891570"/>
            <a:chOff x="188397" y="2637494"/>
            <a:chExt cx="6669602" cy="2891570"/>
          </a:xfrm>
        </p:grpSpPr>
        <p:sp>
          <p:nvSpPr>
            <p:cNvPr id="47" name="Прямоугольник 46">
              <a:extLst>
                <a:ext uri="{FF2B5EF4-FFF2-40B4-BE49-F238E27FC236}">
                  <a16:creationId xmlns:a16="http://schemas.microsoft.com/office/drawing/2014/main" xmlns="" id="{A81D4909-83FA-4302-8362-D5BD21085783}"/>
                </a:ext>
              </a:extLst>
            </p:cNvPr>
            <p:cNvSpPr/>
            <p:nvPr/>
          </p:nvSpPr>
          <p:spPr>
            <a:xfrm>
              <a:off x="239710" y="2637494"/>
              <a:ext cx="6618289" cy="1815882"/>
            </a:xfrm>
            <a:prstGeom prst="rect">
              <a:avLst/>
            </a:prstGeom>
          </p:spPr>
          <p:txBody>
            <a:bodyPr wrap="square">
              <a:spAutoFit/>
            </a:bodyPr>
            <a:lstStyle/>
            <a:p>
              <a:pPr marL="2955925">
                <a:spcAft>
                  <a:spcPts val="600"/>
                </a:spcAft>
              </a:pPr>
              <a:r>
                <a:rPr lang="en-US" sz="1400" dirty="0" err="1">
                  <a:solidFill>
                    <a:schemeClr val="tx1">
                      <a:lumMod val="95000"/>
                      <a:lumOff val="5000"/>
                    </a:schemeClr>
                  </a:solidFill>
                  <a:latin typeface="Franklin Gothic Book" panose="020B0503020102020204" pitchFamily="34" charset="0"/>
                </a:rPr>
                <a:t>Kameralardan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olingan</a:t>
              </a:r>
              <a:r>
                <a:rPr lang="en-US" sz="1400" dirty="0">
                  <a:solidFill>
                    <a:schemeClr val="tx1">
                      <a:lumMod val="95000"/>
                      <a:lumOff val="5000"/>
                    </a:schemeClr>
                  </a:solidFill>
                  <a:latin typeface="Franklin Gothic Book" panose="020B0503020102020204" pitchFamily="34" charset="0"/>
                </a:rPr>
                <a:t> video </a:t>
              </a:r>
              <a:r>
                <a:rPr lang="en-US" sz="1400" dirty="0" err="1">
                  <a:solidFill>
                    <a:schemeClr val="tx1">
                      <a:lumMod val="95000"/>
                      <a:lumOff val="5000"/>
                    </a:schemeClr>
                  </a:solidFill>
                  <a:latin typeface="Franklin Gothic Book" panose="020B0503020102020204" pitchFamily="34" charset="0"/>
                </a:rPr>
                <a:t>neyron</a:t>
              </a:r>
              <a:r>
                <a:rPr lang="en-US" sz="1400" dirty="0">
                  <a:solidFill>
                    <a:schemeClr val="tx1">
                      <a:lumMod val="95000"/>
                      <a:lumOff val="5000"/>
                    </a:schemeClr>
                  </a:solidFill>
                  <a:latin typeface="Franklin Gothic Book" panose="020B0503020102020204" pitchFamily="34" charset="0"/>
                </a:rPr>
                <a:t> </a:t>
              </a:r>
              <a:r>
                <a:rPr lang="ru-RU"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tarmoqqa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joylanadi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u </a:t>
              </a:r>
              <a:r>
                <a:rPr lang="en-US" sz="1400" dirty="0" err="1">
                  <a:solidFill>
                    <a:schemeClr val="tx1">
                      <a:lumMod val="95000"/>
                      <a:lumOff val="5000"/>
                    </a:schemeClr>
                  </a:solidFill>
                  <a:latin typeface="Franklin Gothic Book" panose="020B0503020102020204" pitchFamily="34" charset="0"/>
                </a:rPr>
                <a:t>o'z</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navbatida</a:t>
              </a:r>
              <a:r>
                <a:rPr lang="en-US" sz="1400" dirty="0">
                  <a:solidFill>
                    <a:schemeClr val="tx1">
                      <a:lumMod val="95000"/>
                      <a:lumOff val="5000"/>
                    </a:schemeClr>
                  </a:solidFill>
                  <a:latin typeface="Franklin Gothic Book" panose="020B0503020102020204" pitchFamily="34" charset="0"/>
                </a:rPr>
                <a:t> </a:t>
              </a:r>
              <a:r>
                <a:rPr lang="ru-RU"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tasvirni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qayta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ishlaydi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uy</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hayvonlarining</a:t>
              </a:r>
              <a:r>
                <a:rPr lang="en-US" sz="1400" dirty="0">
                  <a:solidFill>
                    <a:schemeClr val="tx1">
                      <a:lumMod val="95000"/>
                      <a:lumOff val="5000"/>
                    </a:schemeClr>
                  </a:solidFill>
                  <a:latin typeface="Franklin Gothic Book" panose="020B0503020102020204" pitchFamily="34" charset="0"/>
                </a:rPr>
                <a:t> </a:t>
              </a:r>
              <a:r>
                <a:rPr lang="ru-RU"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xatti-harakatlarini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kuzatib</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boradi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ma'lumotlarni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tahlil</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qiladi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hamda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fermerga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tavsiyalar</a:t>
              </a:r>
              <a:r>
                <a:rPr lang="en-US" sz="1400" dirty="0">
                  <a:solidFill>
                    <a:schemeClr val="tx1">
                      <a:lumMod val="95000"/>
                      <a:lumOff val="5000"/>
                    </a:schemeClr>
                  </a:solidFill>
                  <a:latin typeface="Franklin Gothic Book" panose="020B0503020102020204" pitchFamily="34" charset="0"/>
                </a:rPr>
                <a:t> ham </a:t>
              </a:r>
              <a:r>
                <a:rPr lang="en-US" sz="1400" dirty="0" err="1">
                  <a:solidFill>
                    <a:schemeClr val="tx1">
                      <a:lumMod val="95000"/>
                      <a:lumOff val="5000"/>
                    </a:schemeClr>
                  </a:solidFill>
                  <a:latin typeface="Franklin Gothic Book" panose="020B0503020102020204" pitchFamily="34" charset="0"/>
                </a:rPr>
                <a:t>beradi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Dasturiy</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ta’minot</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sigirni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rangi</a:t>
              </a:r>
              <a:r>
                <a:rPr lang="en-US" sz="1400" dirty="0">
                  <a:solidFill>
                    <a:schemeClr val="tx1">
                      <a:lumMod val="95000"/>
                      <a:lumOff val="5000"/>
                    </a:schemeClr>
                  </a:solidFill>
                  <a:latin typeface="Franklin Gothic Book" panose="020B0503020102020204" pitchFamily="34" charset="0"/>
                </a:rPr>
                <a:t> </a:t>
              </a:r>
              <a:r>
                <a:rPr lang="ru-RU"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bo'yicha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aniqlashi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kun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davomida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uning</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harakatchanligini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kuzatishi</a:t>
              </a:r>
              <a:endParaRPr lang="ru-RU" sz="1400" dirty="0">
                <a:solidFill>
                  <a:schemeClr val="tx1">
                    <a:lumMod val="95000"/>
                    <a:lumOff val="5000"/>
                  </a:schemeClr>
                </a:solidFill>
                <a:latin typeface="Franklin Gothic Book" panose="020B0503020102020204" pitchFamily="34" charset="0"/>
              </a:endParaRPr>
            </a:p>
          </p:txBody>
        </p:sp>
        <p:pic>
          <p:nvPicPr>
            <p:cNvPr id="21" name="Рисунок 20">
              <a:extLst>
                <a:ext uri="{FF2B5EF4-FFF2-40B4-BE49-F238E27FC236}">
                  <a16:creationId xmlns:a16="http://schemas.microsoft.com/office/drawing/2014/main" xmlns="" id="{77F7831C-C629-407B-BE13-B356B96C492B}"/>
                </a:ext>
              </a:extLst>
            </p:cNvPr>
            <p:cNvPicPr/>
            <p:nvPr/>
          </p:nvPicPr>
          <p:blipFill rotWithShape="1">
            <a:blip r:embed="rId4" cstate="print">
              <a:extLst>
                <a:ext uri="{28A0092B-C50C-407E-A947-70E740481C1C}">
                  <a14:useLocalDpi xmlns:a14="http://schemas.microsoft.com/office/drawing/2010/main" val="0"/>
                </a:ext>
              </a:extLst>
            </a:blip>
            <a:srcRect l="2638" r="2638"/>
            <a:stretch/>
          </p:blipFill>
          <p:spPr bwMode="auto">
            <a:xfrm>
              <a:off x="332952" y="2746235"/>
              <a:ext cx="2664000" cy="1598400"/>
            </a:xfrm>
            <a:prstGeom prst="rect">
              <a:avLst/>
            </a:prstGeom>
            <a:noFill/>
            <a:ln>
              <a:noFill/>
            </a:ln>
          </p:spPr>
        </p:pic>
        <p:sp>
          <p:nvSpPr>
            <p:cNvPr id="48" name="Прямоугольник 47">
              <a:extLst>
                <a:ext uri="{FF2B5EF4-FFF2-40B4-BE49-F238E27FC236}">
                  <a16:creationId xmlns:a16="http://schemas.microsoft.com/office/drawing/2014/main" xmlns="" id="{40EF5A4C-1DCD-42BC-9D0C-5FF9FAFF0578}"/>
                </a:ext>
              </a:extLst>
            </p:cNvPr>
            <p:cNvSpPr/>
            <p:nvPr/>
          </p:nvSpPr>
          <p:spPr>
            <a:xfrm>
              <a:off x="188397" y="4359513"/>
              <a:ext cx="6522594" cy="1169551"/>
            </a:xfrm>
            <a:prstGeom prst="rect">
              <a:avLst/>
            </a:prstGeom>
          </p:spPr>
          <p:txBody>
            <a:bodyPr wrap="square">
              <a:spAutoFit/>
            </a:bodyPr>
            <a:lstStyle/>
            <a:p>
              <a:pPr algn="ctr">
                <a:spcAft>
                  <a:spcPts val="400"/>
                </a:spcAft>
              </a:pPr>
              <a:r>
                <a:rPr lang="en-US" sz="1400" dirty="0" err="1">
                  <a:solidFill>
                    <a:schemeClr val="tx1">
                      <a:lumMod val="95000"/>
                      <a:lumOff val="5000"/>
                    </a:schemeClr>
                  </a:solidFill>
                  <a:latin typeface="Franklin Gothic Book" panose="020B0503020102020204" pitchFamily="34" charset="0"/>
                </a:rPr>
                <a:t>mumkin.Shundan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so'ng</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tizim</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bir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sigirni</a:t>
              </a:r>
              <a:r>
                <a:rPr lang="en-US" sz="1400" dirty="0">
                  <a:solidFill>
                    <a:schemeClr val="tx1">
                      <a:lumMod val="95000"/>
                      <a:lumOff val="5000"/>
                    </a:schemeClr>
                  </a:solidFill>
                  <a:latin typeface="Franklin Gothic Book" panose="020B0503020102020204" pitchFamily="34" charset="0"/>
                </a:rPr>
                <a:t> tik </a:t>
              </a:r>
              <a:r>
                <a:rPr lang="en-US" sz="1400" dirty="0" err="1">
                  <a:solidFill>
                    <a:schemeClr val="tx1">
                      <a:lumMod val="95000"/>
                      <a:lumOff val="5000"/>
                    </a:schemeClr>
                  </a:solidFill>
                  <a:latin typeface="Franklin Gothic Book" panose="020B0503020102020204" pitchFamily="34" charset="0"/>
                </a:rPr>
                <a:t>turgan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yotgan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holda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harakatda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bo‘lgan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holat</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jadvallarini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yaratadi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hamda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bir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yoki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bir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nechta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ko'rsatkichlarning</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keskin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o‘zgarishi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bilan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uning</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sabablarini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hisobga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olgan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holda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hisobot</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yuboradi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dedi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neyron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tarmog'ini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ishlab</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chiquvchilardan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biri</a:t>
              </a:r>
              <a:r>
                <a:rPr lang="en-US" sz="1400" dirty="0">
                  <a:solidFill>
                    <a:schemeClr val="tx1">
                      <a:lumMod val="95000"/>
                      <a:lumOff val="5000"/>
                    </a:schemeClr>
                  </a:solidFill>
                  <a:latin typeface="Franklin Gothic Book" panose="020B0503020102020204" pitchFamily="34" charset="0"/>
                </a:rPr>
                <a:t>, URFU </a:t>
              </a:r>
              <a:r>
                <a:rPr lang="en-US" sz="1400" dirty="0" err="1">
                  <a:solidFill>
                    <a:schemeClr val="tx1">
                      <a:lumMod val="95000"/>
                      <a:lumOff val="5000"/>
                    </a:schemeClr>
                  </a:solidFill>
                  <a:latin typeface="Franklin Gothic Book" panose="020B0503020102020204" pitchFamily="34" charset="0"/>
                </a:rPr>
                <a:t>talabasi</a:t>
              </a:r>
              <a:r>
                <a:rPr lang="en-US" sz="1400" dirty="0">
                  <a:solidFill>
                    <a:schemeClr val="tx1">
                      <a:lumMod val="95000"/>
                      <a:lumOff val="5000"/>
                    </a:schemeClr>
                  </a:solidFill>
                  <a:latin typeface="Franklin Gothic Book" panose="020B0503020102020204" pitchFamily="34" charset="0"/>
                </a:rPr>
                <a:t> Artem </a:t>
              </a:r>
              <a:r>
                <a:rPr lang="en-US" sz="1400" dirty="0" err="1">
                  <a:solidFill>
                    <a:schemeClr val="tx1">
                      <a:lumMod val="95000"/>
                      <a:lumOff val="5000"/>
                    </a:schemeClr>
                  </a:solidFill>
                  <a:latin typeface="Franklin Gothic Book" panose="020B0503020102020204" pitchFamily="34" charset="0"/>
                </a:rPr>
                <a:t>Pshenichnikov</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Izvestiya"ga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bergan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intervyusida</a:t>
              </a:r>
              <a:r>
                <a:rPr lang="en-US" sz="1400" dirty="0">
                  <a:solidFill>
                    <a:schemeClr val="tx1">
                      <a:lumMod val="95000"/>
                      <a:lumOff val="5000"/>
                    </a:schemeClr>
                  </a:solidFill>
                  <a:latin typeface="Franklin Gothic Book" panose="020B0503020102020204" pitchFamily="34" charset="0"/>
                </a:rPr>
                <a:t>.</a:t>
              </a:r>
            </a:p>
          </p:txBody>
        </p:sp>
      </p:grpSp>
      <p:grpSp>
        <p:nvGrpSpPr>
          <p:cNvPr id="4" name="Группа 3">
            <a:extLst>
              <a:ext uri="{FF2B5EF4-FFF2-40B4-BE49-F238E27FC236}">
                <a16:creationId xmlns:a16="http://schemas.microsoft.com/office/drawing/2014/main" xmlns="" id="{3D23C0FF-752F-4AA5-B1F7-D190B1E8DC76}"/>
              </a:ext>
            </a:extLst>
          </p:cNvPr>
          <p:cNvGrpSpPr/>
          <p:nvPr/>
        </p:nvGrpSpPr>
        <p:grpSpPr>
          <a:xfrm>
            <a:off x="222142" y="6681192"/>
            <a:ext cx="6360093" cy="2466856"/>
            <a:chOff x="222142" y="6177136"/>
            <a:chExt cx="6360093" cy="2466856"/>
          </a:xfrm>
        </p:grpSpPr>
        <p:pic>
          <p:nvPicPr>
            <p:cNvPr id="1026" name="Picture 2" descr="Популярные породы коров молочного направления">
              <a:extLst>
                <a:ext uri="{FF2B5EF4-FFF2-40B4-BE49-F238E27FC236}">
                  <a16:creationId xmlns:a16="http://schemas.microsoft.com/office/drawing/2014/main" xmlns="" id="{EACD26BF-C812-4AD5-B528-F4EB556788C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796" b="4796"/>
            <a:stretch/>
          </p:blipFill>
          <p:spPr bwMode="auto">
            <a:xfrm>
              <a:off x="3861048" y="6285877"/>
              <a:ext cx="2664000" cy="1598400"/>
            </a:xfrm>
            <a:prstGeom prst="rect">
              <a:avLst/>
            </a:prstGeom>
            <a:noFill/>
            <a:extLst>
              <a:ext uri="{909E8E84-426E-40DD-AFC4-6F175D3DCCD1}">
                <a14:hiddenFill xmlns:a14="http://schemas.microsoft.com/office/drawing/2010/main">
                  <a:solidFill>
                    <a:srgbClr val="FFFFFF"/>
                  </a:solidFill>
                </a14:hiddenFill>
              </a:ext>
            </a:extLst>
          </p:spPr>
        </p:pic>
        <p:sp>
          <p:nvSpPr>
            <p:cNvPr id="55" name="Прямоугольник 54">
              <a:extLst>
                <a:ext uri="{FF2B5EF4-FFF2-40B4-BE49-F238E27FC236}">
                  <a16:creationId xmlns:a16="http://schemas.microsoft.com/office/drawing/2014/main" xmlns="" id="{A31119B7-C3EB-43B1-BCFC-0D767CE67148}"/>
                </a:ext>
              </a:extLst>
            </p:cNvPr>
            <p:cNvSpPr/>
            <p:nvPr/>
          </p:nvSpPr>
          <p:spPr>
            <a:xfrm>
              <a:off x="222142" y="6177136"/>
              <a:ext cx="3460207" cy="1815882"/>
            </a:xfrm>
            <a:prstGeom prst="rect">
              <a:avLst/>
            </a:prstGeom>
          </p:spPr>
          <p:txBody>
            <a:bodyPr wrap="square">
              <a:spAutoFit/>
            </a:bodyPr>
            <a:lstStyle/>
            <a:p>
              <a:pPr algn="r">
                <a:spcAft>
                  <a:spcPts val="400"/>
                </a:spcAft>
              </a:pPr>
              <a:r>
                <a:rPr lang="en-US" sz="1400" dirty="0" err="1">
                  <a:solidFill>
                    <a:schemeClr val="tx1">
                      <a:lumMod val="95000"/>
                      <a:lumOff val="5000"/>
                    </a:schemeClr>
                  </a:solidFill>
                  <a:latin typeface="Franklin Gothic Book" panose="020B0503020102020204" pitchFamily="34" charset="0"/>
                </a:rPr>
                <a:t>Shuningdek</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bonitatsiya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ya’ni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sigirning</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ko'rinishi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tomonlama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baholash</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amalga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oshiriladi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hamda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semirish</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oqsoqlanish</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hatto</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tug'ilish</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bosqichlarini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aniqlash</a:t>
              </a:r>
              <a:r>
                <a:rPr lang="en-US" sz="1400" dirty="0">
                  <a:solidFill>
                    <a:schemeClr val="tx1">
                      <a:lumMod val="95000"/>
                      <a:lumOff val="5000"/>
                    </a:schemeClr>
                  </a:solidFill>
                  <a:latin typeface="Franklin Gothic Book" panose="020B0503020102020204" pitchFamily="34" charset="0"/>
                </a:rPr>
                <a:t> mumkin.2023 </a:t>
              </a:r>
              <a:r>
                <a:rPr lang="en-US" sz="1400" dirty="0" err="1">
                  <a:solidFill>
                    <a:schemeClr val="tx1">
                      <a:lumMod val="95000"/>
                      <a:lumOff val="5000"/>
                    </a:schemeClr>
                  </a:solidFill>
                  <a:latin typeface="Franklin Gothic Book" panose="020B0503020102020204" pitchFamily="34" charset="0"/>
                </a:rPr>
                <a:t>yil</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dekabr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oyida</a:t>
              </a:r>
              <a:r>
                <a:rPr lang="en-US" sz="1400" dirty="0">
                  <a:solidFill>
                    <a:schemeClr val="tx1">
                      <a:lumMod val="95000"/>
                      <a:lumOff val="5000"/>
                    </a:schemeClr>
                  </a:solidFill>
                  <a:latin typeface="Franklin Gothic Book" panose="020B0503020102020204" pitchFamily="34" charset="0"/>
                </a:rPr>
                <a:t> URFU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Timiryazev</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akademiyasi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talabalari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SberStudent</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akseleratorining</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finalchilari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bo'lishdi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va</a:t>
              </a:r>
              <a:r>
                <a:rPr lang="en-US" sz="1400" dirty="0">
                  <a:solidFill>
                    <a:schemeClr val="tx1">
                      <a:lumMod val="95000"/>
                      <a:lumOff val="5000"/>
                    </a:schemeClr>
                  </a:solidFill>
                  <a:latin typeface="Franklin Gothic Book" panose="020B0503020102020204" pitchFamily="34" charset="0"/>
                </a:rPr>
                <a:t> 15 million </a:t>
              </a:r>
              <a:r>
                <a:rPr lang="en-US" sz="1400" dirty="0" err="1">
                  <a:solidFill>
                    <a:schemeClr val="tx1">
                      <a:lumMod val="95000"/>
                      <a:lumOff val="5000"/>
                    </a:schemeClr>
                  </a:solidFill>
                  <a:latin typeface="Franklin Gothic Book" panose="020B0503020102020204" pitchFamily="34" charset="0"/>
                </a:rPr>
                <a:t>dollarlik</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investitsiya</a:t>
              </a:r>
              <a:endParaRPr lang="en-US" sz="1400" dirty="0">
                <a:solidFill>
                  <a:schemeClr val="tx1">
                    <a:lumMod val="95000"/>
                    <a:lumOff val="5000"/>
                  </a:schemeClr>
                </a:solidFill>
                <a:latin typeface="Franklin Gothic Book" panose="020B0503020102020204" pitchFamily="34" charset="0"/>
              </a:endParaRPr>
            </a:p>
          </p:txBody>
        </p:sp>
        <p:sp>
          <p:nvSpPr>
            <p:cNvPr id="56" name="Прямоугольник 55">
              <a:extLst>
                <a:ext uri="{FF2B5EF4-FFF2-40B4-BE49-F238E27FC236}">
                  <a16:creationId xmlns:a16="http://schemas.microsoft.com/office/drawing/2014/main" xmlns="" id="{C3F7F86F-1DBA-4815-9C2A-FCED05C843FC}"/>
                </a:ext>
              </a:extLst>
            </p:cNvPr>
            <p:cNvSpPr/>
            <p:nvPr/>
          </p:nvSpPr>
          <p:spPr>
            <a:xfrm>
              <a:off x="275765" y="7905328"/>
              <a:ext cx="6306470" cy="738664"/>
            </a:xfrm>
            <a:prstGeom prst="rect">
              <a:avLst/>
            </a:prstGeom>
          </p:spPr>
          <p:txBody>
            <a:bodyPr wrap="square">
              <a:spAutoFit/>
            </a:bodyPr>
            <a:lstStyle/>
            <a:p>
              <a:pPr algn="ctr">
                <a:spcAft>
                  <a:spcPts val="400"/>
                </a:spcAft>
              </a:pPr>
              <a:r>
                <a:rPr lang="en-US" sz="1400" dirty="0" err="1">
                  <a:solidFill>
                    <a:schemeClr val="tx1">
                      <a:lumMod val="95000"/>
                      <a:lumOff val="5000"/>
                    </a:schemeClr>
                  </a:solidFill>
                  <a:latin typeface="Franklin Gothic Book" panose="020B0503020102020204" pitchFamily="34" charset="0"/>
                </a:rPr>
                <a:t>taklifini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qo‘lga</a:t>
              </a:r>
              <a:r>
                <a:rPr lang="en-US" sz="1400" dirty="0">
                  <a:solidFill>
                    <a:schemeClr val="tx1">
                      <a:lumMod val="95000"/>
                      <a:lumOff val="5000"/>
                    </a:schemeClr>
                  </a:solidFill>
                  <a:latin typeface="Franklin Gothic Book" panose="020B0503020102020204" pitchFamily="34" charset="0"/>
                </a:rPr>
                <a:t> </a:t>
              </a:r>
              <a:r>
                <a:rPr lang="en-US" sz="1400" dirty="0" err="1" smtClean="0">
                  <a:solidFill>
                    <a:schemeClr val="tx1">
                      <a:lumMod val="95000"/>
                      <a:lumOff val="5000"/>
                    </a:schemeClr>
                  </a:solidFill>
                  <a:latin typeface="Franklin Gothic Book" panose="020B0503020102020204" pitchFamily="34" charset="0"/>
                </a:rPr>
                <a:t>kiritishdi.Akseleratorda</a:t>
              </a:r>
              <a:r>
                <a:rPr lang="en-US" sz="1400" dirty="0" smtClean="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ishtirok</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etish</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orqali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ular</a:t>
              </a:r>
              <a:r>
                <a:rPr lang="en-US" sz="1400" dirty="0">
                  <a:solidFill>
                    <a:schemeClr val="tx1">
                      <a:lumMod val="95000"/>
                      <a:lumOff val="5000"/>
                    </a:schemeClr>
                  </a:solidFill>
                  <a:latin typeface="Franklin Gothic Book" panose="020B0503020102020204" pitchFamily="34" charset="0"/>
                </a:rPr>
                <a:t> 1200 bosh </a:t>
              </a:r>
              <a:r>
                <a:rPr lang="en-US" sz="1400" dirty="0" err="1">
                  <a:solidFill>
                    <a:schemeClr val="tx1">
                      <a:lumMod val="95000"/>
                      <a:lumOff val="5000"/>
                    </a:schemeClr>
                  </a:solidFill>
                  <a:latin typeface="Franklin Gothic Book" panose="020B0503020102020204" pitchFamily="34" charset="0"/>
                </a:rPr>
                <a:t>chorva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mollari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bo‘lgan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potentsial</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mijozlar</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bilan</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katta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fermada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loyihaning</a:t>
              </a:r>
              <a:r>
                <a:rPr lang="en-US" sz="1400" dirty="0">
                  <a:solidFill>
                    <a:schemeClr val="tx1">
                      <a:lumMod val="95000"/>
                      <a:lumOff val="5000"/>
                    </a:schemeClr>
                  </a:solidFill>
                  <a:latin typeface="Franklin Gothic Book" panose="020B0503020102020204" pitchFamily="34" charset="0"/>
                </a:rPr>
                <a:t> pilot </a:t>
              </a:r>
              <a:r>
                <a:rPr lang="en-US" sz="1400" dirty="0" err="1">
                  <a:solidFill>
                    <a:schemeClr val="tx1">
                      <a:lumMod val="95000"/>
                      <a:lumOff val="5000"/>
                    </a:schemeClr>
                  </a:solidFill>
                  <a:latin typeface="Franklin Gothic Book" panose="020B0503020102020204" pitchFamily="34" charset="0"/>
                </a:rPr>
                <a:t>versiyasini</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ishga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tushirishga</a:t>
              </a:r>
              <a:r>
                <a:rPr lang="en-US" sz="1400" dirty="0">
                  <a:solidFill>
                    <a:schemeClr val="tx1">
                      <a:lumMod val="95000"/>
                      <a:lumOff val="5000"/>
                    </a:schemeClr>
                  </a:solidFill>
                  <a:latin typeface="Franklin Gothic Book" panose="020B0503020102020204" pitchFamily="34" charset="0"/>
                </a:rPr>
                <a:t> </a:t>
              </a:r>
              <a:r>
                <a:rPr lang="en-US" sz="1400" dirty="0" err="1">
                  <a:solidFill>
                    <a:schemeClr val="tx1">
                      <a:lumMod val="95000"/>
                      <a:lumOff val="5000"/>
                    </a:schemeClr>
                  </a:solidFill>
                  <a:latin typeface="Franklin Gothic Book" panose="020B0503020102020204" pitchFamily="34" charset="0"/>
                </a:rPr>
                <a:t>tayyorgarlik</a:t>
              </a:r>
              <a:r>
                <a:rPr lang="en-US" sz="1400" dirty="0">
                  <a:solidFill>
                    <a:schemeClr val="tx1">
                      <a:lumMod val="95000"/>
                      <a:lumOff val="5000"/>
                    </a:schemeClr>
                  </a:solidFill>
                  <a:latin typeface="Franklin Gothic Book" panose="020B0503020102020204" pitchFamily="34" charset="0"/>
                </a:rPr>
                <a:t> </a:t>
              </a:r>
              <a:r>
                <a:rPr lang="en-US" sz="1400" dirty="0" err="1" smtClean="0">
                  <a:solidFill>
                    <a:schemeClr val="tx1">
                      <a:lumMod val="95000"/>
                      <a:lumOff val="5000"/>
                    </a:schemeClr>
                  </a:solidFill>
                  <a:latin typeface="Franklin Gothic Book" panose="020B0503020102020204" pitchFamily="34" charset="0"/>
                </a:rPr>
                <a:t>ko'rmoqda</a:t>
              </a:r>
              <a:r>
                <a:rPr lang="en-US" sz="1400" dirty="0">
                  <a:solidFill>
                    <a:schemeClr val="tx1">
                      <a:lumMod val="95000"/>
                      <a:lumOff val="5000"/>
                    </a:schemeClr>
                  </a:solidFill>
                  <a:latin typeface="Franklin Gothic Book" panose="020B0503020102020204" pitchFamily="34" charset="0"/>
                </a:rPr>
                <a:t> </a:t>
              </a:r>
              <a:r>
                <a:rPr lang="en-US" sz="1400" dirty="0" smtClean="0">
                  <a:solidFill>
                    <a:schemeClr val="tx1">
                      <a:lumMod val="95000"/>
                      <a:lumOff val="5000"/>
                    </a:schemeClr>
                  </a:solidFill>
                  <a:latin typeface="Franklin Gothic Book" panose="020B0503020102020204" pitchFamily="34" charset="0"/>
                </a:rPr>
                <a:t>[1].</a:t>
              </a:r>
              <a:endParaRPr lang="ru-RU" sz="1400" dirty="0">
                <a:solidFill>
                  <a:schemeClr val="tx1">
                    <a:lumMod val="95000"/>
                    <a:lumOff val="5000"/>
                  </a:schemeClr>
                </a:solidFill>
                <a:latin typeface="Franklin Gothic Book" panose="020B0503020102020204" pitchFamily="34" charset="0"/>
              </a:endParaRPr>
            </a:p>
          </p:txBody>
        </p:sp>
      </p:grpSp>
    </p:spTree>
    <p:extLst>
      <p:ext uri="{BB962C8B-B14F-4D97-AF65-F5344CB8AC3E}">
        <p14:creationId xmlns:p14="http://schemas.microsoft.com/office/powerpoint/2010/main" val="4217142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819472" y="-925853"/>
            <a:ext cx="8105820" cy="2699927"/>
            <a:chOff x="-819472" y="-925853"/>
            <a:chExt cx="8105820" cy="2699927"/>
          </a:xfrm>
        </p:grpSpPr>
        <p:pic>
          <p:nvPicPr>
            <p:cNvPr id="14"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819472" y="-925853"/>
              <a:ext cx="8105820" cy="2681271"/>
            </a:xfrm>
            <a:prstGeom prst="rect">
              <a:avLst/>
            </a:prstGeom>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grpSp>
        <p:nvGrpSpPr>
          <p:cNvPr id="23" name="Группа 22">
            <a:extLst>
              <a:ext uri="{FF2B5EF4-FFF2-40B4-BE49-F238E27FC236}">
                <a16:creationId xmlns:a16="http://schemas.microsoft.com/office/drawing/2014/main" xmlns="" id="{D5B7EA6E-E79F-453B-BCA8-60AE7AFD7614}"/>
              </a:ext>
            </a:extLst>
          </p:cNvPr>
          <p:cNvGrpSpPr/>
          <p:nvPr/>
        </p:nvGrpSpPr>
        <p:grpSpPr>
          <a:xfrm>
            <a:off x="-244954" y="9360838"/>
            <a:ext cx="7347909" cy="292388"/>
            <a:chOff x="-244954" y="9360838"/>
            <a:chExt cx="7347909" cy="292388"/>
          </a:xfrm>
        </p:grpSpPr>
        <p:cxnSp>
          <p:nvCxnSpPr>
            <p:cNvPr id="27" name="Прямая соединительная линия 26">
              <a:extLst>
                <a:ext uri="{FF2B5EF4-FFF2-40B4-BE49-F238E27FC236}">
                  <a16:creationId xmlns:a16="http://schemas.microsoft.com/office/drawing/2014/main" xmlns="" id="{36BED8DF-5D1A-4E78-97A0-B5240273CF5A}"/>
                </a:ext>
              </a:extLst>
            </p:cNvPr>
            <p:cNvCxnSpPr>
              <a:cxnSpLocks/>
            </p:cNvCxnSpPr>
            <p:nvPr/>
          </p:nvCxnSpPr>
          <p:spPr>
            <a:xfrm flipV="1">
              <a:off x="3684136" y="9507032"/>
              <a:ext cx="341881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14CF430B-7F59-4191-B9A1-762200381959}"/>
                </a:ext>
              </a:extLst>
            </p:cNvPr>
            <p:cNvCxnSpPr>
              <a:cxnSpLocks/>
            </p:cNvCxnSpPr>
            <p:nvPr/>
          </p:nvCxnSpPr>
          <p:spPr>
            <a:xfrm rot="10800000">
              <a:off x="-244954" y="9507032"/>
              <a:ext cx="346020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B714F586-4DF2-44BA-95CC-CC2B97C0A649}"/>
                </a:ext>
              </a:extLst>
            </p:cNvPr>
            <p:cNvSpPr txBox="1"/>
            <p:nvPr/>
          </p:nvSpPr>
          <p:spPr>
            <a:xfrm>
              <a:off x="3252397" y="9360838"/>
              <a:ext cx="394595" cy="292388"/>
            </a:xfrm>
            <a:prstGeom prst="rect">
              <a:avLst/>
            </a:prstGeom>
            <a:noFill/>
          </p:spPr>
          <p:txBody>
            <a:bodyPr wrap="square" rtlCol="0" anchor="ctr">
              <a:spAutoFit/>
            </a:bodyPr>
            <a:lstStyle/>
            <a:p>
              <a:pPr algn="ctr"/>
              <a:r>
                <a:rPr lang="ru-RU" sz="1300" dirty="0" smtClean="0">
                  <a:solidFill>
                    <a:schemeClr val="accent1">
                      <a:lumMod val="50000"/>
                    </a:schemeClr>
                  </a:solidFill>
                  <a:latin typeface="Franklin Gothic Book" panose="020B0503020102020204" pitchFamily="34" charset="0"/>
                </a:rPr>
                <a:t>3</a:t>
              </a:r>
              <a:endParaRPr lang="ru-RU" sz="1300" dirty="0">
                <a:solidFill>
                  <a:schemeClr val="accent1">
                    <a:lumMod val="50000"/>
                  </a:schemeClr>
                </a:solidFill>
                <a:latin typeface="Franklin Gothic Book" panose="020B0503020102020204" pitchFamily="34" charset="0"/>
              </a:endParaRPr>
            </a:p>
          </p:txBody>
        </p:sp>
      </p:grpSp>
      <p:sp>
        <p:nvSpPr>
          <p:cNvPr id="31" name="TextBox 30">
            <a:extLst>
              <a:ext uri="{FF2B5EF4-FFF2-40B4-BE49-F238E27FC236}">
                <a16:creationId xmlns:a16="http://schemas.microsoft.com/office/drawing/2014/main" xmlns="" id="{FCD2E71B-4FB3-49CA-8D21-C9B162A324C9}"/>
              </a:ext>
            </a:extLst>
          </p:cNvPr>
          <p:cNvSpPr txBox="1"/>
          <p:nvPr/>
        </p:nvSpPr>
        <p:spPr>
          <a:xfrm>
            <a:off x="333375" y="1928664"/>
            <a:ext cx="6191250" cy="1475404"/>
          </a:xfrm>
          <a:prstGeom prst="rect">
            <a:avLst/>
          </a:prstGeom>
          <a:noFill/>
        </p:spPr>
        <p:txBody>
          <a:bodyPr wrap="square">
            <a:spAutoFit/>
          </a:bodyPr>
          <a:lstStyle/>
          <a:p>
            <a:pPr algn="ctr">
              <a:lnSpc>
                <a:spcPct val="107000"/>
              </a:lnSpc>
              <a:spcAft>
                <a:spcPts val="800"/>
              </a:spcAft>
            </a:pPr>
            <a:r>
              <a:rPr lang="uz-Latn-UZ" sz="1400" dirty="0">
                <a:latin typeface="Franklin Gothic Book" panose="020B0503020102020204" pitchFamily="34" charset="0"/>
                <a:ea typeface="Calibri" panose="020F0502020204030204" pitchFamily="34" charset="0"/>
                <a:cs typeface="Times New Roman" panose="02020603050405020304" pitchFamily="18" charset="0"/>
              </a:rPr>
              <a:t>Sensorlar asosida ishlaydigan ichki monitoring tizimi qoramollarning sog'lig'ini kuzatib borish imkonini yaratdi, dedi Rossiya Federatsiyasi ta'lim va fan vazirligi. Elektron sensor sigirga oshqozonning to'rtta qismidan biriga og'iz orqali yuboriladi va u abadiy </a:t>
            </a:r>
            <a:r>
              <a:rPr lang="uz-Latn-UZ" sz="1400" dirty="0" smtClean="0">
                <a:latin typeface="Franklin Gothic Book" panose="020B0503020102020204" pitchFamily="34" charset="0"/>
                <a:ea typeface="Calibri" panose="020F0502020204030204" pitchFamily="34" charset="0"/>
                <a:cs typeface="Times New Roman" panose="02020603050405020304" pitchFamily="18" charset="0"/>
              </a:rPr>
              <a:t>qoladi.Shundan </a:t>
            </a:r>
            <a:r>
              <a:rPr lang="uz-Latn-UZ" sz="1400" dirty="0">
                <a:latin typeface="Franklin Gothic Book" panose="020B0503020102020204" pitchFamily="34" charset="0"/>
                <a:ea typeface="Calibri" panose="020F0502020204030204" pitchFamily="34" charset="0"/>
                <a:cs typeface="Times New Roman" panose="02020603050405020304" pitchFamily="18" charset="0"/>
              </a:rPr>
              <a:t>so‘ng tizim sigirlarning kislota-ishqor muvozanatini (pH), suv iste'moli, tana harorati, shuningdek hayot faoliyati to'g'risida eng muhim ma'lumotlarni uzatadi. </a:t>
            </a:r>
            <a:endParaRPr lang="ru-RU" sz="11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xmlns="" id="{22551BA7-4970-43E5-AB57-5E6122B897AE}"/>
              </a:ext>
            </a:extLst>
          </p:cNvPr>
          <p:cNvSpPr txBox="1"/>
          <p:nvPr/>
        </p:nvSpPr>
        <p:spPr>
          <a:xfrm>
            <a:off x="217125" y="7242155"/>
            <a:ext cx="6407993" cy="2031325"/>
          </a:xfrm>
          <a:prstGeom prst="rect">
            <a:avLst/>
          </a:prstGeom>
          <a:noFill/>
        </p:spPr>
        <p:txBody>
          <a:bodyPr wrap="square">
            <a:spAutoFit/>
          </a:bodyPr>
          <a:lstStyle/>
          <a:p>
            <a:pPr algn="ctr"/>
            <a:r>
              <a:rPr lang="uz-Latn-UZ" sz="1400" dirty="0">
                <a:latin typeface="Franklin Gothic Book" panose="020B0503020102020204" pitchFamily="34" charset="0"/>
                <a:ea typeface="Calibri" panose="020F0502020204030204" pitchFamily="34" charset="0"/>
                <a:cs typeface="Times New Roman" panose="02020603050405020304" pitchFamily="18" charset="0"/>
              </a:rPr>
              <a:t>Aqlli sensor VIM Federal ilmiy agromuhandislik markazi (VIM markazi) olimlari tomonidan ishlab chiqilgan. Tizim tomonidan aniqlangan ko'rsatkichlar real vaqt rejimida fermadagi markaziy tizimga kelib tushadi, so‘ng electron bulutiga saqlash tizimiga yuboriladi.</a:t>
            </a:r>
          </a:p>
          <a:p>
            <a:pPr algn="ctr"/>
            <a:endParaRPr lang="uz-Latn-UZ" sz="1400" dirty="0">
              <a:latin typeface="Franklin Gothic Book" panose="020B0503020102020204" pitchFamily="34" charset="0"/>
              <a:ea typeface="Calibri" panose="020F0502020204030204" pitchFamily="34" charset="0"/>
              <a:cs typeface="Times New Roman" panose="02020603050405020304" pitchFamily="18" charset="0"/>
            </a:endParaRPr>
          </a:p>
          <a:p>
            <a:pPr algn="ctr"/>
            <a:r>
              <a:rPr lang="uz-Latn-UZ" sz="1400" dirty="0">
                <a:latin typeface="Franklin Gothic Book" panose="020B0503020102020204" pitchFamily="34" charset="0"/>
                <a:ea typeface="Calibri" panose="020F0502020204030204" pitchFamily="34" charset="0"/>
                <a:cs typeface="Times New Roman" panose="02020603050405020304" pitchFamily="18" charset="0"/>
              </a:rPr>
              <a:t>Tizimdan zoomuhandislar, veterinarlar va selektsionerlar har qanday gadjet orqali maxsus dastur yordamida foydalanib, har bir sigirlarning ko'rsatkichlariga kirish huquqiga ega va har qanday vaziyatlarning oldini olgan holda hayvonlarga g’amxo‘rlik </a:t>
            </a:r>
            <a:r>
              <a:rPr lang="uz-Latn-UZ" sz="1400" dirty="0" smtClean="0">
                <a:latin typeface="Franklin Gothic Book" panose="020B0503020102020204" pitchFamily="34" charset="0"/>
                <a:ea typeface="Calibri" panose="020F0502020204030204" pitchFamily="34" charset="0"/>
                <a:cs typeface="Times New Roman" panose="02020603050405020304" pitchFamily="18" charset="0"/>
              </a:rPr>
              <a:t>qilishadi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smtClean="0">
                <a:latin typeface="Franklin Gothic Book" panose="020B0503020102020204" pitchFamily="34" charset="0"/>
                <a:ea typeface="Calibri" panose="020F0502020204030204" pitchFamily="34" charset="0"/>
                <a:cs typeface="Times New Roman" panose="02020603050405020304" pitchFamily="18" charset="0"/>
              </a:rPr>
              <a:t>[2].</a:t>
            </a:r>
            <a:endParaRPr lang="uz-Latn-UZ" sz="1400" dirty="0">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xmlns="" id="{03BE3834-3153-49A1-8FA7-8265733E5F3A}"/>
              </a:ext>
            </a:extLst>
          </p:cNvPr>
          <p:cNvSpPr txBox="1"/>
          <p:nvPr/>
        </p:nvSpPr>
        <p:spPr>
          <a:xfrm>
            <a:off x="717136" y="274512"/>
            <a:ext cx="5808208" cy="1179169"/>
          </a:xfrm>
          <a:prstGeom prst="rect">
            <a:avLst/>
          </a:prstGeom>
          <a:noFill/>
        </p:spPr>
        <p:txBody>
          <a:bodyPr wrap="square">
            <a:spAutoFit/>
          </a:bodyPr>
          <a:lstStyle/>
          <a:p>
            <a:pPr algn="r">
              <a:lnSpc>
                <a:spcPct val="107000"/>
              </a:lnSpc>
              <a:spcAft>
                <a:spcPts val="800"/>
              </a:spcAft>
            </a:pP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Rossiya Federatsiyasida sigirlarning oshqozonini kuzatish orqali sog'lig'ini </a:t>
            </a:r>
            <a:r>
              <a:rPr lang="ru-RU"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nazorat </a:t>
            </a:r>
            <a:r>
              <a:rPr lang="uz-Latn-UZ" sz="2200" b="1"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qiluvchi tizim yaratildi</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1026" name="Picture 2" descr="Какую корову выращивать выгоднее всего - Российская газета"/>
          <p:cNvPicPr>
            <a:picLocks noChangeAspect="1" noChangeArrowheads="1"/>
          </p:cNvPicPr>
          <p:nvPr/>
        </p:nvPicPr>
        <p:blipFill rotWithShape="1">
          <a:blip r:embed="rId4">
            <a:extLst>
              <a:ext uri="{28A0092B-C50C-407E-A947-70E740481C1C}">
                <a14:useLocalDpi xmlns:a14="http://schemas.microsoft.com/office/drawing/2010/main" val="0"/>
              </a:ext>
            </a:extLst>
          </a:blip>
          <a:srcRect t="6169" b="13990"/>
          <a:stretch/>
        </p:blipFill>
        <p:spPr bwMode="auto">
          <a:xfrm>
            <a:off x="0" y="3440447"/>
            <a:ext cx="7039958" cy="3749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59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Группа 19"/>
          <p:cNvGrpSpPr/>
          <p:nvPr/>
        </p:nvGrpSpPr>
        <p:grpSpPr>
          <a:xfrm>
            <a:off x="-819472" y="-925853"/>
            <a:ext cx="8105820" cy="2699927"/>
            <a:chOff x="-819472" y="-925853"/>
            <a:chExt cx="8105820" cy="2699927"/>
          </a:xfrm>
        </p:grpSpPr>
        <p:pic>
          <p:nvPicPr>
            <p:cNvPr id="21"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819472" y="-925853"/>
              <a:ext cx="8105820" cy="2681271"/>
            </a:xfrm>
            <a:prstGeom prst="rect">
              <a:avLst/>
            </a:prstGeom>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grpSp>
        <p:nvGrpSpPr>
          <p:cNvPr id="31" name="Группа 30">
            <a:extLst>
              <a:ext uri="{FF2B5EF4-FFF2-40B4-BE49-F238E27FC236}">
                <a16:creationId xmlns:a16="http://schemas.microsoft.com/office/drawing/2014/main" xmlns="" id="{67F0490E-3047-423C-ADDB-69DAB52A1F9F}"/>
              </a:ext>
            </a:extLst>
          </p:cNvPr>
          <p:cNvGrpSpPr/>
          <p:nvPr/>
        </p:nvGrpSpPr>
        <p:grpSpPr>
          <a:xfrm>
            <a:off x="-244954" y="9360838"/>
            <a:ext cx="7347909" cy="292388"/>
            <a:chOff x="-244954" y="9360838"/>
            <a:chExt cx="7347909" cy="292388"/>
          </a:xfrm>
        </p:grpSpPr>
        <p:cxnSp>
          <p:nvCxnSpPr>
            <p:cNvPr id="33" name="Прямая соединительная линия 32">
              <a:extLst>
                <a:ext uri="{FF2B5EF4-FFF2-40B4-BE49-F238E27FC236}">
                  <a16:creationId xmlns:a16="http://schemas.microsoft.com/office/drawing/2014/main" xmlns="" id="{A252DE8D-BDE8-4F46-8280-86C44450C278}"/>
                </a:ext>
              </a:extLst>
            </p:cNvPr>
            <p:cNvCxnSpPr>
              <a:cxnSpLocks/>
            </p:cNvCxnSpPr>
            <p:nvPr/>
          </p:nvCxnSpPr>
          <p:spPr>
            <a:xfrm flipV="1">
              <a:off x="3684136" y="9507032"/>
              <a:ext cx="341881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EA8D3BDC-94D0-40D2-95B5-EB80E4B8D911}"/>
                </a:ext>
              </a:extLst>
            </p:cNvPr>
            <p:cNvCxnSpPr>
              <a:cxnSpLocks/>
            </p:cNvCxnSpPr>
            <p:nvPr/>
          </p:nvCxnSpPr>
          <p:spPr>
            <a:xfrm rot="10800000">
              <a:off x="-244954" y="9507032"/>
              <a:ext cx="346020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E43656A5-CBA1-4A85-B705-9445C43B6A27}"/>
                </a:ext>
              </a:extLst>
            </p:cNvPr>
            <p:cNvSpPr txBox="1"/>
            <p:nvPr/>
          </p:nvSpPr>
          <p:spPr>
            <a:xfrm>
              <a:off x="3252397" y="9360838"/>
              <a:ext cx="394595" cy="292388"/>
            </a:xfrm>
            <a:prstGeom prst="rect">
              <a:avLst/>
            </a:prstGeom>
            <a:noFill/>
          </p:spPr>
          <p:txBody>
            <a:bodyPr wrap="square" rtlCol="0" anchor="ctr">
              <a:spAutoFit/>
            </a:bodyPr>
            <a:lstStyle/>
            <a:p>
              <a:pPr algn="ctr"/>
              <a:r>
                <a:rPr lang="ru-RU" sz="1300" dirty="0" smtClean="0">
                  <a:solidFill>
                    <a:schemeClr val="accent1">
                      <a:lumMod val="50000"/>
                    </a:schemeClr>
                  </a:solidFill>
                  <a:latin typeface="Franklin Gothic Book" panose="020B0503020102020204" pitchFamily="34" charset="0"/>
                </a:rPr>
                <a:t>4</a:t>
              </a:r>
              <a:endParaRPr lang="ru-RU" sz="1300" dirty="0">
                <a:solidFill>
                  <a:schemeClr val="accent1">
                    <a:lumMod val="50000"/>
                  </a:schemeClr>
                </a:solidFill>
                <a:latin typeface="Franklin Gothic Book" panose="020B0503020102020204" pitchFamily="34" charset="0"/>
              </a:endParaRPr>
            </a:p>
          </p:txBody>
        </p:sp>
      </p:grpSp>
      <p:sp>
        <p:nvSpPr>
          <p:cNvPr id="54" name="TextBox 53">
            <a:extLst>
              <a:ext uri="{FF2B5EF4-FFF2-40B4-BE49-F238E27FC236}">
                <a16:creationId xmlns:a16="http://schemas.microsoft.com/office/drawing/2014/main" xmlns="" id="{B5D76050-5227-4A1C-B0D2-8413A487798C}"/>
              </a:ext>
            </a:extLst>
          </p:cNvPr>
          <p:cNvSpPr txBox="1"/>
          <p:nvPr/>
        </p:nvSpPr>
        <p:spPr>
          <a:xfrm>
            <a:off x="692696" y="287336"/>
            <a:ext cx="5808208" cy="1179169"/>
          </a:xfrm>
          <a:prstGeom prst="rect">
            <a:avLst/>
          </a:prstGeom>
          <a:noFill/>
        </p:spPr>
        <p:txBody>
          <a:bodyPr wrap="square">
            <a:spAutoFit/>
          </a:bodyPr>
          <a:lstStyle/>
          <a:p>
            <a:pPr algn="r">
              <a:lnSpc>
                <a:spcPct val="107000"/>
              </a:lnSpc>
              <a:spcAft>
                <a:spcPts val="800"/>
              </a:spcAft>
            </a:pPr>
            <a:r>
              <a:rPr lang="uz-Latn-UZ"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Sibirda qiymati 18 milliard rubl bo‘lgan mamlakatning eng yirik chorvachilik </a:t>
            </a:r>
            <a:r>
              <a:rPr lang="ru-RU"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majmuasi qurilishi rejalashtirildi </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 name="Прямоугольник 1"/>
          <p:cNvSpPr/>
          <p:nvPr/>
        </p:nvSpPr>
        <p:spPr>
          <a:xfrm>
            <a:off x="246934" y="1928664"/>
            <a:ext cx="6364133" cy="1384995"/>
          </a:xfrm>
          <a:prstGeom prst="rect">
            <a:avLst/>
          </a:prstGeom>
        </p:spPr>
        <p:txBody>
          <a:bodyPr wrap="square">
            <a:spAutoFit/>
          </a:bodyPr>
          <a:lstStyle/>
          <a:p>
            <a:pPr algn="ctr"/>
            <a:r>
              <a:rPr lang="uz-Cyrl-UZ" sz="1400" dirty="0">
                <a:latin typeface="Franklin Gothic Book" pitchFamily="34" charset="0"/>
              </a:rPr>
              <a:t>Kemerovo yaqinida Rossiyaning eng yirik chorvachilik majmuasi qurilishi boshlandi, deb xabar berdi Kuzbass hukumati matbuot </a:t>
            </a:r>
            <a:r>
              <a:rPr lang="uz-Cyrl-UZ" sz="1400" dirty="0" smtClean="0">
                <a:latin typeface="Franklin Gothic Book" pitchFamily="34" charset="0"/>
              </a:rPr>
              <a:t>xizmati.Yangi </a:t>
            </a:r>
            <a:r>
              <a:rPr lang="uz-Cyrl-UZ" sz="1400" dirty="0">
                <a:latin typeface="Franklin Gothic Book" pitchFamily="34" charset="0"/>
              </a:rPr>
              <a:t>majmua </a:t>
            </a:r>
            <a:r>
              <a:rPr lang="uz-Cyrl-UZ" sz="1400" dirty="0" smtClean="0">
                <a:latin typeface="Franklin Gothic Book" pitchFamily="34" charset="0"/>
              </a:rPr>
              <a:t>     100 </a:t>
            </a:r>
            <a:r>
              <a:rPr lang="uz-Cyrl-UZ" sz="1400" dirty="0">
                <a:latin typeface="Franklin Gothic Book" pitchFamily="34" charset="0"/>
              </a:rPr>
              <a:t>gektar maydonda joylashgan bo‘lib, 8 ming 200 bosh em-xashak sigirlari, sig‘imi </a:t>
            </a:r>
            <a:r>
              <a:rPr lang="uz-Cyrl-UZ" sz="1400" dirty="0" smtClean="0">
                <a:latin typeface="Franklin Gothic Book" pitchFamily="34" charset="0"/>
              </a:rPr>
              <a:t>9 </a:t>
            </a:r>
            <a:r>
              <a:rPr lang="uz-Cyrl-UZ" sz="1400" dirty="0">
                <a:latin typeface="Franklin Gothic Book" pitchFamily="34" charset="0"/>
              </a:rPr>
              <a:t>ming boshdan ortiq bo‘lgan yosh uy hayvonlarini parvarish qilish uchun mo‘ljallangan 12 ta bino, shuningdek, ikkita ona bo‘lgan sigirlar va oziqlantirishga mo‘ljallangan bo‘limidan iborat bo‘ladi. </a:t>
            </a:r>
            <a:endParaRPr lang="ru-RU" sz="1400" dirty="0">
              <a:latin typeface="Franklin Gothic Book" pitchFamily="34" charset="0"/>
            </a:endParaRPr>
          </a:p>
        </p:txBody>
      </p:sp>
      <p:sp>
        <p:nvSpPr>
          <p:cNvPr id="3" name="Прямоугольник 2"/>
          <p:cNvSpPr/>
          <p:nvPr/>
        </p:nvSpPr>
        <p:spPr>
          <a:xfrm>
            <a:off x="279244" y="7457598"/>
            <a:ext cx="6299512" cy="1815882"/>
          </a:xfrm>
          <a:prstGeom prst="rect">
            <a:avLst/>
          </a:prstGeom>
        </p:spPr>
        <p:txBody>
          <a:bodyPr wrap="square">
            <a:spAutoFit/>
          </a:bodyPr>
          <a:lstStyle/>
          <a:p>
            <a:pPr algn="ctr"/>
            <a:r>
              <a:rPr lang="uz-Cyrl-UZ" sz="1400" dirty="0">
                <a:latin typeface="Franklin Gothic Book" pitchFamily="34" charset="0"/>
              </a:rPr>
              <a:t>Yangi markaz nafaqat fermer xo‘jaligi, balki butun bir majmuaga aylanadi, u sog‘in sigirlarni saqlashdan tashqari, ozuqa ishlab chiqarish, yosh chorva mollarini ko‘paytirish bilan ham shug‘ullanadi, – dedi viloyat gubernatori Sergey Tsivilev</a:t>
            </a:r>
            <a:r>
              <a:rPr lang="uz-Cyrl-UZ" sz="1400" dirty="0" smtClean="0">
                <a:latin typeface="Franklin Gothic Book" pitchFamily="34" charset="0"/>
              </a:rPr>
              <a:t>.</a:t>
            </a:r>
          </a:p>
          <a:p>
            <a:pPr algn="ctr"/>
            <a:r>
              <a:rPr lang="uz-Cyrl-UZ" sz="1400" dirty="0" smtClean="0">
                <a:latin typeface="Franklin Gothic Book" pitchFamily="34" charset="0"/>
              </a:rPr>
              <a:t> </a:t>
            </a:r>
          </a:p>
          <a:p>
            <a:pPr algn="ctr"/>
            <a:r>
              <a:rPr lang="uz-Cyrl-UZ" sz="1400" dirty="0" smtClean="0">
                <a:latin typeface="Franklin Gothic Book" pitchFamily="34" charset="0"/>
              </a:rPr>
              <a:t>Uning </a:t>
            </a:r>
            <a:r>
              <a:rPr lang="uz-Cyrl-UZ" sz="1400" dirty="0">
                <a:latin typeface="Franklin Gothic Book" pitchFamily="34" charset="0"/>
              </a:rPr>
              <a:t>so‘zlariga ko‘ra, mamlakatimizda hali bunday yirik chorvachilik obyekti mavjud e</a:t>
            </a:r>
            <a:r>
              <a:rPr lang="en-US" sz="1400" dirty="0">
                <a:latin typeface="Franklin Gothic Book" pitchFamily="34" charset="0"/>
              </a:rPr>
              <a:t>mas</a:t>
            </a:r>
            <a:r>
              <a:rPr lang="uz-Cyrl-UZ" sz="1400" dirty="0" smtClean="0">
                <a:latin typeface="Franklin Gothic Book" pitchFamily="34" charset="0"/>
              </a:rPr>
              <a:t>.B</a:t>
            </a:r>
            <a:r>
              <a:rPr lang="en-US" sz="1400" dirty="0">
                <a:latin typeface="Franklin Gothic Book" pitchFamily="34" charset="0"/>
              </a:rPr>
              <a:t>u </a:t>
            </a:r>
            <a:r>
              <a:rPr lang="uz-Cyrl-UZ" sz="1400" dirty="0">
                <a:latin typeface="Franklin Gothic Book" pitchFamily="34" charset="0"/>
              </a:rPr>
              <a:t>to‘liq avtomatlashtirilgan ishlab chiqarish korxonasi bo‘lib, 400 kishi ish bilan ta’minlanadi. </a:t>
            </a:r>
            <a:r>
              <a:rPr lang="en-US" sz="1400" dirty="0" err="1">
                <a:latin typeface="Franklin Gothic Book" pitchFamily="34" charset="0"/>
              </a:rPr>
              <a:t>Yangi</a:t>
            </a:r>
            <a:r>
              <a:rPr lang="en-US" sz="1400" dirty="0">
                <a:latin typeface="Franklin Gothic Book" pitchFamily="34" charset="0"/>
              </a:rPr>
              <a:t> </a:t>
            </a:r>
            <a:r>
              <a:rPr lang="en-US" sz="1400" dirty="0" err="1">
                <a:latin typeface="Franklin Gothic Book" pitchFamily="34" charset="0"/>
              </a:rPr>
              <a:t>majmuada</a:t>
            </a:r>
            <a:r>
              <a:rPr lang="en-US" sz="1400" dirty="0">
                <a:latin typeface="Franklin Gothic Book" pitchFamily="34" charset="0"/>
              </a:rPr>
              <a:t> </a:t>
            </a:r>
            <a:r>
              <a:rPr lang="en-US" sz="1400" dirty="0" err="1">
                <a:latin typeface="Franklin Gothic Book" pitchFamily="34" charset="0"/>
              </a:rPr>
              <a:t>yillik</a:t>
            </a:r>
            <a:r>
              <a:rPr lang="en-US" sz="1400" dirty="0">
                <a:latin typeface="Franklin Gothic Book" pitchFamily="34" charset="0"/>
              </a:rPr>
              <a:t> </a:t>
            </a:r>
            <a:r>
              <a:rPr lang="en-US" sz="1400" dirty="0" err="1">
                <a:latin typeface="Franklin Gothic Book" pitchFamily="34" charset="0"/>
              </a:rPr>
              <a:t>sut</a:t>
            </a:r>
            <a:r>
              <a:rPr lang="en-US" sz="1400" dirty="0">
                <a:latin typeface="Franklin Gothic Book" pitchFamily="34" charset="0"/>
              </a:rPr>
              <a:t> </a:t>
            </a:r>
            <a:r>
              <a:rPr lang="en-US" sz="1400" dirty="0" err="1">
                <a:latin typeface="Franklin Gothic Book" pitchFamily="34" charset="0"/>
              </a:rPr>
              <a:t>ishlab</a:t>
            </a:r>
            <a:r>
              <a:rPr lang="en-US" sz="1400" dirty="0">
                <a:latin typeface="Franklin Gothic Book" pitchFamily="34" charset="0"/>
              </a:rPr>
              <a:t> </a:t>
            </a:r>
            <a:r>
              <a:rPr lang="en-US" sz="1400" dirty="0" err="1">
                <a:latin typeface="Franklin Gothic Book" pitchFamily="34" charset="0"/>
              </a:rPr>
              <a:t>chiqarish</a:t>
            </a:r>
            <a:r>
              <a:rPr lang="en-US" sz="1400" dirty="0">
                <a:latin typeface="Franklin Gothic Book" pitchFamily="34" charset="0"/>
              </a:rPr>
              <a:t> </a:t>
            </a:r>
            <a:r>
              <a:rPr lang="en-US" sz="1400" dirty="0" err="1">
                <a:latin typeface="Franklin Gothic Book" pitchFamily="34" charset="0"/>
              </a:rPr>
              <a:t>hajmi</a:t>
            </a:r>
            <a:r>
              <a:rPr lang="en-US" sz="1400" dirty="0">
                <a:latin typeface="Franklin Gothic Book" pitchFamily="34" charset="0"/>
              </a:rPr>
              <a:t> 82 </a:t>
            </a:r>
            <a:r>
              <a:rPr lang="en-US" sz="1400" dirty="0" err="1">
                <a:latin typeface="Franklin Gothic Book" pitchFamily="34" charset="0"/>
              </a:rPr>
              <a:t>ming</a:t>
            </a:r>
            <a:r>
              <a:rPr lang="en-US" sz="1400" dirty="0">
                <a:latin typeface="Franklin Gothic Book" pitchFamily="34" charset="0"/>
              </a:rPr>
              <a:t> </a:t>
            </a:r>
            <a:r>
              <a:rPr lang="en-US" sz="1400" dirty="0" err="1">
                <a:latin typeface="Franklin Gothic Book" pitchFamily="34" charset="0"/>
              </a:rPr>
              <a:t>tonnani</a:t>
            </a:r>
            <a:r>
              <a:rPr lang="en-US" sz="1400" dirty="0">
                <a:latin typeface="Franklin Gothic Book" pitchFamily="34" charset="0"/>
              </a:rPr>
              <a:t> </a:t>
            </a:r>
            <a:r>
              <a:rPr lang="en-US" sz="1400" dirty="0" err="1">
                <a:latin typeface="Franklin Gothic Book" pitchFamily="34" charset="0"/>
              </a:rPr>
              <a:t>tashkil</a:t>
            </a:r>
            <a:r>
              <a:rPr lang="en-US" sz="1400" dirty="0">
                <a:latin typeface="Franklin Gothic Book" pitchFamily="34" charset="0"/>
              </a:rPr>
              <a:t> </a:t>
            </a:r>
            <a:r>
              <a:rPr lang="en-US" sz="1400" dirty="0" err="1">
                <a:latin typeface="Franklin Gothic Book" pitchFamily="34" charset="0"/>
              </a:rPr>
              <a:t>etishi</a:t>
            </a:r>
            <a:r>
              <a:rPr lang="en-US" sz="1400" dirty="0">
                <a:latin typeface="Franklin Gothic Book" pitchFamily="34" charset="0"/>
              </a:rPr>
              <a:t> </a:t>
            </a:r>
            <a:r>
              <a:rPr lang="en-US" sz="1400" dirty="0" err="1">
                <a:latin typeface="Franklin Gothic Book" pitchFamily="34" charset="0"/>
              </a:rPr>
              <a:t>rejalashtirilgan</a:t>
            </a:r>
            <a:r>
              <a:rPr lang="en-US" sz="1400" dirty="0" smtClean="0">
                <a:latin typeface="Franklin Gothic Book" pitchFamily="34" charset="0"/>
              </a:rPr>
              <a:t>.</a:t>
            </a:r>
            <a:endParaRPr lang="ru-RU" sz="1400" dirty="0">
              <a:latin typeface="Franklin Gothic Book" pitchFamily="34" charset="0"/>
            </a:endParaRPr>
          </a:p>
        </p:txBody>
      </p:sp>
      <p:pic>
        <p:nvPicPr>
          <p:cNvPr id="2050" name="Picture 2" descr="Животноводство в России: основные виды и перспективы развития"/>
          <p:cNvPicPr>
            <a:picLocks noChangeAspect="1" noChangeArrowheads="1"/>
          </p:cNvPicPr>
          <p:nvPr/>
        </p:nvPicPr>
        <p:blipFill rotWithShape="1">
          <a:blip r:embed="rId4">
            <a:extLst>
              <a:ext uri="{28A0092B-C50C-407E-A947-70E740481C1C}">
                <a14:useLocalDpi xmlns:a14="http://schemas.microsoft.com/office/drawing/2010/main" val="0"/>
              </a:ext>
            </a:extLst>
          </a:blip>
          <a:srcRect b="12566"/>
          <a:stretch/>
        </p:blipFill>
        <p:spPr bwMode="auto">
          <a:xfrm>
            <a:off x="-244955" y="3422146"/>
            <a:ext cx="7279922" cy="392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50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Группа 21"/>
          <p:cNvGrpSpPr/>
          <p:nvPr/>
        </p:nvGrpSpPr>
        <p:grpSpPr>
          <a:xfrm>
            <a:off x="-819472" y="-925853"/>
            <a:ext cx="8105820" cy="2699927"/>
            <a:chOff x="-819472" y="-925853"/>
            <a:chExt cx="8105820" cy="2699927"/>
          </a:xfrm>
        </p:grpSpPr>
        <p:pic>
          <p:nvPicPr>
            <p:cNvPr id="23"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819472" y="-925853"/>
              <a:ext cx="8105820" cy="2681271"/>
            </a:xfrm>
            <a:prstGeom prst="rect">
              <a:avLst/>
            </a:prstGeom>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grpSp>
        <p:nvGrpSpPr>
          <p:cNvPr id="20" name="Группа 19">
            <a:extLst>
              <a:ext uri="{FF2B5EF4-FFF2-40B4-BE49-F238E27FC236}">
                <a16:creationId xmlns:a16="http://schemas.microsoft.com/office/drawing/2014/main" xmlns="" id="{5B2BFA0D-0B9E-4C11-97EB-61BD229536C2}"/>
              </a:ext>
            </a:extLst>
          </p:cNvPr>
          <p:cNvGrpSpPr/>
          <p:nvPr/>
        </p:nvGrpSpPr>
        <p:grpSpPr>
          <a:xfrm>
            <a:off x="-244954" y="9360838"/>
            <a:ext cx="7347909" cy="292388"/>
            <a:chOff x="-244954" y="9360838"/>
            <a:chExt cx="7347909" cy="292388"/>
          </a:xfrm>
        </p:grpSpPr>
        <p:cxnSp>
          <p:nvCxnSpPr>
            <p:cNvPr id="28" name="Прямая соединительная линия 27">
              <a:extLst>
                <a:ext uri="{FF2B5EF4-FFF2-40B4-BE49-F238E27FC236}">
                  <a16:creationId xmlns:a16="http://schemas.microsoft.com/office/drawing/2014/main" xmlns="" id="{ED4AADC1-5EB2-4845-8B55-258BCE1F5ED4}"/>
                </a:ext>
              </a:extLst>
            </p:cNvPr>
            <p:cNvCxnSpPr>
              <a:cxnSpLocks/>
            </p:cNvCxnSpPr>
            <p:nvPr/>
          </p:nvCxnSpPr>
          <p:spPr>
            <a:xfrm flipV="1">
              <a:off x="3684136" y="9507032"/>
              <a:ext cx="341881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7B5320FD-3DEB-437C-8FA4-5CAFA90EC0B5}"/>
                </a:ext>
              </a:extLst>
            </p:cNvPr>
            <p:cNvCxnSpPr>
              <a:cxnSpLocks/>
            </p:cNvCxnSpPr>
            <p:nvPr/>
          </p:nvCxnSpPr>
          <p:spPr>
            <a:xfrm rot="10800000">
              <a:off x="-244954" y="9507032"/>
              <a:ext cx="346020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B25489BE-B9A9-494E-9766-E48715F21EA8}"/>
                </a:ext>
              </a:extLst>
            </p:cNvPr>
            <p:cNvSpPr txBox="1"/>
            <p:nvPr/>
          </p:nvSpPr>
          <p:spPr>
            <a:xfrm>
              <a:off x="3252397" y="9360838"/>
              <a:ext cx="394595" cy="292388"/>
            </a:xfrm>
            <a:prstGeom prst="rect">
              <a:avLst/>
            </a:prstGeom>
            <a:noFill/>
          </p:spPr>
          <p:txBody>
            <a:bodyPr wrap="square" rtlCol="0" anchor="ctr">
              <a:spAutoFit/>
            </a:bodyPr>
            <a:lstStyle/>
            <a:p>
              <a:pPr algn="ctr"/>
              <a:r>
                <a:rPr lang="ru-RU" sz="1300" dirty="0" smtClean="0">
                  <a:solidFill>
                    <a:schemeClr val="accent1">
                      <a:lumMod val="50000"/>
                    </a:schemeClr>
                  </a:solidFill>
                  <a:latin typeface="Franklin Gothic Book" panose="020B0503020102020204" pitchFamily="34" charset="0"/>
                </a:rPr>
                <a:t>5</a:t>
              </a:r>
              <a:endParaRPr lang="ru-RU" sz="1300" dirty="0">
                <a:solidFill>
                  <a:schemeClr val="accent1">
                    <a:lumMod val="50000"/>
                  </a:schemeClr>
                </a:solidFill>
                <a:latin typeface="Franklin Gothic Book" panose="020B0503020102020204" pitchFamily="34" charset="0"/>
              </a:endParaRPr>
            </a:p>
          </p:txBody>
        </p:sp>
      </p:grpSp>
      <p:sp>
        <p:nvSpPr>
          <p:cNvPr id="2" name="Прямоугольник 1"/>
          <p:cNvSpPr/>
          <p:nvPr/>
        </p:nvSpPr>
        <p:spPr>
          <a:xfrm>
            <a:off x="333375" y="1928664"/>
            <a:ext cx="6191250" cy="954107"/>
          </a:xfrm>
          <a:prstGeom prst="rect">
            <a:avLst/>
          </a:prstGeom>
        </p:spPr>
        <p:txBody>
          <a:bodyPr wrap="square">
            <a:spAutoFit/>
          </a:bodyPr>
          <a:lstStyle/>
          <a:p>
            <a:pPr algn="ctr"/>
            <a:r>
              <a:rPr lang="en-US" sz="1400" dirty="0" err="1">
                <a:latin typeface="Franklin Gothic Book" pitchFamily="34" charset="0"/>
              </a:rPr>
              <a:t>Rossiyaning</a:t>
            </a:r>
            <a:r>
              <a:rPr lang="en-US" sz="1400" dirty="0">
                <a:latin typeface="Franklin Gothic Book" pitchFamily="34" charset="0"/>
              </a:rPr>
              <a:t> </a:t>
            </a:r>
            <a:r>
              <a:rPr lang="en-US" sz="1400" dirty="0" err="1">
                <a:latin typeface="Franklin Gothic Book" pitchFamily="34" charset="0"/>
              </a:rPr>
              <a:t>eng</a:t>
            </a:r>
            <a:r>
              <a:rPr lang="en-US" sz="1400" dirty="0">
                <a:latin typeface="Franklin Gothic Book" pitchFamily="34" charset="0"/>
              </a:rPr>
              <a:t> </a:t>
            </a:r>
            <a:r>
              <a:rPr lang="en-US" sz="1400" dirty="0" err="1">
                <a:latin typeface="Franklin Gothic Book" pitchFamily="34" charset="0"/>
              </a:rPr>
              <a:t>yirik</a:t>
            </a:r>
            <a:r>
              <a:rPr lang="en-US" sz="1400" dirty="0">
                <a:latin typeface="Franklin Gothic Book" pitchFamily="34" charset="0"/>
              </a:rPr>
              <a:t> </a:t>
            </a:r>
            <a:r>
              <a:rPr lang="en-US" sz="1400" dirty="0" err="1">
                <a:latin typeface="Franklin Gothic Book" pitchFamily="34" charset="0"/>
              </a:rPr>
              <a:t>chorvachilik</a:t>
            </a:r>
            <a:r>
              <a:rPr lang="en-US" sz="1400" dirty="0">
                <a:latin typeface="Franklin Gothic Book" pitchFamily="34" charset="0"/>
              </a:rPr>
              <a:t> </a:t>
            </a:r>
            <a:r>
              <a:rPr lang="en-US" sz="1400" dirty="0" err="1">
                <a:latin typeface="Franklin Gothic Book" pitchFamily="34" charset="0"/>
              </a:rPr>
              <a:t>kompleksini</a:t>
            </a:r>
            <a:r>
              <a:rPr lang="en-US" sz="1400" dirty="0">
                <a:latin typeface="Franklin Gothic Book" pitchFamily="34" charset="0"/>
              </a:rPr>
              <a:t> </a:t>
            </a:r>
            <a:r>
              <a:rPr lang="en-US" sz="1400" dirty="0" err="1">
                <a:latin typeface="Franklin Gothic Book" pitchFamily="34" charset="0"/>
              </a:rPr>
              <a:t>yaratishga</a:t>
            </a:r>
            <a:r>
              <a:rPr lang="en-US" sz="1400" dirty="0">
                <a:latin typeface="Franklin Gothic Book" pitchFamily="34" charset="0"/>
              </a:rPr>
              <a:t> </a:t>
            </a:r>
            <a:r>
              <a:rPr lang="en-US" sz="1400" dirty="0" err="1">
                <a:latin typeface="Franklin Gothic Book" pitchFamily="34" charset="0"/>
              </a:rPr>
              <a:t>investitsiyalarning</a:t>
            </a:r>
            <a:r>
              <a:rPr lang="en-US" sz="1400" dirty="0">
                <a:latin typeface="Franklin Gothic Book" pitchFamily="34" charset="0"/>
              </a:rPr>
              <a:t> </a:t>
            </a:r>
            <a:r>
              <a:rPr lang="en-US" sz="1400" dirty="0" err="1">
                <a:latin typeface="Franklin Gothic Book" pitchFamily="34" charset="0"/>
              </a:rPr>
              <a:t>umumiy</a:t>
            </a:r>
            <a:r>
              <a:rPr lang="en-US" sz="1400" dirty="0">
                <a:latin typeface="Franklin Gothic Book" pitchFamily="34" charset="0"/>
              </a:rPr>
              <a:t> </a:t>
            </a:r>
            <a:r>
              <a:rPr lang="en-US" sz="1400" dirty="0" err="1">
                <a:latin typeface="Franklin Gothic Book" pitchFamily="34" charset="0"/>
              </a:rPr>
              <a:t>hajmi</a:t>
            </a:r>
            <a:r>
              <a:rPr lang="en-US" sz="1400" dirty="0">
                <a:latin typeface="Franklin Gothic Book" pitchFamily="34" charset="0"/>
              </a:rPr>
              <a:t> 18 milliard </a:t>
            </a:r>
            <a:r>
              <a:rPr lang="en-US" sz="1400" dirty="0" err="1">
                <a:latin typeface="Franklin Gothic Book" pitchFamily="34" charset="0"/>
              </a:rPr>
              <a:t>rublni</a:t>
            </a:r>
            <a:r>
              <a:rPr lang="en-US" sz="1400" dirty="0">
                <a:latin typeface="Franklin Gothic Book" pitchFamily="34" charset="0"/>
              </a:rPr>
              <a:t> </a:t>
            </a:r>
            <a:r>
              <a:rPr lang="en-US" sz="1400" dirty="0" err="1">
                <a:latin typeface="Franklin Gothic Book" pitchFamily="34" charset="0"/>
              </a:rPr>
              <a:t>tashkil</a:t>
            </a:r>
            <a:r>
              <a:rPr lang="en-US" sz="1400" dirty="0">
                <a:latin typeface="Franklin Gothic Book" pitchFamily="34" charset="0"/>
              </a:rPr>
              <a:t> </a:t>
            </a:r>
            <a:r>
              <a:rPr lang="en-US" sz="1400" dirty="0" err="1" smtClean="0">
                <a:latin typeface="Franklin Gothic Book" pitchFamily="34" charset="0"/>
              </a:rPr>
              <a:t>qiladi.Ob'ektni</a:t>
            </a:r>
            <a:r>
              <a:rPr lang="en-US" sz="1400" dirty="0" smtClean="0">
                <a:latin typeface="Franklin Gothic Book" pitchFamily="34" charset="0"/>
              </a:rPr>
              <a:t> </a:t>
            </a:r>
            <a:r>
              <a:rPr lang="en-US" sz="1400" dirty="0" err="1">
                <a:latin typeface="Franklin Gothic Book" pitchFamily="34" charset="0"/>
              </a:rPr>
              <a:t>ishga</a:t>
            </a:r>
            <a:r>
              <a:rPr lang="en-US" sz="1400" dirty="0">
                <a:latin typeface="Franklin Gothic Book" pitchFamily="34" charset="0"/>
              </a:rPr>
              <a:t> </a:t>
            </a:r>
            <a:r>
              <a:rPr lang="en-US" sz="1400" dirty="0" err="1">
                <a:latin typeface="Franklin Gothic Book" pitchFamily="34" charset="0"/>
              </a:rPr>
              <a:t>tushirish</a:t>
            </a:r>
            <a:r>
              <a:rPr lang="en-US" sz="1400" dirty="0">
                <a:latin typeface="Franklin Gothic Book" pitchFamily="34" charset="0"/>
              </a:rPr>
              <a:t> 2026 </a:t>
            </a:r>
            <a:r>
              <a:rPr lang="en-US" sz="1400" dirty="0" err="1">
                <a:latin typeface="Franklin Gothic Book" pitchFamily="34" charset="0"/>
              </a:rPr>
              <a:t>yilga</a:t>
            </a:r>
            <a:r>
              <a:rPr lang="en-US" sz="1400" dirty="0">
                <a:latin typeface="Franklin Gothic Book" pitchFamily="34" charset="0"/>
              </a:rPr>
              <a:t> </a:t>
            </a:r>
            <a:r>
              <a:rPr lang="en-US" sz="1400" dirty="0" err="1" smtClean="0">
                <a:latin typeface="Franklin Gothic Book" pitchFamily="34" charset="0"/>
              </a:rPr>
              <a:t>mo'ljallangan.Viloyatda</a:t>
            </a:r>
            <a:r>
              <a:rPr lang="en-US" sz="1400" dirty="0" smtClean="0">
                <a:latin typeface="Franklin Gothic Book" pitchFamily="34" charset="0"/>
              </a:rPr>
              <a:t> </a:t>
            </a:r>
            <a:r>
              <a:rPr lang="en-US" sz="1400" dirty="0" err="1">
                <a:latin typeface="Franklin Gothic Book" pitchFamily="34" charset="0"/>
              </a:rPr>
              <a:t>mamlakatdagi</a:t>
            </a:r>
            <a:r>
              <a:rPr lang="en-US" sz="1400" dirty="0">
                <a:latin typeface="Franklin Gothic Book" pitchFamily="34" charset="0"/>
              </a:rPr>
              <a:t> </a:t>
            </a:r>
            <a:r>
              <a:rPr lang="en-US" sz="1400" dirty="0" err="1">
                <a:latin typeface="Franklin Gothic Book" pitchFamily="34" charset="0"/>
              </a:rPr>
              <a:t>eng</a:t>
            </a:r>
            <a:r>
              <a:rPr lang="en-US" sz="1400" dirty="0">
                <a:latin typeface="Franklin Gothic Book" pitchFamily="34" charset="0"/>
              </a:rPr>
              <a:t> </a:t>
            </a:r>
            <a:r>
              <a:rPr lang="en-US" sz="1400" dirty="0" err="1">
                <a:latin typeface="Franklin Gothic Book" pitchFamily="34" charset="0"/>
              </a:rPr>
              <a:t>yirik</a:t>
            </a:r>
            <a:r>
              <a:rPr lang="en-US" sz="1400" dirty="0">
                <a:latin typeface="Franklin Gothic Book" pitchFamily="34" charset="0"/>
              </a:rPr>
              <a:t> </a:t>
            </a:r>
            <a:r>
              <a:rPr lang="en-US" sz="1400" dirty="0" err="1">
                <a:latin typeface="Franklin Gothic Book" pitchFamily="34" charset="0"/>
              </a:rPr>
              <a:t>sutni</a:t>
            </a:r>
            <a:r>
              <a:rPr lang="en-US" sz="1400" dirty="0">
                <a:latin typeface="Franklin Gothic Book" pitchFamily="34" charset="0"/>
              </a:rPr>
              <a:t> </a:t>
            </a:r>
            <a:r>
              <a:rPr lang="en-US" sz="1400" dirty="0" err="1">
                <a:latin typeface="Franklin Gothic Book" pitchFamily="34" charset="0"/>
              </a:rPr>
              <a:t>chuqur</a:t>
            </a:r>
            <a:r>
              <a:rPr lang="en-US" sz="1400" dirty="0">
                <a:latin typeface="Franklin Gothic Book" pitchFamily="34" charset="0"/>
              </a:rPr>
              <a:t> </a:t>
            </a:r>
            <a:r>
              <a:rPr lang="en-US" sz="1400" dirty="0" err="1">
                <a:latin typeface="Franklin Gothic Book" pitchFamily="34" charset="0"/>
              </a:rPr>
              <a:t>qayta</a:t>
            </a:r>
            <a:r>
              <a:rPr lang="en-US" sz="1400" dirty="0">
                <a:latin typeface="Franklin Gothic Book" pitchFamily="34" charset="0"/>
              </a:rPr>
              <a:t> </a:t>
            </a:r>
            <a:r>
              <a:rPr lang="en-US" sz="1400" dirty="0" err="1">
                <a:latin typeface="Franklin Gothic Book" pitchFamily="34" charset="0"/>
              </a:rPr>
              <a:t>ishlash</a:t>
            </a:r>
            <a:r>
              <a:rPr lang="en-US" sz="1400" dirty="0">
                <a:latin typeface="Franklin Gothic Book" pitchFamily="34" charset="0"/>
              </a:rPr>
              <a:t> </a:t>
            </a:r>
            <a:r>
              <a:rPr lang="en-US" sz="1400" dirty="0" err="1">
                <a:latin typeface="Franklin Gothic Book" pitchFamily="34" charset="0"/>
              </a:rPr>
              <a:t>zavodi</a:t>
            </a:r>
            <a:r>
              <a:rPr lang="en-US" sz="1400" dirty="0">
                <a:latin typeface="Franklin Gothic Book" pitchFamily="34" charset="0"/>
              </a:rPr>
              <a:t> </a:t>
            </a:r>
            <a:r>
              <a:rPr lang="en-US" sz="1400" dirty="0" err="1">
                <a:latin typeface="Franklin Gothic Book" pitchFamily="34" charset="0"/>
              </a:rPr>
              <a:t>qurilishi</a:t>
            </a:r>
            <a:r>
              <a:rPr lang="en-US" sz="1400" dirty="0">
                <a:latin typeface="Franklin Gothic Book" pitchFamily="34" charset="0"/>
              </a:rPr>
              <a:t> </a:t>
            </a:r>
            <a:r>
              <a:rPr lang="en-US" sz="1400" dirty="0" err="1">
                <a:latin typeface="Franklin Gothic Book" pitchFamily="34" charset="0"/>
              </a:rPr>
              <a:t>davom</a:t>
            </a:r>
            <a:r>
              <a:rPr lang="en-US" sz="1400" dirty="0">
                <a:latin typeface="Franklin Gothic Book" pitchFamily="34" charset="0"/>
              </a:rPr>
              <a:t> </a:t>
            </a:r>
            <a:r>
              <a:rPr lang="en-US" sz="1400" dirty="0" err="1" smtClean="0">
                <a:latin typeface="Franklin Gothic Book" pitchFamily="34" charset="0"/>
              </a:rPr>
              <a:t>etmoqda</a:t>
            </a:r>
            <a:r>
              <a:rPr lang="ru-RU" sz="1400" dirty="0" smtClean="0">
                <a:latin typeface="Franklin Gothic Book" pitchFamily="34" charset="0"/>
              </a:rPr>
              <a:t> </a:t>
            </a:r>
            <a:r>
              <a:rPr lang="en-US" sz="1400" dirty="0" smtClean="0">
                <a:latin typeface="Franklin Gothic Book" pitchFamily="34" charset="0"/>
              </a:rPr>
              <a:t>[3].</a:t>
            </a:r>
            <a:endParaRPr lang="ru-RU" sz="1400" dirty="0">
              <a:latin typeface="Franklin Gothic Book" pitchFamily="34" charset="0"/>
            </a:endParaRPr>
          </a:p>
        </p:txBody>
      </p:sp>
      <p:sp>
        <p:nvSpPr>
          <p:cNvPr id="21" name="TextBox 20">
            <a:extLst>
              <a:ext uri="{FF2B5EF4-FFF2-40B4-BE49-F238E27FC236}">
                <a16:creationId xmlns:a16="http://schemas.microsoft.com/office/drawing/2014/main" xmlns="" id="{B5D76050-5227-4A1C-B0D2-8413A487798C}"/>
              </a:ext>
            </a:extLst>
          </p:cNvPr>
          <p:cNvSpPr txBox="1"/>
          <p:nvPr/>
        </p:nvSpPr>
        <p:spPr>
          <a:xfrm>
            <a:off x="692696" y="287336"/>
            <a:ext cx="5808208" cy="1179169"/>
          </a:xfrm>
          <a:prstGeom prst="rect">
            <a:avLst/>
          </a:prstGeom>
          <a:noFill/>
        </p:spPr>
        <p:txBody>
          <a:bodyPr wrap="square">
            <a:spAutoFit/>
          </a:bodyPr>
          <a:lstStyle/>
          <a:p>
            <a:pPr algn="r">
              <a:lnSpc>
                <a:spcPct val="107000"/>
              </a:lnSpc>
              <a:spcAft>
                <a:spcPts val="800"/>
              </a:spcAft>
            </a:pPr>
            <a:r>
              <a:rPr lang="uz-Latn-UZ"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Sibirda qiymati 18 milliard rubl bo‘lgan mamlakatning eng yirik chorvachilik </a:t>
            </a:r>
            <a:r>
              <a:rPr lang="ru-RU"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                 </a:t>
            </a:r>
            <a:r>
              <a:rPr lang="uz-Latn-UZ" sz="2200" b="1" dirty="0" smtClean="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rPr>
              <a:t>majmuasi qurilishi rejalashtirildi </a:t>
            </a:r>
            <a:endParaRPr lang="ru-RU" sz="2200" dirty="0">
              <a:solidFill>
                <a:schemeClr val="bg1"/>
              </a:solidFill>
              <a:effectLst>
                <a:outerShdw blurRad="38100" dist="38100" dir="2700000" algn="tl">
                  <a:srgbClr val="000000">
                    <a:alpha val="43137"/>
                  </a:srgbClr>
                </a:outerShdw>
              </a:effectLst>
              <a:latin typeface="Franklin Gothic Book" panose="020B050302010202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4756" y="3080792"/>
            <a:ext cx="9307513" cy="602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208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819472" y="-925853"/>
            <a:ext cx="8105820" cy="2681271"/>
          </a:xfrm>
          <a:prstGeom prst="rect">
            <a:avLst/>
          </a:prstGeom>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16" name="Заголовок 15"/>
          <p:cNvSpPr txBox="1">
            <a:spLocks/>
          </p:cNvSpPr>
          <p:nvPr/>
        </p:nvSpPr>
        <p:spPr>
          <a:xfrm>
            <a:off x="342900" y="595282"/>
            <a:ext cx="6172200" cy="785818"/>
          </a:xfrm>
          <a:prstGeom prst="rect">
            <a:avLst/>
          </a:prstGeom>
        </p:spPr>
        <p:txBody>
          <a:bodyPr vert="horz" lIns="91440" tIns="45720" rIns="91440" bIns="45720" rtlCol="0" anchor="ctr">
            <a:no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Manbalar</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
        <p:nvSpPr>
          <p:cNvPr id="2" name="Прямоугольник 1"/>
          <p:cNvSpPr/>
          <p:nvPr/>
        </p:nvSpPr>
        <p:spPr>
          <a:xfrm>
            <a:off x="342900" y="1928664"/>
            <a:ext cx="6172200" cy="2031325"/>
          </a:xfrm>
          <a:prstGeom prst="rect">
            <a:avLst/>
          </a:prstGeom>
        </p:spPr>
        <p:txBody>
          <a:bodyPr wrap="square">
            <a:spAutoFit/>
          </a:bodyPr>
          <a:lstStyle/>
          <a:p>
            <a:pPr marL="342900" indent="-342900">
              <a:buFont typeface="+mj-lt"/>
              <a:buAutoNum type="arabicPeriod"/>
            </a:pPr>
            <a:r>
              <a:rPr lang="en-US" sz="1400" u="sng" dirty="0">
                <a:latin typeface="Franklin Gothic Book" pitchFamily="34" charset="0"/>
                <a:hlinkClick r:id="rId4"/>
              </a:rPr>
              <a:t>https://</a:t>
            </a:r>
            <a:r>
              <a:rPr lang="en-US" sz="1400" u="sng" dirty="0" smtClean="0">
                <a:latin typeface="Franklin Gothic Book" pitchFamily="34" charset="0"/>
                <a:hlinkClick r:id="rId4"/>
              </a:rPr>
              <a:t>iz.ru/1639485/2024-01-25/neiroset-prodlit-srok-zhizni-korov-i-uvelichit-nadoi-moloka</a:t>
            </a:r>
            <a:endParaRPr lang="en-US" sz="1400" u="sng" dirty="0" smtClean="0">
              <a:latin typeface="Franklin Gothic Book" pitchFamily="34" charset="0"/>
            </a:endParaRPr>
          </a:p>
          <a:p>
            <a:pPr marL="342900" indent="-342900">
              <a:buFont typeface="+mj-lt"/>
              <a:buAutoNum type="arabicPeriod"/>
            </a:pPr>
            <a:endParaRPr lang="en-US" sz="1400" u="sng" dirty="0">
              <a:latin typeface="Franklin Gothic Book" pitchFamily="34" charset="0"/>
            </a:endParaRPr>
          </a:p>
          <a:p>
            <a:pPr marL="342900" indent="-342900">
              <a:buFont typeface="+mj-lt"/>
              <a:buAutoNum type="arabicPeriod"/>
            </a:pPr>
            <a:r>
              <a:rPr lang="en-US" sz="1400" u="sng" dirty="0">
                <a:latin typeface="Franklin Gothic Book" pitchFamily="34" charset="0"/>
                <a:hlinkClick r:id="rId5"/>
              </a:rPr>
              <a:t>https://direct.farm/post/v-rf-sozdali-sistemu-monitoringa-zdorovya-korov-v-realnom-vremeni-cherez-zheludok-27652</a:t>
            </a:r>
            <a:endParaRPr lang="ru-RU" sz="1400" dirty="0">
              <a:latin typeface="Franklin Gothic Book" pitchFamily="34" charset="0"/>
            </a:endParaRPr>
          </a:p>
          <a:p>
            <a:pPr marL="342900" indent="-342900">
              <a:buFont typeface="+mj-lt"/>
              <a:buAutoNum type="arabicPeriod"/>
            </a:pPr>
            <a:endParaRPr lang="en-US" sz="1400" dirty="0" smtClean="0">
              <a:latin typeface="Franklin Gothic Book" pitchFamily="34" charset="0"/>
            </a:endParaRPr>
          </a:p>
          <a:p>
            <a:pPr marL="342900" indent="-342900">
              <a:buFont typeface="+mj-lt"/>
              <a:buAutoNum type="arabicPeriod"/>
            </a:pPr>
            <a:r>
              <a:rPr lang="en-US" sz="1400" u="sng" dirty="0">
                <a:latin typeface="Franklin Gothic Book" pitchFamily="34" charset="0"/>
                <a:hlinkClick r:id="rId6"/>
              </a:rPr>
              <a:t>https://</a:t>
            </a:r>
            <a:r>
              <a:rPr lang="en-US" sz="1400" u="sng" dirty="0" smtClean="0">
                <a:latin typeface="Franklin Gothic Book" pitchFamily="34" charset="0"/>
                <a:hlinkClick r:id="rId6"/>
              </a:rPr>
              <a:t>direct.farm/post/krupneyshiy-v-strane-zhivotnovodcheskiy-kompleks-za-18-mlrd-rub-postroyat-v-sibiri-28267</a:t>
            </a:r>
            <a:r>
              <a:rPr lang="en-US" sz="1400" dirty="0">
                <a:latin typeface="Franklin Gothic Book" pitchFamily="34" charset="0"/>
              </a:rPr>
              <a:t> </a:t>
            </a:r>
            <a:endParaRPr lang="ru-RU" sz="1400" dirty="0">
              <a:latin typeface="Franklin Gothic Book" pitchFamily="34" charset="0"/>
            </a:endParaRPr>
          </a:p>
          <a:p>
            <a:pPr marL="342900" indent="-342900">
              <a:buFont typeface="+mj-lt"/>
              <a:buAutoNum type="arabicPeriod"/>
            </a:pPr>
            <a:endParaRPr lang="ru-RU" sz="1400" dirty="0">
              <a:latin typeface="Franklin Gothic Book" pitchFamily="34" charset="0"/>
            </a:endParaRPr>
          </a:p>
        </p:txBody>
      </p:sp>
      <p:grpSp>
        <p:nvGrpSpPr>
          <p:cNvPr id="17" name="Группа 16">
            <a:extLst>
              <a:ext uri="{FF2B5EF4-FFF2-40B4-BE49-F238E27FC236}">
                <a16:creationId xmlns:a16="http://schemas.microsoft.com/office/drawing/2014/main" xmlns="" id="{5B2BFA0D-0B9E-4C11-97EB-61BD229536C2}"/>
              </a:ext>
            </a:extLst>
          </p:cNvPr>
          <p:cNvGrpSpPr/>
          <p:nvPr/>
        </p:nvGrpSpPr>
        <p:grpSpPr>
          <a:xfrm>
            <a:off x="-244954" y="9360838"/>
            <a:ext cx="7347909" cy="292388"/>
            <a:chOff x="-244954" y="9360838"/>
            <a:chExt cx="7347909" cy="292388"/>
          </a:xfrm>
        </p:grpSpPr>
        <p:cxnSp>
          <p:nvCxnSpPr>
            <p:cNvPr id="27" name="Прямая соединительная линия 26">
              <a:extLst>
                <a:ext uri="{FF2B5EF4-FFF2-40B4-BE49-F238E27FC236}">
                  <a16:creationId xmlns:a16="http://schemas.microsoft.com/office/drawing/2014/main" xmlns="" id="{ED4AADC1-5EB2-4845-8B55-258BCE1F5ED4}"/>
                </a:ext>
              </a:extLst>
            </p:cNvPr>
            <p:cNvCxnSpPr>
              <a:cxnSpLocks/>
            </p:cNvCxnSpPr>
            <p:nvPr/>
          </p:nvCxnSpPr>
          <p:spPr>
            <a:xfrm flipV="1">
              <a:off x="3684136" y="9507032"/>
              <a:ext cx="3418819"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xmlns="" id="{7B5320FD-3DEB-437C-8FA4-5CAFA90EC0B5}"/>
                </a:ext>
              </a:extLst>
            </p:cNvPr>
            <p:cNvCxnSpPr>
              <a:cxnSpLocks/>
            </p:cNvCxnSpPr>
            <p:nvPr/>
          </p:nvCxnSpPr>
          <p:spPr>
            <a:xfrm rot="10800000">
              <a:off x="-244954" y="9507032"/>
              <a:ext cx="3460206" cy="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B25489BE-B9A9-494E-9766-E48715F21EA8}"/>
                </a:ext>
              </a:extLst>
            </p:cNvPr>
            <p:cNvSpPr txBox="1"/>
            <p:nvPr/>
          </p:nvSpPr>
          <p:spPr>
            <a:xfrm>
              <a:off x="3252397" y="9360838"/>
              <a:ext cx="394595" cy="292388"/>
            </a:xfrm>
            <a:prstGeom prst="rect">
              <a:avLst/>
            </a:prstGeom>
            <a:noFill/>
          </p:spPr>
          <p:txBody>
            <a:bodyPr wrap="square" rtlCol="0" anchor="ctr">
              <a:spAutoFit/>
            </a:bodyPr>
            <a:lstStyle/>
            <a:p>
              <a:pPr algn="ctr"/>
              <a:r>
                <a:rPr lang="en-US" sz="1300" dirty="0" smtClean="0">
                  <a:solidFill>
                    <a:schemeClr val="accent1">
                      <a:lumMod val="50000"/>
                    </a:schemeClr>
                  </a:solidFill>
                  <a:latin typeface="Franklin Gothic Book" panose="020B0503020102020204" pitchFamily="34" charset="0"/>
                </a:rPr>
                <a:t>6</a:t>
              </a:r>
              <a:endParaRPr lang="ru-RU" sz="1300" dirty="0">
                <a:solidFill>
                  <a:schemeClr val="accent1">
                    <a:lumMod val="50000"/>
                  </a:schemeClr>
                </a:solidFill>
                <a:latin typeface="Franklin Gothic Book" panose="020B0503020102020204" pitchFamily="34" charset="0"/>
              </a:endParaRPr>
            </a:p>
          </p:txBody>
        </p:sp>
      </p:grpSp>
    </p:spTree>
    <p:extLst>
      <p:ext uri="{BB962C8B-B14F-4D97-AF65-F5344CB8AC3E}">
        <p14:creationId xmlns:p14="http://schemas.microsoft.com/office/powerpoint/2010/main" val="2690187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323528" y="0"/>
            <a:ext cx="9505056" cy="13066808"/>
          </a:xfrm>
          <a:prstGeom prst="rect">
            <a:avLst/>
          </a:prstGeom>
          <a:gradFill>
            <a:gsLst>
              <a:gs pos="0">
                <a:srgbClr val="346197">
                  <a:lumMod val="59000"/>
                </a:srgbClr>
              </a:gs>
              <a:gs pos="39000">
                <a:srgbClr val="003366">
                  <a:lumMod val="87000"/>
                  <a:lumOff val="13000"/>
                </a:srgbClr>
              </a:gs>
              <a:gs pos="57000">
                <a:srgbClr val="014076">
                  <a:lumMod val="56000"/>
                </a:srgbClr>
              </a:gs>
              <a:gs pos="99000">
                <a:srgbClr val="003366">
                  <a:lumMod val="0"/>
                </a:srgb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flipH="1">
            <a:off x="-1863553" y="-616449"/>
            <a:ext cx="13789497" cy="456133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9"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41163" t="54453"/>
          <a:stretch/>
        </p:blipFill>
        <p:spPr bwMode="auto">
          <a:xfrm>
            <a:off x="-2259632" y="3191324"/>
            <a:ext cx="10117089" cy="456133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20" name="Picture 6" descr="АИРКО запускает первый региональный стартап-акселератор"/>
          <p:cNvPicPr>
            <a:picLocks noChangeAspect="1" noChangeArrowheads="1"/>
          </p:cNvPicPr>
          <p:nvPr/>
        </p:nvPicPr>
        <p:blipFill rotWithShape="1">
          <a:blip r:embed="rId3">
            <a:extLst>
              <a:ext uri="{28A0092B-C50C-407E-A947-70E740481C1C}">
                <a14:useLocalDpi xmlns:a14="http://schemas.microsoft.com/office/drawing/2010/main" val="0"/>
              </a:ext>
            </a:extLst>
          </a:blip>
          <a:srcRect l="19805" t="54453"/>
          <a:stretch/>
        </p:blipFill>
        <p:spPr bwMode="auto">
          <a:xfrm>
            <a:off x="-1320396" y="7545288"/>
            <a:ext cx="9166308" cy="260301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1" name="Параллелограмм 20"/>
          <p:cNvSpPr/>
          <p:nvPr/>
        </p:nvSpPr>
        <p:spPr>
          <a:xfrm>
            <a:off x="2010022" y="1097066"/>
            <a:ext cx="2405907" cy="2160000"/>
          </a:xfrm>
          <a:prstGeom prst="parallelogram">
            <a:avLst>
              <a:gd name="adj" fmla="val 30432"/>
            </a:avLst>
          </a:prstGeom>
          <a:blipFill dpi="0" rotWithShape="0">
            <a:blip r:embed="rId4"/>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карточка 5"/>
          <p:cNvSpPr/>
          <p:nvPr/>
        </p:nvSpPr>
        <p:spPr>
          <a:xfrm flipH="1" flipV="1">
            <a:off x="-675096" y="1097066"/>
            <a:ext cx="3240000" cy="21600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dpi="0" rotWithShape="0">
            <a:blip r:embed="rId5"/>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Блок-схема: карточка 5"/>
          <p:cNvSpPr/>
          <p:nvPr/>
        </p:nvSpPr>
        <p:spPr>
          <a:xfrm>
            <a:off x="3861048" y="1097066"/>
            <a:ext cx="3240000" cy="21600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Блок-схема: карточка 5"/>
          <p:cNvSpPr/>
          <p:nvPr/>
        </p:nvSpPr>
        <p:spPr>
          <a:xfrm flipH="1">
            <a:off x="-300552" y="3872880"/>
            <a:ext cx="4161600" cy="253971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dpi="0" rotWithShape="0">
            <a:blip r:embed="rId7"/>
            <a:srcRect/>
            <a:stretch>
              <a:fillRect l="-6000"/>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Блок-схема: карточка 5"/>
          <p:cNvSpPr/>
          <p:nvPr/>
        </p:nvSpPr>
        <p:spPr>
          <a:xfrm flipV="1">
            <a:off x="3155241" y="3872880"/>
            <a:ext cx="4162191" cy="2539717"/>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10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000" y="0"/>
                </a:lnTo>
                <a:lnTo>
                  <a:pt x="10000" y="0"/>
                </a:lnTo>
                <a:lnTo>
                  <a:pt x="10000" y="10000"/>
                </a:lnTo>
                <a:lnTo>
                  <a:pt x="0" y="10000"/>
                </a:lnTo>
                <a:close/>
              </a:path>
            </a:pathLst>
          </a:custGeom>
          <a:blipFill dpi="0" rotWithShape="0">
            <a:blip r:embed="rId8"/>
            <a:srcRect/>
            <a:stretch>
              <a:fillRect r="-14000"/>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Rectangle 1"/>
          <p:cNvSpPr>
            <a:spLocks noChangeArrowheads="1"/>
          </p:cNvSpPr>
          <p:nvPr/>
        </p:nvSpPr>
        <p:spPr bwMode="auto">
          <a:xfrm>
            <a:off x="652442" y="9177850"/>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Ilmiy-texnik</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smtClean="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Toshkent-202</a:t>
            </a:r>
            <a:r>
              <a:rPr lang="ru-RU" sz="1200" dirty="0" smtClean="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4</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p:txBody>
      </p:sp>
    </p:spTree>
    <p:extLst>
      <p:ext uri="{BB962C8B-B14F-4D97-AF65-F5344CB8AC3E}">
        <p14:creationId xmlns:p14="http://schemas.microsoft.com/office/powerpoint/2010/main" val="568211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25213</TotalTime>
  <Words>610</Words>
  <Application>Microsoft Office PowerPoint</Application>
  <PresentationFormat>Лист A4 (210x297 мм)</PresentationFormat>
  <Paragraphs>48</Paragraphs>
  <Slides>7</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ASER</dc:creator>
  <cp:lastModifiedBy>Пользователь</cp:lastModifiedBy>
  <cp:revision>2212</cp:revision>
  <dcterms:created xsi:type="dcterms:W3CDTF">2020-04-06T14:35:48Z</dcterms:created>
  <dcterms:modified xsi:type="dcterms:W3CDTF">2024-05-10T19:03:07Z</dcterms:modified>
</cp:coreProperties>
</file>