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454" r:id="rId2"/>
    <p:sldId id="431" r:id="rId3"/>
    <p:sldId id="432" r:id="rId4"/>
    <p:sldId id="455" r:id="rId5"/>
    <p:sldId id="420" r:id="rId6"/>
    <p:sldId id="428" r:id="rId7"/>
    <p:sldId id="427" r:id="rId8"/>
    <p:sldId id="433" r:id="rId9"/>
    <p:sldId id="436" r:id="rId10"/>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15" userDrawn="1">
          <p15:clr>
            <a:srgbClr val="A4A3A4"/>
          </p15:clr>
        </p15:guide>
        <p15:guide id="2" pos="164" userDrawn="1">
          <p15:clr>
            <a:srgbClr val="A4A3A4"/>
          </p15:clr>
        </p15:guide>
        <p15:guide id="3" orient="horz" pos="5842" userDrawn="1">
          <p15:clr>
            <a:srgbClr val="A4A3A4"/>
          </p15:clr>
        </p15:guide>
        <p15:guide id="4" pos="41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31E"/>
    <a:srgbClr val="663300"/>
    <a:srgbClr val="736E6C"/>
    <a:srgbClr val="2A1F1B"/>
    <a:srgbClr val="C6CFE1"/>
    <a:srgbClr val="71A8C7"/>
    <a:srgbClr val="FCF6E5"/>
    <a:srgbClr val="CE1126"/>
    <a:srgbClr val="0000FF"/>
    <a:srgbClr val="014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97" autoAdjust="0"/>
    <p:restoredTop sz="94000" autoAdjust="0"/>
  </p:normalViewPr>
  <p:slideViewPr>
    <p:cSldViewPr>
      <p:cViewPr>
        <p:scale>
          <a:sx n="100" d="100"/>
          <a:sy n="100" d="100"/>
        </p:scale>
        <p:origin x="3054" y="-1416"/>
      </p:cViewPr>
      <p:guideLst>
        <p:guide orient="horz" pos="1215"/>
        <p:guide pos="164"/>
        <p:guide orient="horz" pos="5842"/>
        <p:guide pos="4156"/>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3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8BAF3-98E0-4D9F-8C3F-F757BC698F87}" type="datetimeFigureOut">
              <a:rPr lang="ru-RU" smtClean="0"/>
              <a:pPr/>
              <a:t>06.06.2024</a:t>
            </a:fld>
            <a:endParaRPr lang="ru-RU"/>
          </a:p>
        </p:txBody>
      </p:sp>
      <p:sp>
        <p:nvSpPr>
          <p:cNvPr id="4" name="Образ слайда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01908-1096-4B12-A681-58D3911E6A89}" type="slidenum">
              <a:rPr lang="ru-RU" smtClean="0"/>
              <a:pPr/>
              <a:t>‹#›</a:t>
            </a:fld>
            <a:endParaRPr lang="ru-RU"/>
          </a:p>
        </p:txBody>
      </p:sp>
    </p:spTree>
    <p:extLst>
      <p:ext uri="{BB962C8B-B14F-4D97-AF65-F5344CB8AC3E}">
        <p14:creationId xmlns:p14="http://schemas.microsoft.com/office/powerpoint/2010/main" val="195830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1</a:t>
            </a:fld>
            <a:endParaRPr lang="ru-RU"/>
          </a:p>
        </p:txBody>
      </p:sp>
    </p:spTree>
    <p:extLst>
      <p:ext uri="{BB962C8B-B14F-4D97-AF65-F5344CB8AC3E}">
        <p14:creationId xmlns:p14="http://schemas.microsoft.com/office/powerpoint/2010/main" val="104379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2</a:t>
            </a:fld>
            <a:endParaRPr lang="ru-RU"/>
          </a:p>
        </p:txBody>
      </p:sp>
    </p:spTree>
    <p:extLst>
      <p:ext uri="{BB962C8B-B14F-4D97-AF65-F5344CB8AC3E}">
        <p14:creationId xmlns:p14="http://schemas.microsoft.com/office/powerpoint/2010/main" val="128546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3</a:t>
            </a:fld>
            <a:endParaRPr lang="ru-RU"/>
          </a:p>
        </p:txBody>
      </p:sp>
    </p:spTree>
    <p:extLst>
      <p:ext uri="{BB962C8B-B14F-4D97-AF65-F5344CB8AC3E}">
        <p14:creationId xmlns:p14="http://schemas.microsoft.com/office/powerpoint/2010/main" val="153148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4</a:t>
            </a:fld>
            <a:endParaRPr lang="ru-RU"/>
          </a:p>
        </p:txBody>
      </p:sp>
    </p:spTree>
    <p:extLst>
      <p:ext uri="{BB962C8B-B14F-4D97-AF65-F5344CB8AC3E}">
        <p14:creationId xmlns:p14="http://schemas.microsoft.com/office/powerpoint/2010/main" val="256001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5</a:t>
            </a:fld>
            <a:endParaRPr lang="ru-RU"/>
          </a:p>
        </p:txBody>
      </p:sp>
    </p:spTree>
    <p:extLst>
      <p:ext uri="{BB962C8B-B14F-4D97-AF65-F5344CB8AC3E}">
        <p14:creationId xmlns:p14="http://schemas.microsoft.com/office/powerpoint/2010/main" val="368619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6</a:t>
            </a:fld>
            <a:endParaRPr lang="ru-RU"/>
          </a:p>
        </p:txBody>
      </p:sp>
    </p:spTree>
    <p:extLst>
      <p:ext uri="{BB962C8B-B14F-4D97-AF65-F5344CB8AC3E}">
        <p14:creationId xmlns:p14="http://schemas.microsoft.com/office/powerpoint/2010/main" val="271745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7</a:t>
            </a:fld>
            <a:endParaRPr lang="ru-RU"/>
          </a:p>
        </p:txBody>
      </p:sp>
    </p:spTree>
    <p:extLst>
      <p:ext uri="{BB962C8B-B14F-4D97-AF65-F5344CB8AC3E}">
        <p14:creationId xmlns:p14="http://schemas.microsoft.com/office/powerpoint/2010/main" val="1531489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8</a:t>
            </a:fld>
            <a:endParaRPr lang="ru-RU"/>
          </a:p>
        </p:txBody>
      </p:sp>
    </p:spTree>
    <p:extLst>
      <p:ext uri="{BB962C8B-B14F-4D97-AF65-F5344CB8AC3E}">
        <p14:creationId xmlns:p14="http://schemas.microsoft.com/office/powerpoint/2010/main" val="262426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9</a:t>
            </a:fld>
            <a:endParaRPr lang="ru-RU"/>
          </a:p>
        </p:txBody>
      </p:sp>
    </p:spTree>
    <p:extLst>
      <p:ext uri="{BB962C8B-B14F-4D97-AF65-F5344CB8AC3E}">
        <p14:creationId xmlns:p14="http://schemas.microsoft.com/office/powerpoint/2010/main" val="43596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3"/>
            <a:ext cx="5829300" cy="2123369"/>
          </a:xfrm>
        </p:spPr>
        <p:txBody>
          <a:bodyPr/>
          <a:lstStyle/>
          <a:p>
            <a:r>
              <a:rPr lang="ru-RU"/>
              <a:t>Образец заголовка</a:t>
            </a:r>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386387" y="396701"/>
            <a:ext cx="1671638" cy="845220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71475" y="396701"/>
            <a:ext cx="4900613" cy="845220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4"/>
            <a:ext cx="5829300" cy="196744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4405"/>
            <a:ext cx="2256235" cy="1678517"/>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0"/>
            <a:ext cx="4114800" cy="81862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AD52426-CF88-4C98-8613-586385E3CD61}" type="datetimeFigureOut">
              <a:rPr lang="ru-RU" smtClean="0"/>
              <a:pPr/>
              <a:t>06.06.2024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AD52426-CF88-4C98-8613-586385E3CD61}" type="datetimeFigureOut">
              <a:rPr lang="ru-RU" smtClean="0"/>
              <a:pPr/>
              <a:t>06.06.2024</a:t>
            </a:fld>
            <a:endParaRPr lang="ru-RU"/>
          </a:p>
        </p:txBody>
      </p:sp>
      <p:sp>
        <p:nvSpPr>
          <p:cNvPr id="5" name="Нижний колонтитул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AB5D01DA-97AF-4FDC-AF41-7E24C8FF139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unian.net/science/planety-zagadochnym-obrazom-szhimayutsya-uchenye-nasa-obyasnili-pochemu-12461640.html" TargetMode="External"/><Relationship Id="rId5" Type="http://schemas.openxmlformats.org/officeDocument/2006/relationships/hyperlink" Target="https://mir24.tv/news/16555841/astronomy-otkryli-zvezdu-almaz-nepodaleku-ot-solnechnoi-sistemy" TargetMode="External"/><Relationship Id="rId4" Type="http://schemas.openxmlformats.org/officeDocument/2006/relationships/hyperlink" Target="https://ria.ru/20240114/orki-1920967766.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stronomy - Wikipedia">
            <a:extLst>
              <a:ext uri="{FF2B5EF4-FFF2-40B4-BE49-F238E27FC236}">
                <a16:creationId xmlns:a16="http://schemas.microsoft.com/office/drawing/2014/main" id="{A3DCD1BB-50D6-4806-B053-44610AAF75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743" y="3764027"/>
            <a:ext cx="7859486" cy="713357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6" name="Picture 4" descr="New Horizons Saw the Universe With Even Less Light Pollution than Hubble's  View - Universe Today">
            <a:extLst>
              <a:ext uri="{FF2B5EF4-FFF2-40B4-BE49-F238E27FC236}">
                <a16:creationId xmlns:a16="http://schemas.microsoft.com/office/drawing/2014/main" id="{6CB480C6-F648-40B5-8061-F94FE83CA7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10" t="10004" r="8510"/>
          <a:stretch/>
        </p:blipFill>
        <p:spPr bwMode="auto">
          <a:xfrm rot="16200000">
            <a:off x="172845" y="-1950229"/>
            <a:ext cx="6599394" cy="859971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32" name="Picture 8" descr="Созвездие Большой Медведицы | Большая Медведица — звезды | Ковш Большой  Медведицы — созвездие или нет? | Star Walk">
            <a:extLst>
              <a:ext uri="{FF2B5EF4-FFF2-40B4-BE49-F238E27FC236}">
                <a16:creationId xmlns:a16="http://schemas.microsoft.com/office/drawing/2014/main" id="{5C2BC510-871F-45B8-B053-0F492E568740}"/>
              </a:ext>
            </a:extLst>
          </p:cNvPr>
          <p:cNvPicPr>
            <a:picLocks noChangeAspect="1" noChangeArrowheads="1"/>
          </p:cNvPicPr>
          <p:nvPr/>
        </p:nvPicPr>
        <p:blipFill>
          <a:blip r:embed="rId5" cstate="print">
            <a:alphaModFix amt="70000"/>
            <a:extLst>
              <a:ext uri="{28A0092B-C50C-407E-A947-70E740481C1C}">
                <a14:useLocalDpi xmlns:a14="http://schemas.microsoft.com/office/drawing/2010/main" val="0"/>
              </a:ext>
            </a:extLst>
          </a:blip>
          <a:srcRect/>
          <a:stretch>
            <a:fillRect/>
          </a:stretch>
        </p:blipFill>
        <p:spPr bwMode="auto">
          <a:xfrm>
            <a:off x="2107986" y="4869356"/>
            <a:ext cx="6858000" cy="38576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4" name="Picture 8" descr="Созвездие Большой Медведицы | Большая Медведица — звезды | Ковш Большой  Медведицы — созвездие или нет? | Star Walk">
            <a:extLst>
              <a:ext uri="{FF2B5EF4-FFF2-40B4-BE49-F238E27FC236}">
                <a16:creationId xmlns:a16="http://schemas.microsoft.com/office/drawing/2014/main" id="{419A1D1F-4586-4628-90D1-CEF93A482B0C}"/>
              </a:ext>
            </a:extLst>
          </p:cNvPr>
          <p:cNvPicPr>
            <a:picLocks noChangeAspect="1" noChangeArrowheads="1"/>
          </p:cNvPicPr>
          <p:nvPr/>
        </p:nvPicPr>
        <p:blipFill>
          <a:blip r:embed="rId5" cstate="print">
            <a:alphaModFix amt="70000"/>
            <a:extLst>
              <a:ext uri="{28A0092B-C50C-407E-A947-70E740481C1C}">
                <a14:useLocalDpi xmlns:a14="http://schemas.microsoft.com/office/drawing/2010/main" val="0"/>
              </a:ext>
            </a:extLst>
          </a:blip>
          <a:srcRect/>
          <a:stretch>
            <a:fillRect/>
          </a:stretch>
        </p:blipFill>
        <p:spPr bwMode="auto">
          <a:xfrm>
            <a:off x="-2852004" y="4869356"/>
            <a:ext cx="6858000" cy="38576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34" name="Picture 10" descr="Обсерватория Улугбека: Исторические и архитектурные памятники Самарканда">
            <a:extLst>
              <a:ext uri="{FF2B5EF4-FFF2-40B4-BE49-F238E27FC236}">
                <a16:creationId xmlns:a16="http://schemas.microsoft.com/office/drawing/2014/main" id="{B20B5A3A-3CB1-4676-8E5C-63F58062B00E}"/>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a:stretch>
            <a:fillRect/>
          </a:stretch>
        </p:blipFill>
        <p:spPr bwMode="auto">
          <a:xfrm>
            <a:off x="420708" y="4491002"/>
            <a:ext cx="6016584" cy="401105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2" name="Прямоугольник 11">
            <a:extLst>
              <a:ext uri="{FF2B5EF4-FFF2-40B4-BE49-F238E27FC236}">
                <a16:creationId xmlns:a16="http://schemas.microsoft.com/office/drawing/2014/main" id="{92FD7967-CA6F-4338-A383-FAF8F52DE1B1}"/>
              </a:ext>
            </a:extLst>
          </p:cNvPr>
          <p:cNvSpPr/>
          <p:nvPr/>
        </p:nvSpPr>
        <p:spPr>
          <a:xfrm>
            <a:off x="-266776" y="4491002"/>
            <a:ext cx="7704856" cy="2628000"/>
          </a:xfrm>
          <a:prstGeom prst="rect">
            <a:avLst/>
          </a:prstGeom>
          <a:solidFill>
            <a:srgbClr val="2A1F1B">
              <a:alpha val="50000"/>
            </a:srgbClr>
          </a:solidFill>
          <a:ln w="19050">
            <a:solidFill>
              <a:srgbClr val="31231E"/>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19" name="Прямоугольник 18">
            <a:extLst>
              <a:ext uri="{FF2B5EF4-FFF2-40B4-BE49-F238E27FC236}">
                <a16:creationId xmlns:a16="http://schemas.microsoft.com/office/drawing/2014/main" id="{C5982E50-D301-4C71-99C2-29A97CCD685A}"/>
              </a:ext>
            </a:extLst>
          </p:cNvPr>
          <p:cNvSpPr/>
          <p:nvPr/>
        </p:nvSpPr>
        <p:spPr>
          <a:xfrm>
            <a:off x="6177767" y="868109"/>
            <a:ext cx="3528392" cy="317979"/>
          </a:xfrm>
          <a:prstGeom prst="rect">
            <a:avLst/>
          </a:prstGeom>
          <a:solidFill>
            <a:srgbClr val="663300">
              <a:alpha val="28000"/>
            </a:srgbClr>
          </a:solidFill>
          <a:ln w="19050">
            <a:solidFill>
              <a:srgbClr val="31231E"/>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grpSp>
        <p:nvGrpSpPr>
          <p:cNvPr id="13" name="Группа 12">
            <a:extLst>
              <a:ext uri="{FF2B5EF4-FFF2-40B4-BE49-F238E27FC236}">
                <a16:creationId xmlns:a16="http://schemas.microsoft.com/office/drawing/2014/main" id="{CE4166B8-7F62-4960-B775-83802EC35690}"/>
              </a:ext>
            </a:extLst>
          </p:cNvPr>
          <p:cNvGrpSpPr/>
          <p:nvPr/>
        </p:nvGrpSpPr>
        <p:grpSpPr>
          <a:xfrm>
            <a:off x="574426" y="5003905"/>
            <a:ext cx="6022452" cy="1602195"/>
            <a:chOff x="692696" y="3613780"/>
            <a:chExt cx="6022452" cy="1602195"/>
          </a:xfrm>
        </p:grpSpPr>
        <p:sp>
          <p:nvSpPr>
            <p:cNvPr id="14" name="文本框 40">
              <a:extLst>
                <a:ext uri="{FF2B5EF4-FFF2-40B4-BE49-F238E27FC236}">
                  <a16:creationId xmlns:a16="http://schemas.microsoft.com/office/drawing/2014/main" id="{C4B4CF49-7E9E-4FEE-85EF-92C52B535EA5}"/>
                </a:ext>
              </a:extLst>
            </p:cNvPr>
            <p:cNvSpPr txBox="1"/>
            <p:nvPr/>
          </p:nvSpPr>
          <p:spPr>
            <a:xfrm>
              <a:off x="692696" y="3613780"/>
              <a:ext cx="5904656"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Astronomiya</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sohasidagi</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ilmiy</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va</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innovatsion</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ishlanmalar</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bo‘yicha</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endParaRPr lang="ru-RU"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endParaRPr>
            </a:p>
          </p:txBody>
        </p:sp>
        <p:sp>
          <p:nvSpPr>
            <p:cNvPr id="15" name="圆角矩形 4">
              <a:extLst>
                <a:ext uri="{FF2B5EF4-FFF2-40B4-BE49-F238E27FC236}">
                  <a16:creationId xmlns:a16="http://schemas.microsoft.com/office/drawing/2014/main" id="{1BBAD09D-6B7E-4336-939F-08D8901A682F}"/>
                </a:ext>
              </a:extLst>
            </p:cNvPr>
            <p:cNvSpPr/>
            <p:nvPr/>
          </p:nvSpPr>
          <p:spPr>
            <a:xfrm>
              <a:off x="3142468" y="4380261"/>
              <a:ext cx="3572680" cy="83571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r"/>
              <a:r>
                <a:rPr lang="en-US" altLang="zh-CN" sz="4500" b="1" dirty="0">
                  <a:solidFill>
                    <a:schemeClr val="bg1"/>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DAYJEST</a:t>
              </a:r>
              <a:endParaRPr lang="ru-RU" altLang="zh-CN" sz="4500" b="1" dirty="0">
                <a:solidFill>
                  <a:schemeClr val="bg1"/>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endParaRPr>
            </a:p>
          </p:txBody>
        </p:sp>
      </p:grpSp>
      <p:sp>
        <p:nvSpPr>
          <p:cNvPr id="18" name="Rectangle 1">
            <a:extLst>
              <a:ext uri="{FF2B5EF4-FFF2-40B4-BE49-F238E27FC236}">
                <a16:creationId xmlns:a16="http://schemas.microsoft.com/office/drawing/2014/main" id="{F4ED4E39-62E4-4DBF-95BA-DE5190F25C2F}"/>
              </a:ext>
            </a:extLst>
          </p:cNvPr>
          <p:cNvSpPr>
            <a:spLocks noChangeArrowheads="1"/>
          </p:cNvSpPr>
          <p:nvPr/>
        </p:nvSpPr>
        <p:spPr bwMode="auto">
          <a:xfrm>
            <a:off x="549954" y="8984305"/>
            <a:ext cx="5758092" cy="623082"/>
          </a:xfrm>
          <a:prstGeom prst="rect">
            <a:avLst/>
          </a:prstGeom>
          <a:noFill/>
          <a:ln w="9525">
            <a:noFill/>
            <a:miter lim="800000"/>
          </a:ln>
          <a:effectLst/>
        </p:spPr>
        <p:txBody>
          <a:bodyPr vert="horz" wrap="square" lIns="68415" tIns="34208" rIns="68415" bIns="34208" numCol="1" anchor="ctr" anchorCtr="0" compatLnSpc="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eaLnBrk="0" fontAlgn="base" hangingPunct="0">
              <a:spcBef>
                <a:spcPct val="0"/>
              </a:spcBef>
              <a:spcAft>
                <a:spcPct val="0"/>
              </a:spcAft>
            </a:pP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Ilmiy</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texnik</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axborot</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markazi</a:t>
            </a: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Toshkent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 2024</a:t>
            </a:r>
          </a:p>
        </p:txBody>
      </p:sp>
      <p:sp>
        <p:nvSpPr>
          <p:cNvPr id="16" name="TextBox 15">
            <a:extLst>
              <a:ext uri="{FF2B5EF4-FFF2-40B4-BE49-F238E27FC236}">
                <a16:creationId xmlns:a16="http://schemas.microsoft.com/office/drawing/2014/main" id="{0B38967E-4A4E-4A24-A791-415C9C4DB930}"/>
              </a:ext>
            </a:extLst>
          </p:cNvPr>
          <p:cNvSpPr txBox="1"/>
          <p:nvPr/>
        </p:nvSpPr>
        <p:spPr>
          <a:xfrm>
            <a:off x="6308046" y="857821"/>
            <a:ext cx="549954" cy="307777"/>
          </a:xfrm>
          <a:prstGeom prst="rect">
            <a:avLst/>
          </a:prstGeom>
          <a:noFill/>
        </p:spPr>
        <p:txBody>
          <a:bodyPr wrap="square">
            <a:spAutoFit/>
          </a:bodyPr>
          <a:lstStyle/>
          <a:p>
            <a:pPr lvl="0" eaLnBrk="0" fontAlgn="base" hangingPunct="0">
              <a:spcBef>
                <a:spcPct val="0"/>
              </a:spcBef>
              <a:spcAft>
                <a:spcPct val="0"/>
              </a:spcAft>
            </a:pPr>
            <a:r>
              <a:rPr lang="en-US" sz="1400" dirty="0">
                <a:solidFill>
                  <a:schemeClr val="bg1"/>
                </a:solidFill>
                <a:effectLst>
                  <a:glow rad="101600">
                    <a:schemeClr val="tx1">
                      <a:alpha val="60000"/>
                    </a:schemeClr>
                  </a:glow>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1</a:t>
            </a:r>
            <a:endParaRPr lang="ru-RU" sz="1400" dirty="0">
              <a:solidFill>
                <a:schemeClr val="bg1"/>
              </a:solidFill>
              <a:effectLst>
                <a:glow rad="101600">
                  <a:schemeClr val="tx1">
                    <a:alpha val="60000"/>
                  </a:schemeClr>
                </a:glow>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90166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a:extLst>
              <a:ext uri="{FF2B5EF4-FFF2-40B4-BE49-F238E27FC236}">
                <a16:creationId xmlns:a16="http://schemas.microsoft.com/office/drawing/2014/main" id="{73C895C8-8ABA-46E9-B5C3-DB3BE928358F}"/>
              </a:ext>
            </a:extLst>
          </p:cNvPr>
          <p:cNvGrpSpPr/>
          <p:nvPr/>
        </p:nvGrpSpPr>
        <p:grpSpPr>
          <a:xfrm>
            <a:off x="-13679" y="-309357"/>
            <a:ext cx="6885360" cy="2016224"/>
            <a:chOff x="-13679" y="-309357"/>
            <a:chExt cx="6885360" cy="2016224"/>
          </a:xfrm>
        </p:grpSpPr>
        <p:pic>
          <p:nvPicPr>
            <p:cNvPr id="14" name="Picture 4" descr="New Horizons Saw the Universe With Even Less Light Pollution than Hubble's  View - Universe Today">
              <a:extLst>
                <a:ext uri="{FF2B5EF4-FFF2-40B4-BE49-F238E27FC236}">
                  <a16:creationId xmlns:a16="http://schemas.microsoft.com/office/drawing/2014/main" id="{E50E2588-3269-4BB9-ACD8-73268D6203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69" t="10004" r="28911"/>
            <a:stretch/>
          </p:blipFill>
          <p:spPr bwMode="auto">
            <a:xfrm rot="16200000">
              <a:off x="2420889" y="-2743925"/>
              <a:ext cx="2016223" cy="68853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id="{F96B4456-110E-41E0-B9F1-3E601BF179EE}"/>
                </a:ext>
              </a:extLst>
            </p:cNvPr>
            <p:cNvSpPr/>
            <p:nvPr/>
          </p:nvSpPr>
          <p:spPr>
            <a:xfrm>
              <a:off x="-13679" y="-309357"/>
              <a:ext cx="6858000" cy="2016224"/>
            </a:xfrm>
            <a:prstGeom prst="rect">
              <a:avLst/>
            </a:prstGeom>
            <a:solidFill>
              <a:srgbClr val="663300">
                <a:alpha val="2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latin typeface="Franklin Gothic Book" panose="020B0503020102020204" pitchFamily="34" charset="0"/>
              </a:endParaRPr>
            </a:p>
          </p:txBody>
        </p:sp>
      </p:grpSp>
      <p:sp>
        <p:nvSpPr>
          <p:cNvPr id="24" name="Заголовок 11"/>
          <p:cNvSpPr>
            <a:spLocks noGrp="1"/>
          </p:cNvSpPr>
          <p:nvPr>
            <p:ph type="title"/>
          </p:nvPr>
        </p:nvSpPr>
        <p:spPr>
          <a:xfrm>
            <a:off x="342900" y="396699"/>
            <a:ext cx="6172200" cy="1651000"/>
          </a:xfrm>
        </p:spPr>
        <p:txBody>
          <a:bodyPr/>
          <a:lstStyle/>
          <a:p>
            <a:r>
              <a:rPr lang="en-US" dirty="0">
                <a:latin typeface="Franklin Gothic Book" panose="020B0503020102020204" pitchFamily="34" charset="0"/>
              </a:rPr>
              <a:t> </a:t>
            </a:r>
            <a:endParaRPr lang="ru-RU" dirty="0">
              <a:latin typeface="Franklin Gothic Book" panose="020B0503020102020204" pitchFamily="34" charset="0"/>
            </a:endParaRPr>
          </a:p>
        </p:txBody>
      </p:sp>
      <p:grpSp>
        <p:nvGrpSpPr>
          <p:cNvPr id="3" name="Группа 2">
            <a:extLst>
              <a:ext uri="{FF2B5EF4-FFF2-40B4-BE49-F238E27FC236}">
                <a16:creationId xmlns:a16="http://schemas.microsoft.com/office/drawing/2014/main" id="{C1C6371A-BADB-4459-B355-AA502D47A271}"/>
              </a:ext>
            </a:extLst>
          </p:cNvPr>
          <p:cNvGrpSpPr/>
          <p:nvPr/>
        </p:nvGrpSpPr>
        <p:grpSpPr>
          <a:xfrm>
            <a:off x="-244954" y="9273032"/>
            <a:ext cx="7347909" cy="468000"/>
            <a:chOff x="-244954" y="9273032"/>
            <a:chExt cx="7347909" cy="468000"/>
          </a:xfrm>
        </p:grpSpPr>
        <p:grpSp>
          <p:nvGrpSpPr>
            <p:cNvPr id="2" name="Группа 1">
              <a:extLst>
                <a:ext uri="{FF2B5EF4-FFF2-40B4-BE49-F238E27FC236}">
                  <a16:creationId xmlns:a16="http://schemas.microsoft.com/office/drawing/2014/main" id="{9166593C-DF2F-4B97-AE1A-11B8259E6D4E}"/>
                </a:ext>
              </a:extLst>
            </p:cNvPr>
            <p:cNvGrpSpPr/>
            <p:nvPr/>
          </p:nvGrpSpPr>
          <p:grpSpPr>
            <a:xfrm>
              <a:off x="-244954" y="9273032"/>
              <a:ext cx="7347909" cy="468000"/>
              <a:chOff x="-244954" y="9273032"/>
              <a:chExt cx="7347909" cy="468000"/>
            </a:xfrm>
          </p:grpSpPr>
          <p:cxnSp>
            <p:nvCxnSpPr>
              <p:cNvPr id="15" name="Прямая соединительная линия 14"/>
              <p:cNvCxnSpPr>
                <a:cxnSpLocks/>
              </p:cNvCxnSpPr>
              <p:nvPr/>
            </p:nvCxnSpPr>
            <p:spPr>
              <a:xfrm flipV="1">
                <a:off x="3684136" y="9507032"/>
                <a:ext cx="3418819"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cxnSpLocks/>
              </p:cNvCxnSpPr>
              <p:nvPr/>
            </p:nvCxnSpPr>
            <p:spPr>
              <a:xfrm rot="10800000">
                <a:off x="-244954" y="9507032"/>
                <a:ext cx="3460206"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61694"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gr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uz-Cyrl-UZ" sz="1300" dirty="0">
                  <a:solidFill>
                    <a:srgbClr val="663300"/>
                  </a:solidFill>
                  <a:latin typeface="Franklin Gothic Book" panose="020B0503020102020204" pitchFamily="34" charset="0"/>
                </a:rPr>
                <a:t>2</a:t>
              </a:r>
              <a:endParaRPr lang="ru-RU" sz="1300" dirty="0">
                <a:solidFill>
                  <a:srgbClr val="663300"/>
                </a:solidFill>
                <a:latin typeface="Franklin Gothic Book" panose="020B0503020102020204" pitchFamily="34" charset="0"/>
              </a:endParaRPr>
            </a:p>
          </p:txBody>
        </p:sp>
      </p:grpSp>
      <p:sp>
        <p:nvSpPr>
          <p:cNvPr id="37" name="TextBox 36">
            <a:extLst>
              <a:ext uri="{FF2B5EF4-FFF2-40B4-BE49-F238E27FC236}">
                <a16:creationId xmlns:a16="http://schemas.microsoft.com/office/drawing/2014/main" id="{7497ABF7-62F2-461B-BCF0-95FD37D8889A}"/>
              </a:ext>
            </a:extLst>
          </p:cNvPr>
          <p:cNvSpPr txBox="1"/>
          <p:nvPr/>
        </p:nvSpPr>
        <p:spPr>
          <a:xfrm>
            <a:off x="208129" y="1928664"/>
            <a:ext cx="6441742" cy="1169551"/>
          </a:xfrm>
          <a:prstGeom prst="rect">
            <a:avLst/>
          </a:prstGeom>
          <a:noFill/>
        </p:spPr>
        <p:txBody>
          <a:bodyPr wrap="square">
            <a:spAutoFit/>
          </a:bodyPr>
          <a:lstStyle/>
          <a:p>
            <a:pPr algn="ct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AQSH va Buyuk Britaniya tadqiqotchilari noodatiy kosmik jismlarni tushuntiradigan model taklif qilishdi.Radiodiapazonida porlayotgan sharlar bir necha yil oldin aniqlangan, ammo ular qanday paydo boʻlganligi nomaʼlum boʻlgan.Yangi nazariya mualliflarining fikricha,bu galaktikalar markazidagi kuchli portlashdan kelib chiqqan zarba toʻlqinlaridir.</a:t>
            </a:r>
            <a:endParaRPr lang="ru-RU" sz="1400" dirty="0"/>
          </a:p>
        </p:txBody>
      </p:sp>
      <p:sp>
        <p:nvSpPr>
          <p:cNvPr id="39" name="TextBox 38">
            <a:extLst>
              <a:ext uri="{FF2B5EF4-FFF2-40B4-BE49-F238E27FC236}">
                <a16:creationId xmlns:a16="http://schemas.microsoft.com/office/drawing/2014/main" id="{34488284-C304-4AFB-A701-2FE99AC57498}"/>
              </a:ext>
            </a:extLst>
          </p:cNvPr>
          <p:cNvSpPr txBox="1"/>
          <p:nvPr/>
        </p:nvSpPr>
        <p:spPr>
          <a:xfrm>
            <a:off x="137015" y="6789787"/>
            <a:ext cx="6583971" cy="2483693"/>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2019-yil sentyabr oyida Avstraliyaning ASKAP (Australian Square Kilometre Array Pathfinder) radioteleskop majmuasi koinotning evolyutsion xaritasi (EMU) uchun maʼlumot yigʻayotib,uchta noodatiy halqali obyektni aniqladi.Ular radio toʻlqinlari diapazonida aniq koʻrinsa-da,biroq rentgen,optik yoki infraqizil toʻlqinlarda hech qanday tarzda koʻrinmasdi.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Ma‘lumotlarga ko‘ra ASKAP toʻrtinchi radiodoirani 2021-yilda qayd etgan.Bu obyektlarning barchasi pufakchalarga oʻxshaydi.Qirralari yorqinroq, markazi toʻq koʻrinishda. Hajmi taxminan bir burchak daqiqani tashkil etadi, bu tungi osmondagi Oyning taxminan uch foizini tashkil qiladi.Ammo masofani aniqlab boʻlmagani uchun haqiqiy oʻlchovi noaniq boʻlib qolmoqda.</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CE7BBCCE-390E-498E-8F89-EAF4F21D44E4}"/>
              </a:ext>
            </a:extLst>
          </p:cNvPr>
          <p:cNvSpPr txBox="1"/>
          <p:nvPr/>
        </p:nvSpPr>
        <p:spPr>
          <a:xfrm>
            <a:off x="2276872" y="303134"/>
            <a:ext cx="4320480"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Olimlar koinotdagi sirli doiralar kelib chiqishini tushuntirdilar</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026" name="Picture 2" descr="Ученые рассказали, что находится за пределами Вселенной - новости Израиля и  мира">
            <a:extLst>
              <a:ext uri="{FF2B5EF4-FFF2-40B4-BE49-F238E27FC236}">
                <a16:creationId xmlns:a16="http://schemas.microsoft.com/office/drawing/2014/main" id="{639E1975-9C0B-4A6C-8A78-71B223F799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200" b="30398"/>
          <a:stretch/>
        </p:blipFill>
        <p:spPr bwMode="auto">
          <a:xfrm>
            <a:off x="-603448" y="3153493"/>
            <a:ext cx="8064896" cy="358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9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453ED4A4-2930-4F22-BEE7-278AD261C56C}"/>
              </a:ext>
            </a:extLst>
          </p:cNvPr>
          <p:cNvGrpSpPr/>
          <p:nvPr/>
        </p:nvGrpSpPr>
        <p:grpSpPr>
          <a:xfrm>
            <a:off x="-13679" y="-309357"/>
            <a:ext cx="6885360" cy="2016224"/>
            <a:chOff x="-13679" y="-309357"/>
            <a:chExt cx="6885360" cy="2016224"/>
          </a:xfrm>
        </p:grpSpPr>
        <p:pic>
          <p:nvPicPr>
            <p:cNvPr id="16" name="Picture 4" descr="New Horizons Saw the Universe With Even Less Light Pollution than Hubble's  View - Universe Today">
              <a:extLst>
                <a:ext uri="{FF2B5EF4-FFF2-40B4-BE49-F238E27FC236}">
                  <a16:creationId xmlns:a16="http://schemas.microsoft.com/office/drawing/2014/main" id="{3CDA93BD-9FF1-47D9-A4D5-BC13E8CBE4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69" t="10004" r="28911"/>
            <a:stretch/>
          </p:blipFill>
          <p:spPr bwMode="auto">
            <a:xfrm rot="16200000">
              <a:off x="2420889" y="-2743925"/>
              <a:ext cx="2016223" cy="68853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7" name="Прямоугольник 16">
              <a:extLst>
                <a:ext uri="{FF2B5EF4-FFF2-40B4-BE49-F238E27FC236}">
                  <a16:creationId xmlns:a16="http://schemas.microsoft.com/office/drawing/2014/main" id="{6AB188C4-AC94-4EEA-A664-16D85CCA42A8}"/>
                </a:ext>
              </a:extLst>
            </p:cNvPr>
            <p:cNvSpPr/>
            <p:nvPr/>
          </p:nvSpPr>
          <p:spPr>
            <a:xfrm>
              <a:off x="-13679" y="-309357"/>
              <a:ext cx="6858000" cy="2016224"/>
            </a:xfrm>
            <a:prstGeom prst="rect">
              <a:avLst/>
            </a:prstGeom>
            <a:solidFill>
              <a:srgbClr val="663300">
                <a:alpha val="2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latin typeface="Franklin Gothic Book" panose="020B0503020102020204" pitchFamily="34" charset="0"/>
              </a:endParaRPr>
            </a:p>
          </p:txBody>
        </p:sp>
      </p:gr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3" name="Заголовок 11">
            <a:extLst>
              <a:ext uri="{FF2B5EF4-FFF2-40B4-BE49-F238E27FC236}">
                <a16:creationId xmlns:a16="http://schemas.microsoft.com/office/drawing/2014/main" id="{CCFF13AE-0C3B-4059-8966-4B87653E0B81}"/>
              </a:ext>
            </a:extLst>
          </p:cNvPr>
          <p:cNvSpPr txBox="1">
            <a:spLocks/>
          </p:cNvSpPr>
          <p:nvPr/>
        </p:nvSpPr>
        <p:spPr>
          <a:xfrm>
            <a:off x="342900" y="396699"/>
            <a:ext cx="6172200" cy="165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Franklin Gothic Book" panose="020B0503020102020204" pitchFamily="34" charset="0"/>
              </a:rPr>
              <a:t> </a:t>
            </a:r>
            <a:endParaRPr lang="ru-RU" dirty="0">
              <a:latin typeface="Franklin Gothic Book" panose="020B0503020102020204" pitchFamily="34" charset="0"/>
            </a:endParaRPr>
          </a:p>
        </p:txBody>
      </p:sp>
      <p:cxnSp>
        <p:nvCxnSpPr>
          <p:cNvPr id="35" name="Прямая соединительная линия 34">
            <a:extLst>
              <a:ext uri="{FF2B5EF4-FFF2-40B4-BE49-F238E27FC236}">
                <a16:creationId xmlns:a16="http://schemas.microsoft.com/office/drawing/2014/main" id="{0F98131E-7938-4428-8616-4F7BA6C65F95}"/>
              </a:ext>
            </a:extLst>
          </p:cNvPr>
          <p:cNvCxnSpPr>
            <a:cxnSpLocks/>
          </p:cNvCxnSpPr>
          <p:nvPr/>
        </p:nvCxnSpPr>
        <p:spPr>
          <a:xfrm flipV="1">
            <a:off x="3684136" y="9507032"/>
            <a:ext cx="3418819"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F314AA4F-6F5C-49F6-825D-947BF766F918}"/>
              </a:ext>
            </a:extLst>
          </p:cNvPr>
          <p:cNvCxnSpPr>
            <a:cxnSpLocks/>
          </p:cNvCxnSpPr>
          <p:nvPr/>
        </p:nvCxnSpPr>
        <p:spPr>
          <a:xfrm rot="10800000">
            <a:off x="-244954" y="9507032"/>
            <a:ext cx="3460206"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37" name="Прямоугольник 36">
            <a:extLst>
              <a:ext uri="{FF2B5EF4-FFF2-40B4-BE49-F238E27FC236}">
                <a16:creationId xmlns:a16="http://schemas.microsoft.com/office/drawing/2014/main" id="{24620059-C5B3-4A74-9F53-C8F0857E1573}"/>
              </a:ext>
            </a:extLst>
          </p:cNvPr>
          <p:cNvSpPr/>
          <p:nvPr/>
        </p:nvSpPr>
        <p:spPr>
          <a:xfrm>
            <a:off x="3161694"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33" name="TextBox 32">
            <a:extLst>
              <a:ext uri="{FF2B5EF4-FFF2-40B4-BE49-F238E27FC236}">
                <a16:creationId xmlns:a16="http://schemas.microsoft.com/office/drawing/2014/main" id="{C1DA38A8-170C-4D2B-8D93-0EE0C3A765B3}"/>
              </a:ext>
            </a:extLst>
          </p:cNvPr>
          <p:cNvSpPr txBox="1"/>
          <p:nvPr/>
        </p:nvSpPr>
        <p:spPr>
          <a:xfrm>
            <a:off x="3252397" y="9360838"/>
            <a:ext cx="394595" cy="292388"/>
          </a:xfrm>
          <a:prstGeom prst="rect">
            <a:avLst/>
          </a:prstGeom>
          <a:noFill/>
        </p:spPr>
        <p:txBody>
          <a:bodyPr wrap="square" rtlCol="0" anchor="ctr">
            <a:spAutoFit/>
          </a:bodyPr>
          <a:lstStyle/>
          <a:p>
            <a:pPr algn="ctr"/>
            <a:r>
              <a:rPr lang="en-US" sz="1300" dirty="0">
                <a:solidFill>
                  <a:srgbClr val="663300"/>
                </a:solidFill>
                <a:latin typeface="Franklin Gothic Book" panose="020B0503020102020204" pitchFamily="34" charset="0"/>
              </a:rPr>
              <a:t>3</a:t>
            </a:r>
            <a:endParaRPr lang="ru-RU" sz="1300" dirty="0">
              <a:solidFill>
                <a:srgbClr val="663300"/>
              </a:solidFill>
              <a:latin typeface="Franklin Gothic Book" panose="020B0503020102020204" pitchFamily="34" charset="0"/>
            </a:endParaRPr>
          </a:p>
        </p:txBody>
      </p:sp>
      <p:grpSp>
        <p:nvGrpSpPr>
          <p:cNvPr id="7" name="Группа 6">
            <a:extLst>
              <a:ext uri="{FF2B5EF4-FFF2-40B4-BE49-F238E27FC236}">
                <a16:creationId xmlns:a16="http://schemas.microsoft.com/office/drawing/2014/main" id="{88ECAC36-7EF6-4B77-B0E6-C2A18DE9BC98}"/>
              </a:ext>
            </a:extLst>
          </p:cNvPr>
          <p:cNvGrpSpPr/>
          <p:nvPr/>
        </p:nvGrpSpPr>
        <p:grpSpPr>
          <a:xfrm>
            <a:off x="181893" y="6215762"/>
            <a:ext cx="6494215" cy="2154627"/>
            <a:chOff x="181892" y="6143755"/>
            <a:chExt cx="6494215" cy="2154627"/>
          </a:xfrm>
        </p:grpSpPr>
        <p:grpSp>
          <p:nvGrpSpPr>
            <p:cNvPr id="6" name="Группа 5">
              <a:extLst>
                <a:ext uri="{FF2B5EF4-FFF2-40B4-BE49-F238E27FC236}">
                  <a16:creationId xmlns:a16="http://schemas.microsoft.com/office/drawing/2014/main" id="{617612BC-3C1F-4764-84F8-2C4D6E3445FC}"/>
                </a:ext>
              </a:extLst>
            </p:cNvPr>
            <p:cNvGrpSpPr/>
            <p:nvPr/>
          </p:nvGrpSpPr>
          <p:grpSpPr>
            <a:xfrm>
              <a:off x="181892" y="6143755"/>
              <a:ext cx="6343156" cy="1689565"/>
              <a:chOff x="181892" y="6431958"/>
              <a:chExt cx="6343156" cy="1689565"/>
            </a:xfrm>
          </p:grpSpPr>
          <p:sp>
            <p:nvSpPr>
              <p:cNvPr id="49" name="TextBox 48">
                <a:extLst>
                  <a:ext uri="{FF2B5EF4-FFF2-40B4-BE49-F238E27FC236}">
                    <a16:creationId xmlns:a16="http://schemas.microsoft.com/office/drawing/2014/main" id="{DA6E49B4-0B5C-46EF-8728-E35BE97A129C}"/>
                  </a:ext>
                </a:extLst>
              </p:cNvPr>
              <p:cNvSpPr txBox="1"/>
              <p:nvPr/>
            </p:nvSpPr>
            <p:spPr>
              <a:xfrm flipH="1">
                <a:off x="181892" y="6431958"/>
                <a:ext cx="3628238" cy="1689565"/>
              </a:xfrm>
              <a:prstGeom prst="rect">
                <a:avLst/>
              </a:prstGeom>
              <a:noFill/>
            </p:spPr>
            <p:txBody>
              <a:bodyPr wrap="square">
                <a:spAutoFit/>
              </a:bodyPr>
              <a:lstStyle/>
              <a:p>
                <a:pPr algn="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Beshinchi noodatiy radiodoira (ORCJ0102</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-2450) GMRT (Giant MetreWave Radio Teleskope )  gigant radio teleskopi tomonidan ASKAP qoʻshilishidan bir necha yil oldin, 2013-yilda toʻplangan maʼlumotlar </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arxivida topildi. Koʻrinishidan u avvalgilariga qaraganda ancha kattaroq boʻlib, kontur</a:t>
                </a:r>
              </a:p>
            </p:txBody>
          </p:sp>
          <p:pic>
            <p:nvPicPr>
              <p:cNvPr id="18" name="Picture 2" descr="Научные статьи о космосе. Кольца Сатурна время от времени исчезают">
                <a:extLst>
                  <a:ext uri="{FF2B5EF4-FFF2-40B4-BE49-F238E27FC236}">
                    <a16:creationId xmlns:a16="http://schemas.microsoft.com/office/drawing/2014/main" id="{7277AF0D-035B-4EF1-B5E2-52BD18F27C2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60" t="2972" r="6160" b="9680"/>
              <a:stretch/>
            </p:blipFill>
            <p:spPr bwMode="auto">
              <a:xfrm>
                <a:off x="3861048" y="6477540"/>
                <a:ext cx="2664000" cy="159840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F64DE682-DDD3-4A95-88F2-D12A47A40863}"/>
                </a:ext>
              </a:extLst>
            </p:cNvPr>
            <p:cNvSpPr txBox="1"/>
            <p:nvPr/>
          </p:nvSpPr>
          <p:spPr>
            <a:xfrm>
              <a:off x="181894" y="7761312"/>
              <a:ext cx="6494213" cy="537070"/>
            </a:xfrm>
            <a:prstGeom prst="rect">
              <a:avLst/>
            </a:prstGeom>
            <a:noFill/>
          </p:spPr>
          <p:txBody>
            <a:bodyPr wrap="square">
              <a:spAutoFit/>
            </a:bodyPr>
            <a:lstStyle/>
            <a:p>
              <a:pPr algn="ctr">
                <a:lnSpc>
                  <a:spcPct val="107000"/>
                </a:lnSpc>
                <a:spcAft>
                  <a:spcPts val="800"/>
                </a:spcAft>
              </a:pP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chiziqlari noaniq</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boʻlib chiqdi.Uning markazida astronomlar DES J010224.33</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-245039.5 elliptik radiogalaktikani topdilar. </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grpSp>
      <p:sp>
        <p:nvSpPr>
          <p:cNvPr id="21" name="TextBox 20">
            <a:extLst>
              <a:ext uri="{FF2B5EF4-FFF2-40B4-BE49-F238E27FC236}">
                <a16:creationId xmlns:a16="http://schemas.microsoft.com/office/drawing/2014/main" id="{D01875D0-D48F-4289-99A6-020EC13F49FE}"/>
              </a:ext>
            </a:extLst>
          </p:cNvPr>
          <p:cNvSpPr txBox="1"/>
          <p:nvPr/>
        </p:nvSpPr>
        <p:spPr>
          <a:xfrm>
            <a:off x="200883" y="1928664"/>
            <a:ext cx="6456234" cy="998094"/>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Odatda radioastronomiya tasvirlaridagi doiralar sayyora tumanliklari, oʻta yangi yulduzlar qoldiqlari, aylanasimon qobiqlar, protoplanetar disklar va sferik yulduz hosil qiluvchi galaktikalar bilan bogʻliq. Bu asboblarni kalibrlashdagi xatoliklarning natijasi boʻlishi ham mumkin.</a:t>
            </a:r>
          </a:p>
        </p:txBody>
      </p:sp>
      <p:sp>
        <p:nvSpPr>
          <p:cNvPr id="44" name="TextBox 43">
            <a:extLst>
              <a:ext uri="{FF2B5EF4-FFF2-40B4-BE49-F238E27FC236}">
                <a16:creationId xmlns:a16="http://schemas.microsoft.com/office/drawing/2014/main" id="{284DF14A-30D6-48C0-8DB1-10EE162A2355}"/>
              </a:ext>
            </a:extLst>
          </p:cNvPr>
          <p:cNvSpPr txBox="1"/>
          <p:nvPr/>
        </p:nvSpPr>
        <p:spPr>
          <a:xfrm>
            <a:off x="200883" y="5020234"/>
            <a:ext cx="6456234" cy="1228541"/>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Ulardan birini — ORC 1ni batafsil oʻrganish uchun Janubiy Afrika Astronomik Observatoriyasining dunyodagi eng kuchli MeerKAT radioteleskopidan foydalanilgan. Obyektning murakkab tuzilishini koʻrsatadigan yuqori sifatli tasvirlar olindi, shuningdek uning ichki parametrlari — qutblanish va spektral indeks (nurlanish oqimining chastotaga bogʻliqligi) xaritalari tuzildi.</a:t>
            </a:r>
          </a:p>
        </p:txBody>
      </p:sp>
      <p:grpSp>
        <p:nvGrpSpPr>
          <p:cNvPr id="5" name="Группа 4">
            <a:extLst>
              <a:ext uri="{FF2B5EF4-FFF2-40B4-BE49-F238E27FC236}">
                <a16:creationId xmlns:a16="http://schemas.microsoft.com/office/drawing/2014/main" id="{B20DCC8C-7FDB-4B1C-92DA-161C270811DB}"/>
              </a:ext>
            </a:extLst>
          </p:cNvPr>
          <p:cNvGrpSpPr/>
          <p:nvPr/>
        </p:nvGrpSpPr>
        <p:grpSpPr>
          <a:xfrm>
            <a:off x="181893" y="2893745"/>
            <a:ext cx="6494214" cy="2159502"/>
            <a:chOff x="181893" y="2903330"/>
            <a:chExt cx="6494214" cy="2159502"/>
          </a:xfrm>
        </p:grpSpPr>
        <p:grpSp>
          <p:nvGrpSpPr>
            <p:cNvPr id="3" name="Группа 2">
              <a:extLst>
                <a:ext uri="{FF2B5EF4-FFF2-40B4-BE49-F238E27FC236}">
                  <a16:creationId xmlns:a16="http://schemas.microsoft.com/office/drawing/2014/main" id="{54D2A4E1-CF16-4AD1-B8E7-EF0BF704E51F}"/>
                </a:ext>
              </a:extLst>
            </p:cNvPr>
            <p:cNvGrpSpPr/>
            <p:nvPr/>
          </p:nvGrpSpPr>
          <p:grpSpPr>
            <a:xfrm>
              <a:off x="314032" y="2903330"/>
              <a:ext cx="6343086" cy="1689630"/>
              <a:chOff x="314032" y="3066506"/>
              <a:chExt cx="6343086" cy="1689630"/>
            </a:xfrm>
          </p:grpSpPr>
          <p:sp>
            <p:nvSpPr>
              <p:cNvPr id="42" name="TextBox 41">
                <a:extLst>
                  <a:ext uri="{FF2B5EF4-FFF2-40B4-BE49-F238E27FC236}">
                    <a16:creationId xmlns:a16="http://schemas.microsoft.com/office/drawing/2014/main" id="{E2CA27E9-45B5-46CB-B17B-08AA7DD1CFB9}"/>
                  </a:ext>
                </a:extLst>
              </p:cNvPr>
              <p:cNvSpPr txBox="1"/>
              <p:nvPr/>
            </p:nvSpPr>
            <p:spPr>
              <a:xfrm>
                <a:off x="3034190" y="3066506"/>
                <a:ext cx="3622928" cy="1689630"/>
              </a:xfrm>
              <a:prstGeom prst="rect">
                <a:avLst/>
              </a:prstGeom>
              <a:noFill/>
            </p:spPr>
            <p:txBody>
              <a:bodyPr wrap="square">
                <a:spAutoFit/>
              </a:bodyPr>
              <a:lstStyle/>
              <a:p>
                <a:pP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Doiralarning radiospektral koʻrsatkichi sayyora tumanliklariga mos kelmaydi, oʻta yangi yulduzlar qoldiqlari boʻlishi uchun </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esa ular EMU loyihasi tomonidan oʻrganilgan osmonning kichik maydonida bir-biriga </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juda yaqin joylashgan. Avstraliyalik olimlar astronomik obyektlarning yangi sinfiga duch</a:t>
                </a:r>
              </a:p>
            </p:txBody>
          </p:sp>
          <p:pic>
            <p:nvPicPr>
              <p:cNvPr id="43" name="Picture 2" descr="Как умирают звёзды">
                <a:extLst>
                  <a:ext uri="{FF2B5EF4-FFF2-40B4-BE49-F238E27FC236}">
                    <a16:creationId xmlns:a16="http://schemas.microsoft.com/office/drawing/2014/main" id="{D2B38782-DFE6-4CB4-9D87-84A07C74D4C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 b="5000"/>
              <a:stretch/>
            </p:blipFill>
            <p:spPr bwMode="auto">
              <a:xfrm>
                <a:off x="314032" y="3112121"/>
                <a:ext cx="2664000" cy="159840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78C88A36-9AF9-4544-9D3C-C9DE164C0715}"/>
                </a:ext>
              </a:extLst>
            </p:cNvPr>
            <p:cNvSpPr txBox="1"/>
            <p:nvPr/>
          </p:nvSpPr>
          <p:spPr>
            <a:xfrm>
              <a:off x="181893" y="4520952"/>
              <a:ext cx="6494214" cy="541880"/>
            </a:xfrm>
            <a:prstGeom prst="rect">
              <a:avLst/>
            </a:prstGeom>
            <a:noFill/>
          </p:spPr>
          <p:txBody>
            <a:bodyPr wrap="square">
              <a:spAutoFit/>
            </a:bodyPr>
            <a:lstStyle/>
            <a:p>
              <a:pPr algn="ctr">
                <a:lnSpc>
                  <a:spcPct val="107000"/>
                </a:lnSpc>
                <a:spcAft>
                  <a:spcPts val="800"/>
                </a:spcAft>
              </a:pP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keldik, deb hisoblamoqdalar.</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Va ular unga Odd Radio Circles ( ORCs ), yaʼni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noodatiy</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radiodoiralar", deb nom berishdi.</a:t>
              </a:r>
              <a:endParaRPr lang="ru-RU" sz="11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grpSp>
      <p:sp>
        <p:nvSpPr>
          <p:cNvPr id="51" name="TextBox 50">
            <a:extLst>
              <a:ext uri="{FF2B5EF4-FFF2-40B4-BE49-F238E27FC236}">
                <a16:creationId xmlns:a16="http://schemas.microsoft.com/office/drawing/2014/main" id="{AF9387AF-F8A6-48A4-991D-682D62C8EE3D}"/>
              </a:ext>
            </a:extLst>
          </p:cNvPr>
          <p:cNvSpPr txBox="1"/>
          <p:nvPr/>
        </p:nvSpPr>
        <p:spPr>
          <a:xfrm>
            <a:off x="212103" y="8337376"/>
            <a:ext cx="6433795" cy="954107"/>
          </a:xfrm>
          <a:prstGeom prst="rect">
            <a:avLst/>
          </a:prstGeom>
          <a:noFill/>
        </p:spPr>
        <p:txBody>
          <a:bodyPr wrap="square">
            <a:spAutoFit/>
          </a:bodyPr>
          <a:lstStyle/>
          <a:p>
            <a:pPr algn="ct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Ungacha boʻlgan masofani aniqlab, ular radio doiraning taxminiy diametrini hisoblab chiqdilar </a:t>
            </a:r>
            <a:r>
              <a:rPr lang="uz-Latn-UZ" sz="1400" dirty="0">
                <a:effectLst/>
                <a:latin typeface="Franklin Gothic Book" panose="020B0503020102020204" pitchFamily="34" charset="0"/>
                <a:ea typeface="Calibri" panose="020F0502020204030204" pitchFamily="34" charset="0"/>
                <a:cs typeface="Franklin Gothic Book" panose="020B0503020102020204" pitchFamily="34" charset="0"/>
              </a:rPr>
              <a: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taxminan 980 ming yorugʻlik yili.Keyinchalik maʼlum boʻlishicha, boshqa toʻrtta ORCdan ikkitasi</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ning</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ham markazlarida radiogalaktikalar mavjud boʻlib, ular</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da kuchli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radio</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kuzatildi</a:t>
            </a:r>
            <a:r>
              <a:rPr lang="ru-RU"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a:latin typeface="Franklin Gothic Book" panose="020B0503020102020204" pitchFamily="34" charset="0"/>
                <a:ea typeface="Calibri" panose="020F0502020204030204" pitchFamily="34" charset="0"/>
                <a:cs typeface="Times New Roman" panose="02020603050405020304" pitchFamily="18" charset="0"/>
              </a:rPr>
              <a:t>[1].</a:t>
            </a:r>
            <a:endParaRPr lang="ru-RU" sz="1400" dirty="0"/>
          </a:p>
        </p:txBody>
      </p:sp>
      <p:sp>
        <p:nvSpPr>
          <p:cNvPr id="53" name="TextBox 52">
            <a:extLst>
              <a:ext uri="{FF2B5EF4-FFF2-40B4-BE49-F238E27FC236}">
                <a16:creationId xmlns:a16="http://schemas.microsoft.com/office/drawing/2014/main" id="{384BB5C9-4E34-4402-8172-3217CD48973A}"/>
              </a:ext>
            </a:extLst>
          </p:cNvPr>
          <p:cNvSpPr txBox="1"/>
          <p:nvPr/>
        </p:nvSpPr>
        <p:spPr>
          <a:xfrm>
            <a:off x="2276872" y="303134"/>
            <a:ext cx="4320480"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Olimlar koinotdagi sirli doiralar kelib chiqishini tushuntirdilar</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10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a:extLst>
              <a:ext uri="{FF2B5EF4-FFF2-40B4-BE49-F238E27FC236}">
                <a16:creationId xmlns:a16="http://schemas.microsoft.com/office/drawing/2014/main" id="{2911C0D6-04C6-46C9-86F9-4FF161578D4F}"/>
              </a:ext>
            </a:extLst>
          </p:cNvPr>
          <p:cNvGrpSpPr/>
          <p:nvPr/>
        </p:nvGrpSpPr>
        <p:grpSpPr>
          <a:xfrm>
            <a:off x="-13679" y="-309357"/>
            <a:ext cx="6885360" cy="2016224"/>
            <a:chOff x="-13679" y="-309357"/>
            <a:chExt cx="6885360" cy="2016224"/>
          </a:xfrm>
        </p:grpSpPr>
        <p:pic>
          <p:nvPicPr>
            <p:cNvPr id="18" name="Picture 4" descr="New Horizons Saw the Universe With Even Less Light Pollution than Hubble's  View - Universe Today">
              <a:extLst>
                <a:ext uri="{FF2B5EF4-FFF2-40B4-BE49-F238E27FC236}">
                  <a16:creationId xmlns:a16="http://schemas.microsoft.com/office/drawing/2014/main" id="{FFB2C894-4FF7-4BC9-9829-AC4CE9B224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69" t="10004" r="28911"/>
            <a:stretch/>
          </p:blipFill>
          <p:spPr bwMode="auto">
            <a:xfrm rot="16200000">
              <a:off x="2420889" y="-2743925"/>
              <a:ext cx="2016223" cy="68853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Прямоугольник 20">
              <a:extLst>
                <a:ext uri="{FF2B5EF4-FFF2-40B4-BE49-F238E27FC236}">
                  <a16:creationId xmlns:a16="http://schemas.microsoft.com/office/drawing/2014/main" id="{B8525408-6C65-4B68-931B-753DB8956E30}"/>
                </a:ext>
              </a:extLst>
            </p:cNvPr>
            <p:cNvSpPr/>
            <p:nvPr/>
          </p:nvSpPr>
          <p:spPr>
            <a:xfrm>
              <a:off x="-13679" y="-309357"/>
              <a:ext cx="6858000" cy="2016224"/>
            </a:xfrm>
            <a:prstGeom prst="rect">
              <a:avLst/>
            </a:prstGeom>
            <a:solidFill>
              <a:srgbClr val="663300">
                <a:alpha val="2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latin typeface="Franklin Gothic Book" panose="020B0503020102020204" pitchFamily="34" charset="0"/>
              </a:endParaRPr>
            </a:p>
          </p:txBody>
        </p:sp>
      </p:gr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sp>
        <p:nvSpPr>
          <p:cNvPr id="23" name="Заголовок 11">
            <a:extLst>
              <a:ext uri="{FF2B5EF4-FFF2-40B4-BE49-F238E27FC236}">
                <a16:creationId xmlns:a16="http://schemas.microsoft.com/office/drawing/2014/main" id="{CCFF13AE-0C3B-4059-8966-4B87653E0B81}"/>
              </a:ext>
            </a:extLst>
          </p:cNvPr>
          <p:cNvSpPr txBox="1">
            <a:spLocks/>
          </p:cNvSpPr>
          <p:nvPr/>
        </p:nvSpPr>
        <p:spPr>
          <a:xfrm>
            <a:off x="342900" y="396699"/>
            <a:ext cx="6172200" cy="165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Franklin Gothic Book" panose="020B0503020102020204" pitchFamily="34" charset="0"/>
              </a:rPr>
              <a:t> </a:t>
            </a:r>
            <a:endParaRPr lang="ru-RU" dirty="0">
              <a:latin typeface="Franklin Gothic Book" panose="020B0503020102020204" pitchFamily="34" charset="0"/>
            </a:endParaRPr>
          </a:p>
        </p:txBody>
      </p:sp>
      <p:sp>
        <p:nvSpPr>
          <p:cNvPr id="16" name="TextBox 15">
            <a:extLst>
              <a:ext uri="{FF2B5EF4-FFF2-40B4-BE49-F238E27FC236}">
                <a16:creationId xmlns:a16="http://schemas.microsoft.com/office/drawing/2014/main" id="{FC662850-A858-4F41-B5F7-3AA313663CEE}"/>
              </a:ext>
            </a:extLst>
          </p:cNvPr>
          <p:cNvSpPr txBox="1"/>
          <p:nvPr/>
        </p:nvSpPr>
        <p:spPr>
          <a:xfrm>
            <a:off x="2204864" y="303134"/>
            <a:ext cx="4392488"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Astronomlar Quyosh tizimi yaqinida olmos-yulduzni kashf etdilar</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cxnSp>
        <p:nvCxnSpPr>
          <p:cNvPr id="30" name="Прямая соединительная линия 29">
            <a:extLst>
              <a:ext uri="{FF2B5EF4-FFF2-40B4-BE49-F238E27FC236}">
                <a16:creationId xmlns:a16="http://schemas.microsoft.com/office/drawing/2014/main" id="{A70FA717-3BD8-4903-8204-FBC887CDB48E}"/>
              </a:ext>
            </a:extLst>
          </p:cNvPr>
          <p:cNvCxnSpPr>
            <a:cxnSpLocks/>
          </p:cNvCxnSpPr>
          <p:nvPr/>
        </p:nvCxnSpPr>
        <p:spPr>
          <a:xfrm flipV="1">
            <a:off x="3684136" y="9507032"/>
            <a:ext cx="3418819"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8F37814C-7F50-46F5-911D-AD26E8378129}"/>
              </a:ext>
            </a:extLst>
          </p:cNvPr>
          <p:cNvCxnSpPr>
            <a:cxnSpLocks/>
          </p:cNvCxnSpPr>
          <p:nvPr/>
        </p:nvCxnSpPr>
        <p:spPr>
          <a:xfrm rot="10800000">
            <a:off x="-244954" y="9507032"/>
            <a:ext cx="3460206"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a:extLst>
              <a:ext uri="{FF2B5EF4-FFF2-40B4-BE49-F238E27FC236}">
                <a16:creationId xmlns:a16="http://schemas.microsoft.com/office/drawing/2014/main" id="{13A0F0A3-FF2E-4904-903B-DB0989A66311}"/>
              </a:ext>
            </a:extLst>
          </p:cNvPr>
          <p:cNvSpPr/>
          <p:nvPr/>
        </p:nvSpPr>
        <p:spPr>
          <a:xfrm>
            <a:off x="3161694"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9" name="TextBox 28">
            <a:extLst>
              <a:ext uri="{FF2B5EF4-FFF2-40B4-BE49-F238E27FC236}">
                <a16:creationId xmlns:a16="http://schemas.microsoft.com/office/drawing/2014/main" id="{7CC1F266-FDFA-456F-93D0-4EDD647FF3F3}"/>
              </a:ext>
            </a:extLst>
          </p:cNvPr>
          <p:cNvSpPr txBox="1"/>
          <p:nvPr/>
        </p:nvSpPr>
        <p:spPr>
          <a:xfrm>
            <a:off x="3252397" y="9360838"/>
            <a:ext cx="394595" cy="292388"/>
          </a:xfrm>
          <a:prstGeom prst="rect">
            <a:avLst/>
          </a:prstGeom>
          <a:noFill/>
        </p:spPr>
        <p:txBody>
          <a:bodyPr wrap="square" rtlCol="0" anchor="ctr">
            <a:spAutoFit/>
          </a:bodyPr>
          <a:lstStyle/>
          <a:p>
            <a:pPr algn="ctr"/>
            <a:r>
              <a:rPr lang="en-US" sz="1300" dirty="0">
                <a:solidFill>
                  <a:srgbClr val="663300"/>
                </a:solidFill>
                <a:latin typeface="Franklin Gothic Book" panose="020B0503020102020204" pitchFamily="34" charset="0"/>
              </a:rPr>
              <a:t>4</a:t>
            </a:r>
            <a:endParaRPr lang="ru-RU" sz="1300" dirty="0">
              <a:solidFill>
                <a:srgbClr val="663300"/>
              </a:solidFill>
              <a:latin typeface="Franklin Gothic Book" panose="020B0503020102020204" pitchFamily="34" charset="0"/>
            </a:endParaRPr>
          </a:p>
        </p:txBody>
      </p:sp>
      <p:pic>
        <p:nvPicPr>
          <p:cNvPr id="22" name="Рисунок 21">
            <a:extLst>
              <a:ext uri="{FF2B5EF4-FFF2-40B4-BE49-F238E27FC236}">
                <a16:creationId xmlns:a16="http://schemas.microsoft.com/office/drawing/2014/main" id="{0E3A3952-E229-4051-AF9C-61F9849AB93D}"/>
              </a:ext>
            </a:extLst>
          </p:cNvPr>
          <p:cNvPicPr/>
          <p:nvPr/>
        </p:nvPicPr>
        <p:blipFill rotWithShape="1">
          <a:blip r:embed="rId4"/>
          <a:srcRect t="3907"/>
          <a:stretch/>
        </p:blipFill>
        <p:spPr>
          <a:xfrm>
            <a:off x="-23037" y="2733458"/>
            <a:ext cx="6940080" cy="3874899"/>
          </a:xfrm>
          <a:prstGeom prst="rect">
            <a:avLst/>
          </a:prstGeom>
        </p:spPr>
      </p:pic>
      <p:sp>
        <p:nvSpPr>
          <p:cNvPr id="25" name="TextBox 24">
            <a:extLst>
              <a:ext uri="{FF2B5EF4-FFF2-40B4-BE49-F238E27FC236}">
                <a16:creationId xmlns:a16="http://schemas.microsoft.com/office/drawing/2014/main" id="{C4E5F7D5-79F6-4E5F-A36C-B9A955D50069}"/>
              </a:ext>
            </a:extLst>
          </p:cNvPr>
          <p:cNvSpPr txBox="1"/>
          <p:nvPr/>
        </p:nvSpPr>
        <p:spPr>
          <a:xfrm>
            <a:off x="260350" y="1882420"/>
            <a:ext cx="6337300" cy="772263"/>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Avstraliyaning Janubiy Kvinslend universiteti olimlari asta-sekin olmosga aylanib borayotgan oq mitti yulduz</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ga ta</a:t>
            </a:r>
            <a:r>
              <a:rPr lang="uz-Cyrl-UZ" sz="1400" dirty="0">
                <a:effectLst/>
                <a:latin typeface="Arial" panose="020B0604020202020204" pitchFamily="34" charset="0"/>
                <a:ea typeface="Calibri" panose="020F0502020204030204" pitchFamily="34" charset="0"/>
                <a:cs typeface="Times New Roman" panose="02020603050405020304" pitchFamily="18" charset="0"/>
              </a:rPr>
              <a:t>ʼ</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rif berdilar</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U Quyosh tizimidan 32 parsek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(104,3 yorug</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lik yili) uzoqlikda joylashgan.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4AD308F-A1E7-45B8-A64D-C5626A4D288E}"/>
              </a:ext>
            </a:extLst>
          </p:cNvPr>
          <p:cNvSpPr txBox="1"/>
          <p:nvPr/>
        </p:nvSpPr>
        <p:spPr>
          <a:xfrm>
            <a:off x="260350" y="6687131"/>
            <a:ext cx="6337002" cy="2586349"/>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Oq mitti yulduzlar tashqi qobigʻini yoʻqotgan "oʻlik" yulduzlardir. Kuzatishlar shuni koʻrsatdiki, ular sovib, asta-sekin qattiqlashadi va kristallanadi.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Yangi tadqiqotda astronomlar asosan uglerod va kisloroddan tashkil topgan oq mitti yulduzni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aniqladilar</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Harorat va massa oʻlchovlariga koʻra, uning markazi ulkan "kosmik olmos" ga aylanadi.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Oq mitti yulduzlar juda xira, lekin baribir oz miqdorda issiqlik chiqaradilar. Vaqt oʻtishi bilan ular qora mitti yulduzlarga — kristallangan uglerodning sovuq boʻlaklariga aylanishi kerak. Ammo bu juda sekin jarayon. Taxminan bir kvadrillion yil davom etadi deb ishoniladi. Yoshi 13,8 milliard yil boʻlgan koinotda hali bunday obyektlar mavjud emas.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15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Группа 20">
            <a:extLst>
              <a:ext uri="{FF2B5EF4-FFF2-40B4-BE49-F238E27FC236}">
                <a16:creationId xmlns:a16="http://schemas.microsoft.com/office/drawing/2014/main" id="{4CAD2782-26D4-4AAD-B287-355A4AFD5D0C}"/>
              </a:ext>
            </a:extLst>
          </p:cNvPr>
          <p:cNvGrpSpPr/>
          <p:nvPr/>
        </p:nvGrpSpPr>
        <p:grpSpPr>
          <a:xfrm>
            <a:off x="-13679" y="-309357"/>
            <a:ext cx="6885360" cy="2016224"/>
            <a:chOff x="-13679" y="-309357"/>
            <a:chExt cx="6885360" cy="2016224"/>
          </a:xfrm>
        </p:grpSpPr>
        <p:pic>
          <p:nvPicPr>
            <p:cNvPr id="26" name="Picture 4" descr="New Horizons Saw the Universe With Even Less Light Pollution than Hubble's  View - Universe Today">
              <a:extLst>
                <a:ext uri="{FF2B5EF4-FFF2-40B4-BE49-F238E27FC236}">
                  <a16:creationId xmlns:a16="http://schemas.microsoft.com/office/drawing/2014/main" id="{CF91146E-8DE7-4FF1-A1B0-83DDA7F4C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69" t="10004" r="28911"/>
            <a:stretch/>
          </p:blipFill>
          <p:spPr bwMode="auto">
            <a:xfrm rot="16200000">
              <a:off x="2420889" y="-2743925"/>
              <a:ext cx="2016223" cy="68853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7" name="Прямоугольник 26">
              <a:extLst>
                <a:ext uri="{FF2B5EF4-FFF2-40B4-BE49-F238E27FC236}">
                  <a16:creationId xmlns:a16="http://schemas.microsoft.com/office/drawing/2014/main" id="{43E0C050-5861-4028-B6D6-01173D82E0A4}"/>
                </a:ext>
              </a:extLst>
            </p:cNvPr>
            <p:cNvSpPr/>
            <p:nvPr/>
          </p:nvSpPr>
          <p:spPr>
            <a:xfrm>
              <a:off x="-13679" y="-309357"/>
              <a:ext cx="6858000" cy="2016224"/>
            </a:xfrm>
            <a:prstGeom prst="rect">
              <a:avLst/>
            </a:prstGeom>
            <a:solidFill>
              <a:srgbClr val="663300">
                <a:alpha val="2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latin typeface="Franklin Gothic Book" panose="020B0503020102020204" pitchFamily="34" charset="0"/>
              </a:endParaRPr>
            </a:p>
          </p:txBody>
        </p:sp>
      </p:grpSp>
      <p:sp>
        <p:nvSpPr>
          <p:cNvPr id="24" name="Заголовок 11"/>
          <p:cNvSpPr>
            <a:spLocks noGrp="1"/>
          </p:cNvSpPr>
          <p:nvPr>
            <p:ph type="title"/>
          </p:nvPr>
        </p:nvSpPr>
        <p:spPr>
          <a:xfrm>
            <a:off x="342900" y="396699"/>
            <a:ext cx="6172200" cy="1651000"/>
          </a:xfrm>
        </p:spPr>
        <p:txBody>
          <a:bodyPr/>
          <a:lstStyle/>
          <a:p>
            <a:r>
              <a:rPr lang="en-US" dirty="0">
                <a:latin typeface="Franklin Gothic Book" panose="020B0503020102020204" pitchFamily="34" charset="0"/>
              </a:rPr>
              <a:t> </a:t>
            </a:r>
            <a:endParaRPr lang="ru-RU" dirty="0">
              <a:latin typeface="Franklin Gothic Book" panose="020B0503020102020204" pitchFamily="34" charset="0"/>
            </a:endParaRPr>
          </a:p>
        </p:txBody>
      </p:sp>
      <p:sp>
        <p:nvSpPr>
          <p:cNvPr id="17" name="Заголовок 11">
            <a:extLst>
              <a:ext uri="{FF2B5EF4-FFF2-40B4-BE49-F238E27FC236}">
                <a16:creationId xmlns:a16="http://schemas.microsoft.com/office/drawing/2014/main" id="{CA1E72D2-5CD0-415F-B037-A1748BE7333A}"/>
              </a:ext>
            </a:extLst>
          </p:cNvPr>
          <p:cNvSpPr txBox="1">
            <a:spLocks/>
          </p:cNvSpPr>
          <p:nvPr/>
        </p:nvSpPr>
        <p:spPr>
          <a:xfrm>
            <a:off x="342900" y="396699"/>
            <a:ext cx="6172200" cy="165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Franklin Gothic Book" panose="020B0503020102020204" pitchFamily="34" charset="0"/>
              </a:rPr>
              <a:t> </a:t>
            </a:r>
            <a:endParaRPr lang="ru-RU" dirty="0">
              <a:latin typeface="Franklin Gothic Book" panose="020B0503020102020204" pitchFamily="34" charset="0"/>
            </a:endParaRPr>
          </a:p>
        </p:txBody>
      </p:sp>
      <p:cxnSp>
        <p:nvCxnSpPr>
          <p:cNvPr id="43" name="Прямая соединительная линия 42">
            <a:extLst>
              <a:ext uri="{FF2B5EF4-FFF2-40B4-BE49-F238E27FC236}">
                <a16:creationId xmlns:a16="http://schemas.microsoft.com/office/drawing/2014/main" id="{6BA747E1-E24A-4C07-B041-C66A8C9AD734}"/>
              </a:ext>
            </a:extLst>
          </p:cNvPr>
          <p:cNvCxnSpPr>
            <a:cxnSpLocks/>
          </p:cNvCxnSpPr>
          <p:nvPr/>
        </p:nvCxnSpPr>
        <p:spPr>
          <a:xfrm flipV="1">
            <a:off x="3684136" y="9507032"/>
            <a:ext cx="3418819"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0CD1905C-FAFB-4EA8-BCD5-39B2478E90BC}"/>
              </a:ext>
            </a:extLst>
          </p:cNvPr>
          <p:cNvCxnSpPr>
            <a:cxnSpLocks/>
          </p:cNvCxnSpPr>
          <p:nvPr/>
        </p:nvCxnSpPr>
        <p:spPr>
          <a:xfrm rot="10800000">
            <a:off x="-244954" y="9507032"/>
            <a:ext cx="3460206"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45" name="Прямоугольник 44">
            <a:extLst>
              <a:ext uri="{FF2B5EF4-FFF2-40B4-BE49-F238E27FC236}">
                <a16:creationId xmlns:a16="http://schemas.microsoft.com/office/drawing/2014/main" id="{DED210C8-0677-46D3-88C5-A78EB8A4447C}"/>
              </a:ext>
            </a:extLst>
          </p:cNvPr>
          <p:cNvSpPr/>
          <p:nvPr/>
        </p:nvSpPr>
        <p:spPr>
          <a:xfrm>
            <a:off x="3161694"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42" name="TextBox 41">
            <a:extLst>
              <a:ext uri="{FF2B5EF4-FFF2-40B4-BE49-F238E27FC236}">
                <a16:creationId xmlns:a16="http://schemas.microsoft.com/office/drawing/2014/main" id="{38D3415E-AAF1-4F7C-B79E-692E3FE478CB}"/>
              </a:ext>
            </a:extLst>
          </p:cNvPr>
          <p:cNvSpPr txBox="1"/>
          <p:nvPr/>
        </p:nvSpPr>
        <p:spPr>
          <a:xfrm>
            <a:off x="3252397" y="9360838"/>
            <a:ext cx="394595" cy="292388"/>
          </a:xfrm>
          <a:prstGeom prst="rect">
            <a:avLst/>
          </a:prstGeom>
          <a:noFill/>
        </p:spPr>
        <p:txBody>
          <a:bodyPr wrap="square" rtlCol="0" anchor="ctr">
            <a:spAutoFit/>
          </a:bodyPr>
          <a:lstStyle/>
          <a:p>
            <a:pPr algn="ctr"/>
            <a:r>
              <a:rPr lang="en-US" sz="1300" dirty="0">
                <a:solidFill>
                  <a:srgbClr val="663300"/>
                </a:solidFill>
                <a:latin typeface="Franklin Gothic Book" panose="020B0503020102020204" pitchFamily="34" charset="0"/>
              </a:rPr>
              <a:t>5</a:t>
            </a:r>
            <a:endParaRPr lang="ru-RU" sz="1300" dirty="0">
              <a:solidFill>
                <a:srgbClr val="663300"/>
              </a:solidFill>
              <a:latin typeface="Franklin Gothic Book" panose="020B0503020102020204" pitchFamily="34" charset="0"/>
            </a:endParaRPr>
          </a:p>
        </p:txBody>
      </p:sp>
      <p:sp>
        <p:nvSpPr>
          <p:cNvPr id="34" name="TextBox 33">
            <a:extLst>
              <a:ext uri="{FF2B5EF4-FFF2-40B4-BE49-F238E27FC236}">
                <a16:creationId xmlns:a16="http://schemas.microsoft.com/office/drawing/2014/main" id="{B2958D79-3F41-4546-91B4-2492582604F0}"/>
              </a:ext>
            </a:extLst>
          </p:cNvPr>
          <p:cNvSpPr txBox="1"/>
          <p:nvPr/>
        </p:nvSpPr>
        <p:spPr>
          <a:xfrm>
            <a:off x="181655" y="7020234"/>
            <a:ext cx="6536079" cy="2253246"/>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Bunda yulduzlar ichidagi uglerod va kislorod atomlari erkin harakatlanishdan toʻxtab, kristall panjaraga joylashib, bogʻlanish hosil qiladi. Bu jarayon davomida energiya ajralib chiqadi va issiqlik sifatida tarqaladi. Natijada, oq mitti yulduzlarning sovishi sekinlashadi, bu esa olimlarga uning yoshini toʻgʻri aniqlashni qiyinlashtiradi.</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Yangi tadqiqot Gaia teleskopidan olingan maʼlumotlardan foydalangan holda oʻtkazildi . Olimlar HD 190412 C olmos yulduzini topdilar, u toʻrt yulduzli tizimning bir qismi boʻlib chiqdi va unda kristallanish jarayoni sodir boʻldi. Tizimning yoshi taxminan 7,3 milliard yil, oq mitti yulduzning yoshi esa 4,2 milliard yil deb baholanmoqda, — Monthly Notices of the Royal Astronomical Society</a:t>
            </a:r>
            <a:r>
              <a:rPr lang="en-US" sz="1400" dirty="0">
                <a:latin typeface="Franklin Gothic Book" panose="020B0503020102020204" pitchFamily="34" charset="0"/>
                <a:ea typeface="Calibri" panose="020F0502020204030204" pitchFamily="34" charset="0"/>
                <a:cs typeface="Times New Roman" panose="02020603050405020304" pitchFamily="18" charset="0"/>
              </a:rPr>
              <a:t> [2].</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03FD5528-25A1-43D9-A957-0CD72011FA66}"/>
              </a:ext>
            </a:extLst>
          </p:cNvPr>
          <p:cNvSpPr txBox="1"/>
          <p:nvPr/>
        </p:nvSpPr>
        <p:spPr>
          <a:xfrm>
            <a:off x="281044" y="1928664"/>
            <a:ext cx="6337300" cy="523220"/>
          </a:xfrm>
          <a:prstGeom prst="rect">
            <a:avLst/>
          </a:prstGeom>
          <a:noFill/>
        </p:spPr>
        <p:txBody>
          <a:bodyPr wrap="square">
            <a:spAutoFit/>
          </a:bodyPr>
          <a:lstStyle/>
          <a:p>
            <a:pPr algn="ct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Ammo olimlar yaqin atrofdagi oq mitti yulduzlarning yadrolarida boshlangan kristallanish belgilarini aniqlashlari mumkin. </a:t>
            </a:r>
            <a:endParaRPr lang="ru-RU" sz="1400" dirty="0"/>
          </a:p>
        </p:txBody>
      </p:sp>
      <p:sp>
        <p:nvSpPr>
          <p:cNvPr id="46" name="TextBox 45">
            <a:extLst>
              <a:ext uri="{FF2B5EF4-FFF2-40B4-BE49-F238E27FC236}">
                <a16:creationId xmlns:a16="http://schemas.microsoft.com/office/drawing/2014/main" id="{738EA7EA-142D-45C0-B06B-805CA5926CF3}"/>
              </a:ext>
            </a:extLst>
          </p:cNvPr>
          <p:cNvSpPr txBox="1"/>
          <p:nvPr/>
        </p:nvSpPr>
        <p:spPr>
          <a:xfrm>
            <a:off x="2204864" y="303134"/>
            <a:ext cx="4392488" cy="791242"/>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Astronomlar Quyosh tizimi yaqinida olmos-yulduzni kashf etdilar</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2050" name="Picture 2" descr="Астрономы открыли звезду, превращающуюся в гигантский алмаз: читать на  Golos.ua">
            <a:extLst>
              <a:ext uri="{FF2B5EF4-FFF2-40B4-BE49-F238E27FC236}">
                <a16:creationId xmlns:a16="http://schemas.microsoft.com/office/drawing/2014/main" id="{1B805048-A406-4A30-BE8E-2A7C2E2B4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64" y="2503017"/>
            <a:ext cx="8008916" cy="446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3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sp>
        <p:nvSpPr>
          <p:cNvPr id="17" name="Заголовок 11">
            <a:extLst>
              <a:ext uri="{FF2B5EF4-FFF2-40B4-BE49-F238E27FC236}">
                <a16:creationId xmlns:a16="http://schemas.microsoft.com/office/drawing/2014/main" id="{4CCCF178-295A-4A9C-AF11-33FCD1DC3013}"/>
              </a:ext>
            </a:extLst>
          </p:cNvPr>
          <p:cNvSpPr txBox="1">
            <a:spLocks/>
          </p:cNvSpPr>
          <p:nvPr/>
        </p:nvSpPr>
        <p:spPr>
          <a:xfrm>
            <a:off x="342900" y="396699"/>
            <a:ext cx="6172200" cy="165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Franklin Gothic Book" panose="020B0503020102020204" pitchFamily="34" charset="0"/>
              </a:rPr>
              <a:t> </a:t>
            </a:r>
            <a:endParaRPr lang="ru-RU" dirty="0">
              <a:latin typeface="Franklin Gothic Book" panose="020B0503020102020204" pitchFamily="34" charset="0"/>
            </a:endParaRPr>
          </a:p>
        </p:txBody>
      </p:sp>
      <p:grpSp>
        <p:nvGrpSpPr>
          <p:cNvPr id="10" name="Группа 9">
            <a:extLst>
              <a:ext uri="{FF2B5EF4-FFF2-40B4-BE49-F238E27FC236}">
                <a16:creationId xmlns:a16="http://schemas.microsoft.com/office/drawing/2014/main" id="{14368713-9B7D-4FF0-8BFA-892662BA96DA}"/>
              </a:ext>
            </a:extLst>
          </p:cNvPr>
          <p:cNvGrpSpPr/>
          <p:nvPr/>
        </p:nvGrpSpPr>
        <p:grpSpPr>
          <a:xfrm>
            <a:off x="-13679" y="-309357"/>
            <a:ext cx="6885360" cy="2016224"/>
            <a:chOff x="-13679" y="-309357"/>
            <a:chExt cx="6885360" cy="2016224"/>
          </a:xfrm>
        </p:grpSpPr>
        <p:pic>
          <p:nvPicPr>
            <p:cNvPr id="11" name="Picture 4" descr="New Horizons Saw the Universe With Even Less Light Pollution than Hubble's  View - Universe Today">
              <a:extLst>
                <a:ext uri="{FF2B5EF4-FFF2-40B4-BE49-F238E27FC236}">
                  <a16:creationId xmlns:a16="http://schemas.microsoft.com/office/drawing/2014/main" id="{C2E514A6-22B1-4499-993F-FC6599E508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69" t="10004" r="28911"/>
            <a:stretch/>
          </p:blipFill>
          <p:spPr bwMode="auto">
            <a:xfrm rot="16200000">
              <a:off x="2420889" y="-2743925"/>
              <a:ext cx="2016223" cy="68853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Прямоугольник 11">
              <a:extLst>
                <a:ext uri="{FF2B5EF4-FFF2-40B4-BE49-F238E27FC236}">
                  <a16:creationId xmlns:a16="http://schemas.microsoft.com/office/drawing/2014/main" id="{733C79C5-593B-4943-B334-75EB0F76F3FC}"/>
                </a:ext>
              </a:extLst>
            </p:cNvPr>
            <p:cNvSpPr/>
            <p:nvPr/>
          </p:nvSpPr>
          <p:spPr>
            <a:xfrm>
              <a:off x="-13679" y="-309357"/>
              <a:ext cx="6858000" cy="2016224"/>
            </a:xfrm>
            <a:prstGeom prst="rect">
              <a:avLst/>
            </a:prstGeom>
            <a:solidFill>
              <a:srgbClr val="663300">
                <a:alpha val="2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latin typeface="Franklin Gothic Book" panose="020B0503020102020204" pitchFamily="34" charset="0"/>
              </a:endParaRPr>
            </a:p>
          </p:txBody>
        </p:sp>
      </p:grpSp>
      <p:sp>
        <p:nvSpPr>
          <p:cNvPr id="13" name="TextBox 12">
            <a:extLst>
              <a:ext uri="{FF2B5EF4-FFF2-40B4-BE49-F238E27FC236}">
                <a16:creationId xmlns:a16="http://schemas.microsoft.com/office/drawing/2014/main" id="{F10BF8E9-465E-40EC-8F40-8678BF46A85B}"/>
              </a:ext>
            </a:extLst>
          </p:cNvPr>
          <p:cNvSpPr txBox="1"/>
          <p:nvPr/>
        </p:nvSpPr>
        <p:spPr>
          <a:xfrm>
            <a:off x="1484784" y="484273"/>
            <a:ext cx="5135562" cy="428964"/>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Sayyoralar sirli ravishda zichlashmoqda</a:t>
            </a:r>
          </a:p>
        </p:txBody>
      </p:sp>
      <p:cxnSp>
        <p:nvCxnSpPr>
          <p:cNvPr id="29" name="Прямая соединительная линия 28">
            <a:extLst>
              <a:ext uri="{FF2B5EF4-FFF2-40B4-BE49-F238E27FC236}">
                <a16:creationId xmlns:a16="http://schemas.microsoft.com/office/drawing/2014/main" id="{A9F41D94-A3F3-48B5-BECE-049EC36626D7}"/>
              </a:ext>
            </a:extLst>
          </p:cNvPr>
          <p:cNvCxnSpPr>
            <a:cxnSpLocks/>
          </p:cNvCxnSpPr>
          <p:nvPr/>
        </p:nvCxnSpPr>
        <p:spPr>
          <a:xfrm flipV="1">
            <a:off x="3684136" y="9507032"/>
            <a:ext cx="3418819"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50E432C4-0A8E-48EA-B01F-570A925C1D61}"/>
              </a:ext>
            </a:extLst>
          </p:cNvPr>
          <p:cNvCxnSpPr>
            <a:cxnSpLocks/>
          </p:cNvCxnSpPr>
          <p:nvPr/>
        </p:nvCxnSpPr>
        <p:spPr>
          <a:xfrm rot="10800000">
            <a:off x="-244954" y="9507032"/>
            <a:ext cx="3460206"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31" name="Прямоугольник 30">
            <a:extLst>
              <a:ext uri="{FF2B5EF4-FFF2-40B4-BE49-F238E27FC236}">
                <a16:creationId xmlns:a16="http://schemas.microsoft.com/office/drawing/2014/main" id="{BB3A55A6-1C7E-4F13-9B6A-9BC8132DA79C}"/>
              </a:ext>
            </a:extLst>
          </p:cNvPr>
          <p:cNvSpPr/>
          <p:nvPr/>
        </p:nvSpPr>
        <p:spPr>
          <a:xfrm>
            <a:off x="3161694"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8" name="TextBox 27">
            <a:extLst>
              <a:ext uri="{FF2B5EF4-FFF2-40B4-BE49-F238E27FC236}">
                <a16:creationId xmlns:a16="http://schemas.microsoft.com/office/drawing/2014/main" id="{81517852-3FD0-4602-ABBC-356CF63C3BBB}"/>
              </a:ext>
            </a:extLst>
          </p:cNvPr>
          <p:cNvSpPr txBox="1"/>
          <p:nvPr/>
        </p:nvSpPr>
        <p:spPr>
          <a:xfrm>
            <a:off x="3252397" y="9360838"/>
            <a:ext cx="394595" cy="292388"/>
          </a:xfrm>
          <a:prstGeom prst="rect">
            <a:avLst/>
          </a:prstGeom>
          <a:noFill/>
        </p:spPr>
        <p:txBody>
          <a:bodyPr wrap="square" rtlCol="0" anchor="ctr">
            <a:spAutoFit/>
          </a:bodyPr>
          <a:lstStyle/>
          <a:p>
            <a:pPr algn="ctr"/>
            <a:r>
              <a:rPr lang="en-US" sz="1300" dirty="0">
                <a:solidFill>
                  <a:srgbClr val="663300"/>
                </a:solidFill>
                <a:latin typeface="Franklin Gothic Book" panose="020B0503020102020204" pitchFamily="34" charset="0"/>
              </a:rPr>
              <a:t>6</a:t>
            </a:r>
            <a:endParaRPr lang="ru-RU" sz="1300" dirty="0">
              <a:solidFill>
                <a:srgbClr val="663300"/>
              </a:solidFill>
              <a:latin typeface="Franklin Gothic Book" panose="020B0503020102020204" pitchFamily="34" charset="0"/>
            </a:endParaRPr>
          </a:p>
        </p:txBody>
      </p:sp>
      <p:sp>
        <p:nvSpPr>
          <p:cNvPr id="34" name="TextBox 33">
            <a:extLst>
              <a:ext uri="{FF2B5EF4-FFF2-40B4-BE49-F238E27FC236}">
                <a16:creationId xmlns:a16="http://schemas.microsoft.com/office/drawing/2014/main" id="{9CC8CD2C-C931-48A5-8590-BEE46A3F1D21}"/>
              </a:ext>
            </a:extLst>
          </p:cNvPr>
          <p:cNvSpPr txBox="1"/>
          <p:nvPr/>
        </p:nvSpPr>
        <p:spPr>
          <a:xfrm>
            <a:off x="200883" y="1928664"/>
            <a:ext cx="6456234" cy="998094"/>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Quyosh sistemamizdan tashqarida turli xil olamlar mavjud. Ekzosayyoralar deb ataladigan uzoqdagi begona sayyoralar Yupiter kabi gaz gigantlari, sayyoramizning kattaligidagi tosh sharlar yoki hatto shirin paxta zichligida boʻlgan "doʻmboq" sayyoralar boʻlishi mumkin.</a:t>
            </a:r>
          </a:p>
        </p:txBody>
      </p:sp>
      <p:grpSp>
        <p:nvGrpSpPr>
          <p:cNvPr id="4" name="Группа 3">
            <a:extLst>
              <a:ext uri="{FF2B5EF4-FFF2-40B4-BE49-F238E27FC236}">
                <a16:creationId xmlns:a16="http://schemas.microsoft.com/office/drawing/2014/main" id="{24E408D1-C89B-479C-B80C-2AE24AFA83FC}"/>
              </a:ext>
            </a:extLst>
          </p:cNvPr>
          <p:cNvGrpSpPr/>
          <p:nvPr/>
        </p:nvGrpSpPr>
        <p:grpSpPr>
          <a:xfrm>
            <a:off x="181893" y="2896064"/>
            <a:ext cx="6494214" cy="2385140"/>
            <a:chOff x="181893" y="2831322"/>
            <a:chExt cx="6494214" cy="2385140"/>
          </a:xfrm>
        </p:grpSpPr>
        <p:pic>
          <p:nvPicPr>
            <p:cNvPr id="18" name="Рисунок 17">
              <a:extLst>
                <a:ext uri="{FF2B5EF4-FFF2-40B4-BE49-F238E27FC236}">
                  <a16:creationId xmlns:a16="http://schemas.microsoft.com/office/drawing/2014/main" id="{7C6FEF0A-61AA-409E-BEAE-7309A708C5B4}"/>
                </a:ext>
              </a:extLst>
            </p:cNvPr>
            <p:cNvPicPr/>
            <p:nvPr/>
          </p:nvPicPr>
          <p:blipFill rotWithShape="1">
            <a:blip r:embed="rId4"/>
            <a:srcRect l="3126" r="3126"/>
            <a:stretch/>
          </p:blipFill>
          <p:spPr>
            <a:xfrm>
              <a:off x="296800" y="2910383"/>
              <a:ext cx="2664000" cy="1598400"/>
            </a:xfrm>
            <a:prstGeom prst="rect">
              <a:avLst/>
            </a:prstGeom>
          </p:spPr>
        </p:pic>
        <p:sp>
          <p:nvSpPr>
            <p:cNvPr id="39" name="TextBox 38">
              <a:extLst>
                <a:ext uri="{FF2B5EF4-FFF2-40B4-BE49-F238E27FC236}">
                  <a16:creationId xmlns:a16="http://schemas.microsoft.com/office/drawing/2014/main" id="{8C43713F-EBCC-419F-8BC4-3781611B3224}"/>
                </a:ext>
              </a:extLst>
            </p:cNvPr>
            <p:cNvSpPr txBox="1"/>
            <p:nvPr/>
          </p:nvSpPr>
          <p:spPr>
            <a:xfrm>
              <a:off x="2996952" y="2831322"/>
              <a:ext cx="3676312" cy="1689630"/>
            </a:xfrm>
            <a:prstGeom prst="rect">
              <a:avLst/>
            </a:prstGeom>
            <a:noFill/>
          </p:spPr>
          <p:txBody>
            <a:bodyPr wrap="square">
              <a:spAutoFit/>
            </a:bodyPr>
            <a:lstStyle/>
            <a:p>
              <a:pP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Ammo yerdan taxminan 1,5-2 barobar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kengroq sayyoralar boʻlishi kerak boʻlgan sirli boʻshliqlar mavjud, deb yozadi Business Insider.The Astronomical Journal jurnalida chop etilgan tadqiqot yoʻqolgan ekzosayyoralar sirini hal qilishi mumkin.NASA tomonidan kashf etilgan</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5000 dan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ortiq</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ekzosayyoralar</a:t>
              </a:r>
              <a:endParaRPr lang="uz-Latn-UZ"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357D1EA0-CF4A-4519-9376-FE9DD67DBFFA}"/>
                </a:ext>
              </a:extLst>
            </p:cNvPr>
            <p:cNvSpPr txBox="1"/>
            <p:nvPr/>
          </p:nvSpPr>
          <p:spPr>
            <a:xfrm>
              <a:off x="181893" y="4448944"/>
              <a:ext cx="6494214" cy="767518"/>
            </a:xfrm>
            <a:prstGeom prst="rect">
              <a:avLst/>
            </a:prstGeom>
            <a:noFill/>
          </p:spPr>
          <p:txBody>
            <a:bodyPr wrap="square">
              <a:spAutoFit/>
            </a:bodyPr>
            <a:lstStyle/>
            <a:p>
              <a:pPr algn="ctr">
                <a:lnSpc>
                  <a:spcPct val="107000"/>
                </a:lnSpc>
                <a:spcAft>
                  <a:spcPts val="800"/>
                </a:spcAft>
              </a:pPr>
              <a:r>
                <a:rPr lang="en-US" sz="1400" dirty="0" err="1">
                  <a:latin typeface="Franklin Gothic Book" panose="020B0503020102020204" pitchFamily="34" charset="0"/>
                  <a:ea typeface="Calibri" panose="020F0502020204030204" pitchFamily="34" charset="0"/>
                  <a:cs typeface="Times New Roman" panose="02020603050405020304" pitchFamily="18" charset="0"/>
                </a:rPr>
                <a:t>orasida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juda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k</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oʻp</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super-</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Yerlar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ular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bizning</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sayyoramizdan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1,6-marta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kengroq</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koʻplab</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sub-</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Neptunlar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diametri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Yerdan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ikki-toʻrt</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baravar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katta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lekin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ular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orasida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deyarli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hech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qanday</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sayyora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yoʻq</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a:t>
              </a:r>
            </a:p>
          </p:txBody>
        </p:sp>
      </p:grpSp>
      <p:sp>
        <p:nvSpPr>
          <p:cNvPr id="43" name="TextBox 42">
            <a:extLst>
              <a:ext uri="{FF2B5EF4-FFF2-40B4-BE49-F238E27FC236}">
                <a16:creationId xmlns:a16="http://schemas.microsoft.com/office/drawing/2014/main" id="{9ECD422C-4556-4744-A559-DC56B1CB7DF6}"/>
              </a:ext>
            </a:extLst>
          </p:cNvPr>
          <p:cNvSpPr txBox="1"/>
          <p:nvPr/>
        </p:nvSpPr>
        <p:spPr>
          <a:xfrm>
            <a:off x="181893" y="5250510"/>
            <a:ext cx="6494214" cy="1002903"/>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"Ekzosayyoralarni 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rganayotgan olimlar hozirda bu bo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shliq tasodif emasligini aytish uchun yetarlicha ma</a:t>
            </a:r>
            <a:r>
              <a:rPr lang="uz-Latn-UZ" sz="1400" dirty="0">
                <a:effectLst/>
                <a:latin typeface="Arial" panose="020B0604020202020204" pitchFamily="34" charset="0"/>
                <a:ea typeface="Calibri" panose="020F0502020204030204" pitchFamily="34" charset="0"/>
                <a:cs typeface="Times New Roman" panose="02020603050405020304" pitchFamily="18" charset="0"/>
              </a:rPr>
              <a:t>ʼ</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lumotlarga ega. Sayyoralarning bu 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lchamga yetib borishiga va/yoki saqlanib qolishiga nimadir to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sqinlik qilmoqda",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de</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y</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di Jessi Kristiansen, Kaliforniya Texnologiya Instituti doktori va NASA Ekzoplanetlar arxivi ilmiy direktori.</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Группа 6">
            <a:extLst>
              <a:ext uri="{FF2B5EF4-FFF2-40B4-BE49-F238E27FC236}">
                <a16:creationId xmlns:a16="http://schemas.microsoft.com/office/drawing/2014/main" id="{B555498F-907D-41DF-8977-B5D0C9FBA973}"/>
              </a:ext>
            </a:extLst>
          </p:cNvPr>
          <p:cNvGrpSpPr/>
          <p:nvPr/>
        </p:nvGrpSpPr>
        <p:grpSpPr>
          <a:xfrm>
            <a:off x="118827" y="6222719"/>
            <a:ext cx="6620346" cy="2342793"/>
            <a:chOff x="118827" y="6277331"/>
            <a:chExt cx="6620346" cy="2342793"/>
          </a:xfrm>
        </p:grpSpPr>
        <p:pic>
          <p:nvPicPr>
            <p:cNvPr id="48" name="Picture 2" descr="Научные статьи о космосе. Кольца Сатурна время от времени исчезают">
              <a:extLst>
                <a:ext uri="{FF2B5EF4-FFF2-40B4-BE49-F238E27FC236}">
                  <a16:creationId xmlns:a16="http://schemas.microsoft.com/office/drawing/2014/main" id="{D86655A3-2B42-498B-97A0-A96F7B7CED1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60" t="2972" r="6160" b="9680"/>
            <a:stretch/>
          </p:blipFill>
          <p:spPr bwMode="auto">
            <a:xfrm>
              <a:off x="296800" y="6322946"/>
              <a:ext cx="2664000" cy="15984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DF9DD708-EA54-4512-89CF-E44416C830CA}"/>
                </a:ext>
              </a:extLst>
            </p:cNvPr>
            <p:cNvSpPr txBox="1"/>
            <p:nvPr/>
          </p:nvSpPr>
          <p:spPr>
            <a:xfrm>
              <a:off x="2996952" y="6277331"/>
              <a:ext cx="3676312" cy="1689630"/>
            </a:xfrm>
            <a:prstGeom prst="rect">
              <a:avLst/>
            </a:prstGeom>
            <a:noFill/>
          </p:spPr>
          <p:txBody>
            <a:bodyPr wrap="square">
              <a:spAutoFit/>
            </a:bodyPr>
            <a:lstStyle/>
            <a:p>
              <a:pP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Olimlarning fikriga koʻra, bu baʼzi bir sub -Neptunlar zichlashishi tufayli sodir boʻladi – ular oʻz atmosferasini yoʻqotadi va super-Yer kabi kichik boʻlgunga qadar kichrayadi. Kristiansenning soʻnggi tadqiqotlari shuni koʻrsatadiki, bu olamlar zichlashmoqda, chunki sayyoralar yadrolaridan chiqayotgan</a:t>
              </a:r>
            </a:p>
          </p:txBody>
        </p:sp>
        <p:sp>
          <p:nvSpPr>
            <p:cNvPr id="53" name="TextBox 52">
              <a:extLst>
                <a:ext uri="{FF2B5EF4-FFF2-40B4-BE49-F238E27FC236}">
                  <a16:creationId xmlns:a16="http://schemas.microsoft.com/office/drawing/2014/main" id="{86BA3117-A75F-4C47-BDC6-9F93F8AAA410}"/>
                </a:ext>
              </a:extLst>
            </p:cNvPr>
            <p:cNvSpPr txBox="1"/>
            <p:nvPr/>
          </p:nvSpPr>
          <p:spPr>
            <a:xfrm>
              <a:off x="118827" y="7847733"/>
              <a:ext cx="6620346" cy="772391"/>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radiatsiya ularning atmosferalarini koinotga surib</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chiqarmoqda</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.Zichlashayotgan ekzosayyoralarda atmosfera zichligini saqlash uchun yetarli massa (va shuning uchun tortishish kuchi) yetishmasligi mumkin.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5" name="TextBox 54">
            <a:extLst>
              <a:ext uri="{FF2B5EF4-FFF2-40B4-BE49-F238E27FC236}">
                <a16:creationId xmlns:a16="http://schemas.microsoft.com/office/drawing/2014/main" id="{DF8C23AC-A13D-4409-8953-2AABF0E219D3}"/>
              </a:ext>
            </a:extLst>
          </p:cNvPr>
          <p:cNvSpPr txBox="1"/>
          <p:nvPr/>
        </p:nvSpPr>
        <p:spPr>
          <a:xfrm>
            <a:off x="260350" y="8534816"/>
            <a:ext cx="6337300" cy="738664"/>
          </a:xfrm>
          <a:prstGeom prst="rect">
            <a:avLst/>
          </a:prstGeom>
          <a:noFill/>
        </p:spPr>
        <p:txBody>
          <a:bodyPr wrap="square">
            <a:spAutoFit/>
          </a:bodyPr>
          <a:lstStyle/>
          <a:p>
            <a:pPr algn="ct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Biroq, atmosferani yo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qotishning aniq mexanizmi noma</a:t>
            </a:r>
            <a:r>
              <a:rPr lang="uz-Latn-UZ" sz="1400" dirty="0">
                <a:effectLst/>
                <a:latin typeface="Arial" panose="020B0604020202020204" pitchFamily="34" charset="0"/>
                <a:ea typeface="Calibri" panose="020F0502020204030204" pitchFamily="34" charset="0"/>
                <a:cs typeface="Times New Roman" panose="02020603050405020304" pitchFamily="18" charset="0"/>
              </a:rPr>
              <a:t>ʼ</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lumligicha qolmoqda. Yangi tadqiqot olimlar "yadro energiyasi tufayli ommaviy yoʻqotish" deb ataydigan bitta gipotezani qoʻllab-quvvatlashmoqda.</a:t>
            </a:r>
            <a:endParaRPr lang="ru-RU" sz="1400" dirty="0"/>
          </a:p>
        </p:txBody>
      </p:sp>
    </p:spTree>
    <p:extLst>
      <p:ext uri="{BB962C8B-B14F-4D97-AF65-F5344CB8AC3E}">
        <p14:creationId xmlns:p14="http://schemas.microsoft.com/office/powerpoint/2010/main" val="96219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sp>
        <p:nvSpPr>
          <p:cNvPr id="27" name="Заголовок 11">
            <a:extLst>
              <a:ext uri="{FF2B5EF4-FFF2-40B4-BE49-F238E27FC236}">
                <a16:creationId xmlns:a16="http://schemas.microsoft.com/office/drawing/2014/main" id="{50F0A757-744D-4987-AD29-0F4F028399F4}"/>
              </a:ext>
            </a:extLst>
          </p:cNvPr>
          <p:cNvSpPr txBox="1">
            <a:spLocks/>
          </p:cNvSpPr>
          <p:nvPr/>
        </p:nvSpPr>
        <p:spPr>
          <a:xfrm>
            <a:off x="342900" y="396699"/>
            <a:ext cx="6172200" cy="165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Franklin Gothic Book" panose="020B0503020102020204" pitchFamily="34" charset="0"/>
              </a:rPr>
              <a:t> </a:t>
            </a:r>
            <a:endParaRPr lang="ru-RU" dirty="0">
              <a:latin typeface="Franklin Gothic Book" panose="020B0503020102020204" pitchFamily="34" charset="0"/>
            </a:endParaRPr>
          </a:p>
        </p:txBody>
      </p:sp>
      <p:grpSp>
        <p:nvGrpSpPr>
          <p:cNvPr id="20" name="Группа 19">
            <a:extLst>
              <a:ext uri="{FF2B5EF4-FFF2-40B4-BE49-F238E27FC236}">
                <a16:creationId xmlns:a16="http://schemas.microsoft.com/office/drawing/2014/main" id="{D843481C-0E0F-4FE5-B3C2-C511BCB76372}"/>
              </a:ext>
            </a:extLst>
          </p:cNvPr>
          <p:cNvGrpSpPr/>
          <p:nvPr/>
        </p:nvGrpSpPr>
        <p:grpSpPr>
          <a:xfrm>
            <a:off x="-13679" y="-309357"/>
            <a:ext cx="6885360" cy="2016224"/>
            <a:chOff x="-13679" y="-309357"/>
            <a:chExt cx="6885360" cy="2016224"/>
          </a:xfrm>
        </p:grpSpPr>
        <p:pic>
          <p:nvPicPr>
            <p:cNvPr id="21" name="Picture 4" descr="New Horizons Saw the Universe With Even Less Light Pollution than Hubble's  View - Universe Today">
              <a:extLst>
                <a:ext uri="{FF2B5EF4-FFF2-40B4-BE49-F238E27FC236}">
                  <a16:creationId xmlns:a16="http://schemas.microsoft.com/office/drawing/2014/main" id="{7817D3CD-E0F0-4E5F-B7AA-D1FF315F7D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69" t="10004" r="28911"/>
            <a:stretch/>
          </p:blipFill>
          <p:spPr bwMode="auto">
            <a:xfrm rot="16200000">
              <a:off x="2420889" y="-2743925"/>
              <a:ext cx="2016223" cy="68853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3" name="Прямоугольник 22">
              <a:extLst>
                <a:ext uri="{FF2B5EF4-FFF2-40B4-BE49-F238E27FC236}">
                  <a16:creationId xmlns:a16="http://schemas.microsoft.com/office/drawing/2014/main" id="{7B135BD3-A886-43E0-876F-F577046AADFD}"/>
                </a:ext>
              </a:extLst>
            </p:cNvPr>
            <p:cNvSpPr/>
            <p:nvPr/>
          </p:nvSpPr>
          <p:spPr>
            <a:xfrm>
              <a:off x="-13679" y="-309357"/>
              <a:ext cx="6858000" cy="2016224"/>
            </a:xfrm>
            <a:prstGeom prst="rect">
              <a:avLst/>
            </a:prstGeom>
            <a:solidFill>
              <a:srgbClr val="663300">
                <a:alpha val="2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latin typeface="Franklin Gothic Book" panose="020B0503020102020204" pitchFamily="34" charset="0"/>
              </a:endParaRPr>
            </a:p>
          </p:txBody>
        </p:sp>
      </p:grpSp>
      <p:cxnSp>
        <p:nvCxnSpPr>
          <p:cNvPr id="54" name="Прямая соединительная линия 53">
            <a:extLst>
              <a:ext uri="{FF2B5EF4-FFF2-40B4-BE49-F238E27FC236}">
                <a16:creationId xmlns:a16="http://schemas.microsoft.com/office/drawing/2014/main" id="{AF1905A2-6F04-49DA-B10B-88883AE48678}"/>
              </a:ext>
            </a:extLst>
          </p:cNvPr>
          <p:cNvCxnSpPr>
            <a:cxnSpLocks/>
          </p:cNvCxnSpPr>
          <p:nvPr/>
        </p:nvCxnSpPr>
        <p:spPr>
          <a:xfrm flipV="1">
            <a:off x="3684136" y="9507032"/>
            <a:ext cx="3418819"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a16="http://schemas.microsoft.com/office/drawing/2014/main" id="{1C8C55CC-C463-4094-8CE1-9513DB922F8B}"/>
              </a:ext>
            </a:extLst>
          </p:cNvPr>
          <p:cNvCxnSpPr>
            <a:cxnSpLocks/>
          </p:cNvCxnSpPr>
          <p:nvPr/>
        </p:nvCxnSpPr>
        <p:spPr>
          <a:xfrm rot="10800000">
            <a:off x="-244954" y="9507032"/>
            <a:ext cx="3460206" cy="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56" name="Прямоугольник 55">
            <a:extLst>
              <a:ext uri="{FF2B5EF4-FFF2-40B4-BE49-F238E27FC236}">
                <a16:creationId xmlns:a16="http://schemas.microsoft.com/office/drawing/2014/main" id="{30AE0449-DB23-4192-A6FD-D26FA333F69B}"/>
              </a:ext>
            </a:extLst>
          </p:cNvPr>
          <p:cNvSpPr/>
          <p:nvPr/>
        </p:nvSpPr>
        <p:spPr>
          <a:xfrm>
            <a:off x="3161694"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53" name="TextBox 52">
            <a:extLst>
              <a:ext uri="{FF2B5EF4-FFF2-40B4-BE49-F238E27FC236}">
                <a16:creationId xmlns:a16="http://schemas.microsoft.com/office/drawing/2014/main" id="{A1B7ADEB-021A-4171-9C82-3D4A7566493A}"/>
              </a:ext>
            </a:extLst>
          </p:cNvPr>
          <p:cNvSpPr txBox="1"/>
          <p:nvPr/>
        </p:nvSpPr>
        <p:spPr>
          <a:xfrm>
            <a:off x="3231703" y="9360838"/>
            <a:ext cx="394595" cy="292388"/>
          </a:xfrm>
          <a:prstGeom prst="rect">
            <a:avLst/>
          </a:prstGeom>
          <a:noFill/>
        </p:spPr>
        <p:txBody>
          <a:bodyPr wrap="square" rtlCol="0" anchor="ctr">
            <a:spAutoFit/>
          </a:bodyPr>
          <a:lstStyle/>
          <a:p>
            <a:pPr algn="ctr"/>
            <a:r>
              <a:rPr lang="en-US" sz="1300" dirty="0">
                <a:solidFill>
                  <a:srgbClr val="663300"/>
                </a:solidFill>
                <a:latin typeface="Franklin Gothic Book" panose="020B0503020102020204" pitchFamily="34" charset="0"/>
              </a:rPr>
              <a:t>7</a:t>
            </a:r>
            <a:endParaRPr lang="ru-RU" sz="1300" dirty="0">
              <a:solidFill>
                <a:srgbClr val="663300"/>
              </a:solidFill>
              <a:latin typeface="Franklin Gothic Book" panose="020B0503020102020204" pitchFamily="34" charset="0"/>
            </a:endParaRPr>
          </a:p>
        </p:txBody>
      </p:sp>
      <p:sp>
        <p:nvSpPr>
          <p:cNvPr id="17" name="TextBox 16">
            <a:extLst>
              <a:ext uri="{FF2B5EF4-FFF2-40B4-BE49-F238E27FC236}">
                <a16:creationId xmlns:a16="http://schemas.microsoft.com/office/drawing/2014/main" id="{65E3591B-8932-4FE3-984D-A15ADEF2EEFF}"/>
              </a:ext>
            </a:extLst>
          </p:cNvPr>
          <p:cNvSpPr txBox="1"/>
          <p:nvPr/>
        </p:nvSpPr>
        <p:spPr>
          <a:xfrm>
            <a:off x="1484784" y="484273"/>
            <a:ext cx="5135562" cy="428964"/>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Sayyoralar sirli ravishda zichlashmoqda</a:t>
            </a:r>
          </a:p>
        </p:txBody>
      </p:sp>
      <p:sp>
        <p:nvSpPr>
          <p:cNvPr id="18" name="TextBox 17">
            <a:extLst>
              <a:ext uri="{FF2B5EF4-FFF2-40B4-BE49-F238E27FC236}">
                <a16:creationId xmlns:a16="http://schemas.microsoft.com/office/drawing/2014/main" id="{B38FE10A-46BE-4DE3-A708-CBD3783658C0}"/>
              </a:ext>
            </a:extLst>
          </p:cNvPr>
          <p:cNvSpPr txBox="1"/>
          <p:nvPr/>
        </p:nvSpPr>
        <p:spPr>
          <a:xfrm>
            <a:off x="182817" y="7809681"/>
            <a:ext cx="6492366" cy="1463799"/>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Ushbu ikki farazni sinab ko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rish uchun Kristiansen jamoasi sobiq Kepler kosmik teleskopidan olingan ma</a:t>
            </a:r>
            <a:r>
              <a:rPr lang="uz-Latn-UZ" sz="1400" dirty="0">
                <a:effectLst/>
                <a:latin typeface="Arial" panose="020B0604020202020204" pitchFamily="34" charset="0"/>
                <a:ea typeface="Calibri" panose="020F0502020204030204" pitchFamily="34" charset="0"/>
                <a:cs typeface="Times New Roman" panose="02020603050405020304" pitchFamily="18" charset="0"/>
              </a:rPr>
              <a:t>ʼ</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lumotlarni 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rganib chiqdi.Ular yoshi 100 million yildan ortiq bo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lgan yulduz klasterlarini tekshirishdi. Sayyoralar 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z</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ona </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yulduzlari bilan bir xil yoshda bo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lganligi sababli, bu klasterlardagi sayyoralar fotobug</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lanish jarayonini boshdan kechirish uchun yetarlicha eski bo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lishi kerak,ammo yadro energiyasi orqali massasini yo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qotadigan darajada</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 qari ham bo</a:t>
            </a:r>
            <a:r>
              <a:rPr lang="uz-Cyrl-UZ" sz="1400" dirty="0">
                <a:effectLst/>
                <a:latin typeface="Arial" panose="020B0604020202020204" pitchFamily="34" charset="0"/>
                <a:ea typeface="Calibri" panose="020F0502020204030204" pitchFamily="34" charset="0"/>
                <a:cs typeface="Times New Roman" panose="02020603050405020304" pitchFamily="18" charset="0"/>
              </a:rPr>
              <a:t>ʻ</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lmasligi</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emas</a:t>
            </a:r>
            <a:r>
              <a:rPr lang="en-US" sz="1400">
                <a:effectLst/>
                <a:latin typeface="Franklin Gothic Book" panose="020B0503020102020204" pitchFamily="34" charset="0"/>
                <a:ea typeface="Calibri" panose="020F0502020204030204" pitchFamily="34" charset="0"/>
                <a:cs typeface="Times New Roman" panose="02020603050405020304" pitchFamily="18" charset="0"/>
              </a:rPr>
              <a:t> [3].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907F42BF-BFEA-449B-BC60-9D05DFE1BDD2}"/>
              </a:ext>
            </a:extLst>
          </p:cNvPr>
          <p:cNvSpPr txBox="1"/>
          <p:nvPr/>
        </p:nvSpPr>
        <p:spPr>
          <a:xfrm>
            <a:off x="249003" y="1928664"/>
            <a:ext cx="6359995" cy="2027414"/>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Yadro massasining yo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qolishi </a:t>
            </a:r>
            <a:r>
              <a:rPr lang="uz-Latn-UZ" sz="1400" dirty="0">
                <a:effectLst/>
                <a:latin typeface="Franklin Gothic Book" panose="020B0503020102020204" pitchFamily="34" charset="0"/>
                <a:ea typeface="Calibri" panose="020F0502020204030204" pitchFamily="34" charset="0"/>
                <a:cs typeface="Franklin Gothic Book" panose="020B0503020102020204" pitchFamily="34" charset="0"/>
              </a:rPr>
              <a:t>—</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bu sayyora yadrosi uning atmosferasini pastdan itarib yuboradigan va vaqt 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tishi bilan sayyoradan ajralib chiqishiga olib keladigan radiatsiya chiqarishidir.</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Fotobug</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lanish deb ataladigan yana bir gipoteza , sayyora atmosferasi mezbon yulduzdan nurlanish ta</a:t>
            </a:r>
            <a:r>
              <a:rPr lang="uz-Latn-UZ" sz="1400" dirty="0">
                <a:effectLst/>
                <a:latin typeface="Arial" panose="020B0604020202020204" pitchFamily="34" charset="0"/>
                <a:ea typeface="Calibri" panose="020F0502020204030204" pitchFamily="34" charset="0"/>
                <a:cs typeface="Times New Roman" panose="02020603050405020304" pitchFamily="18" charset="0"/>
              </a:rPr>
              <a:t>ʼ</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sirida tarqalib ketishini ta</a:t>
            </a:r>
            <a:r>
              <a:rPr lang="uz-Latn-UZ" sz="1400" dirty="0">
                <a:effectLst/>
                <a:latin typeface="Arial" panose="020B0604020202020204" pitchFamily="34" charset="0"/>
                <a:ea typeface="Calibri" panose="020F0502020204030204" pitchFamily="34" charset="0"/>
                <a:cs typeface="Times New Roman" panose="02020603050405020304" pitchFamily="18" charset="0"/>
              </a:rPr>
              <a:t>ʼ</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kidlaydi.Tadqiqotda ma’lum bo‘lishicha fotobug</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lanish sayyora 100 million yil bo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lganda sodir bo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ladi va yadro energiyasidan massa yo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qolishi sayyoraning milliardinchi tug</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ilgan kuniga yaqinroq sodir bo</a:t>
            </a:r>
            <a:r>
              <a:rPr lang="uz-Latn-UZ" sz="1400" dirty="0">
                <a:effectLst/>
                <a:latin typeface="Arial" panose="020B0604020202020204" pitchFamily="34" charset="0"/>
                <a:ea typeface="Calibri" panose="020F0502020204030204" pitchFamily="34" charset="0"/>
                <a:cs typeface="Times New Roman" panose="02020603050405020304" pitchFamily="18" charset="0"/>
              </a:rPr>
              <a:t>ʻ</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lishi mumkin.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Интересные факты о планете Уран: почему это самая странная планета  Солнечной системы">
            <a:extLst>
              <a:ext uri="{FF2B5EF4-FFF2-40B4-BE49-F238E27FC236}">
                <a16:creationId xmlns:a16="http://schemas.microsoft.com/office/drawing/2014/main" id="{6317BEB9-3E2C-4C5B-AC8E-2A4B048241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8782"/>
          <a:stretch/>
        </p:blipFill>
        <p:spPr bwMode="auto">
          <a:xfrm>
            <a:off x="-78698" y="3996346"/>
            <a:ext cx="7056784" cy="377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4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a:cxnSpLocks/>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cxnSpLocks/>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8</a:t>
            </a:r>
            <a:endParaRPr lang="ru-RU" sz="1300" dirty="0">
              <a:solidFill>
                <a:schemeClr val="accent3">
                  <a:lumMod val="50000"/>
                </a:schemeClr>
              </a:solidFill>
              <a:latin typeface="Franklin Gothic Book" panose="020B0503020102020204" pitchFamily="34" charset="0"/>
            </a:endParaRPr>
          </a:p>
        </p:txBody>
      </p:sp>
      <p:sp>
        <p:nvSpPr>
          <p:cNvPr id="27" name="Заголовок 11">
            <a:extLst>
              <a:ext uri="{FF2B5EF4-FFF2-40B4-BE49-F238E27FC236}">
                <a16:creationId xmlns:a16="http://schemas.microsoft.com/office/drawing/2014/main" id="{BAA4AF0C-18EC-40C4-A503-2F6068980937}"/>
              </a:ext>
            </a:extLst>
          </p:cNvPr>
          <p:cNvSpPr txBox="1">
            <a:spLocks/>
          </p:cNvSpPr>
          <p:nvPr/>
        </p:nvSpPr>
        <p:spPr>
          <a:xfrm>
            <a:off x="342900" y="396699"/>
            <a:ext cx="6172200" cy="165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Franklin Gothic Book" panose="020B0503020102020204" pitchFamily="34" charset="0"/>
              </a:rPr>
              <a:t> </a:t>
            </a:r>
            <a:endParaRPr lang="ru-RU" dirty="0">
              <a:latin typeface="Franklin Gothic Book" panose="020B0503020102020204" pitchFamily="34" charset="0"/>
            </a:endParaRPr>
          </a:p>
        </p:txBody>
      </p:sp>
      <p:grpSp>
        <p:nvGrpSpPr>
          <p:cNvPr id="10" name="Группа 9">
            <a:extLst>
              <a:ext uri="{FF2B5EF4-FFF2-40B4-BE49-F238E27FC236}">
                <a16:creationId xmlns:a16="http://schemas.microsoft.com/office/drawing/2014/main" id="{2D5D8459-C122-47ED-8EF6-349FD5C2224F}"/>
              </a:ext>
            </a:extLst>
          </p:cNvPr>
          <p:cNvGrpSpPr/>
          <p:nvPr/>
        </p:nvGrpSpPr>
        <p:grpSpPr>
          <a:xfrm>
            <a:off x="-13679" y="-309357"/>
            <a:ext cx="6885360" cy="2016224"/>
            <a:chOff x="-13679" y="-309357"/>
            <a:chExt cx="6885360" cy="2016224"/>
          </a:xfrm>
        </p:grpSpPr>
        <p:pic>
          <p:nvPicPr>
            <p:cNvPr id="11" name="Picture 4" descr="New Horizons Saw the Universe With Even Less Light Pollution than Hubble's  View - Universe Today">
              <a:extLst>
                <a:ext uri="{FF2B5EF4-FFF2-40B4-BE49-F238E27FC236}">
                  <a16:creationId xmlns:a16="http://schemas.microsoft.com/office/drawing/2014/main" id="{0AF25652-2AF5-4311-8E8E-FEACE811B3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69" t="10004" r="28911"/>
            <a:stretch/>
          </p:blipFill>
          <p:spPr bwMode="auto">
            <a:xfrm rot="16200000">
              <a:off x="2420889" y="-2743925"/>
              <a:ext cx="2016223" cy="68853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Прямоугольник 11">
              <a:extLst>
                <a:ext uri="{FF2B5EF4-FFF2-40B4-BE49-F238E27FC236}">
                  <a16:creationId xmlns:a16="http://schemas.microsoft.com/office/drawing/2014/main" id="{9BAD836C-367F-40C6-8D2C-9FA39EA3D495}"/>
                </a:ext>
              </a:extLst>
            </p:cNvPr>
            <p:cNvSpPr/>
            <p:nvPr/>
          </p:nvSpPr>
          <p:spPr>
            <a:xfrm>
              <a:off x="-13679" y="-309357"/>
              <a:ext cx="6858000" cy="2016224"/>
            </a:xfrm>
            <a:prstGeom prst="rect">
              <a:avLst/>
            </a:prstGeom>
            <a:solidFill>
              <a:srgbClr val="663300">
                <a:alpha val="2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latin typeface="Franklin Gothic Book" panose="020B0503020102020204" pitchFamily="34" charset="0"/>
              </a:endParaRPr>
            </a:p>
          </p:txBody>
        </p:sp>
      </p:grpSp>
      <p:sp>
        <p:nvSpPr>
          <p:cNvPr id="13" name="TextBox 12">
            <a:extLst>
              <a:ext uri="{FF2B5EF4-FFF2-40B4-BE49-F238E27FC236}">
                <a16:creationId xmlns:a16="http://schemas.microsoft.com/office/drawing/2014/main" id="{A4FE10D6-5F20-44E9-B6D2-620621AF94F4}"/>
              </a:ext>
            </a:extLst>
          </p:cNvPr>
          <p:cNvSpPr txBox="1"/>
          <p:nvPr/>
        </p:nvSpPr>
        <p:spPr>
          <a:xfrm>
            <a:off x="1053034" y="303134"/>
            <a:ext cx="5544616" cy="428964"/>
          </a:xfrm>
          <a:prstGeom prst="rect">
            <a:avLst/>
          </a:prstGeom>
          <a:noFill/>
        </p:spPr>
        <p:txBody>
          <a:bodyPr wrap="square">
            <a:spAutoFit/>
          </a:bodyPr>
          <a:lstStyle/>
          <a:p>
            <a:pPr algn="r">
              <a:lnSpc>
                <a:spcPct val="107000"/>
              </a:lnSpc>
              <a:spcAft>
                <a:spcPts val="800"/>
              </a:spcAft>
            </a:pPr>
            <a:r>
              <a:rPr lang="en-US" sz="2200" dirty="0" err="1">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Manbalar</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B2D2AC5-F069-4A5C-AE0E-9D05755A32CD}"/>
              </a:ext>
            </a:extLst>
          </p:cNvPr>
          <p:cNvSpPr txBox="1"/>
          <p:nvPr/>
        </p:nvSpPr>
        <p:spPr>
          <a:xfrm>
            <a:off x="260350" y="1928664"/>
            <a:ext cx="6337300" cy="2099998"/>
          </a:xfrm>
          <a:prstGeom prst="rect">
            <a:avLst/>
          </a:prstGeom>
          <a:noFill/>
        </p:spPr>
        <p:txBody>
          <a:bodyPr wrap="square">
            <a:spAutoFit/>
          </a:bodyPr>
          <a:lstStyle/>
          <a:p>
            <a:pPr marL="342900" indent="-342900">
              <a:lnSpc>
                <a:spcPct val="107000"/>
              </a:lnSpc>
              <a:spcAft>
                <a:spcPts val="800"/>
              </a:spcAft>
              <a:buFont typeface="+mj-lt"/>
              <a:buAutoNum type="arabicPeriod"/>
            </a:pPr>
            <a:r>
              <a:rPr lang="uz-Latn-UZ" sz="14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hlinkClick r:id="rId4"/>
              </a:rPr>
              <a:t>https://ria.ru/20240114/orki-1920967766.html</a:t>
            </a:r>
            <a:endParaRPr lang="ru-RU" sz="1400" u="sng" dirty="0">
              <a:solidFill>
                <a:srgbClr val="0563C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ru-RU" sz="1400" u="sng" dirty="0">
              <a:solidFill>
                <a:srgbClr val="0563C1"/>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1400" dirty="0">
                <a:effectLst/>
                <a:latin typeface="Franklin Gothic Book" panose="020B0503020102020204" pitchFamily="34" charset="0"/>
                <a:ea typeface="Calibri" panose="020F0502020204030204" pitchFamily="34" charset="0"/>
                <a:cs typeface="Times New Roman" panose="02020603050405020304" pitchFamily="18" charset="0"/>
                <a:hlinkClick r:id="rId5"/>
              </a:rPr>
              <a:t>https://mir24.tv/news/16555841/astronomy-otkryli-zvezdu-almaz-nepodaleku-ot-solnechnoi-sistemy</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ru-RU" sz="1400" dirty="0">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1400" dirty="0">
                <a:effectLst/>
                <a:latin typeface="Franklin Gothic Book" panose="020B0503020102020204" pitchFamily="34" charset="0"/>
                <a:ea typeface="Calibri" panose="020F0502020204030204" pitchFamily="34" charset="0"/>
                <a:cs typeface="Times New Roman" panose="02020603050405020304" pitchFamily="18" charset="0"/>
                <a:hlinkClick r:id="rId6"/>
              </a:rPr>
              <a:t>https://www.unian.net/science/planety-zagadochnym-obrazom-szhimayutsya-uchenye-nasa-obyasnili-pochemu-12461640.html</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34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Astronomy - Wikipedia">
            <a:extLst>
              <a:ext uri="{FF2B5EF4-FFF2-40B4-BE49-F238E27FC236}">
                <a16:creationId xmlns:a16="http://schemas.microsoft.com/office/drawing/2014/main" id="{E10A687D-1267-4D5C-A900-B7934B9DAF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0257" y="-330816"/>
            <a:ext cx="11278514" cy="1023681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Прямоугольник 12">
            <a:extLst>
              <a:ext uri="{FF2B5EF4-FFF2-40B4-BE49-F238E27FC236}">
                <a16:creationId xmlns:a16="http://schemas.microsoft.com/office/drawing/2014/main" id="{411C9AD5-CB5E-46F0-9712-080CA48703E5}"/>
              </a:ext>
            </a:extLst>
          </p:cNvPr>
          <p:cNvSpPr/>
          <p:nvPr/>
        </p:nvSpPr>
        <p:spPr>
          <a:xfrm>
            <a:off x="-1971600" y="-663624"/>
            <a:ext cx="10585175" cy="10879306"/>
          </a:xfrm>
          <a:prstGeom prst="rect">
            <a:avLst/>
          </a:prstGeom>
          <a:solidFill>
            <a:srgbClr val="663300">
              <a:alpha val="23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latin typeface="Franklin Gothic Book" panose="020B0503020102020204" pitchFamily="34" charset="0"/>
            </a:endParaRPr>
          </a:p>
        </p:txBody>
      </p:sp>
      <p:sp>
        <p:nvSpPr>
          <p:cNvPr id="23" name="Rectangle 1"/>
          <p:cNvSpPr>
            <a:spLocks noChangeArrowheads="1"/>
          </p:cNvSpPr>
          <p:nvPr/>
        </p:nvSpPr>
        <p:spPr bwMode="auto">
          <a:xfrm>
            <a:off x="549954" y="9025450"/>
            <a:ext cx="5758092" cy="623082"/>
          </a:xfrm>
          <a:prstGeom prst="rect">
            <a:avLst/>
          </a:prstGeom>
          <a:noFill/>
          <a:ln w="9525">
            <a:noFill/>
            <a:miter lim="800000"/>
          </a:ln>
          <a:effectLst/>
        </p:spPr>
        <p:txBody>
          <a:bodyPr vert="horz" wrap="square" lIns="68415" tIns="34208" rIns="68415" bIns="34208" numCol="1" anchor="ctr" anchorCtr="0" compatLnSpc="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eaLnBrk="0" fontAlgn="base" hangingPunct="0">
              <a:spcBef>
                <a:spcPct val="0"/>
              </a:spcBef>
              <a:spcAft>
                <a:spcPct val="0"/>
              </a:spcAft>
            </a:pP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Ilmiy</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texnik</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axborot</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markazi</a:t>
            </a: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Toshkent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 2023</a:t>
            </a:r>
          </a:p>
        </p:txBody>
      </p:sp>
    </p:spTree>
    <p:extLst>
      <p:ext uri="{BB962C8B-B14F-4D97-AF65-F5344CB8AC3E}">
        <p14:creationId xmlns:p14="http://schemas.microsoft.com/office/powerpoint/2010/main" val="3577799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24531</TotalTime>
  <Words>1155</Words>
  <Application>Microsoft Office PowerPoint</Application>
  <PresentationFormat>Лист A4 (210x297 мм)</PresentationFormat>
  <Paragraphs>77</Paragraphs>
  <Slides>9</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Candara</vt:lpstr>
      <vt:lpstr>Franklin Gothic Book</vt:lpstr>
      <vt:lpstr>Тема Office</vt:lpstr>
      <vt:lpstr>Презентация PowerPoint</vt:lpstr>
      <vt:lpstr> </vt:lpstr>
      <vt:lpstr> </vt:lpstr>
      <vt:lpstr> </vt:lpstr>
      <vt:lpstr> </vt:lpstr>
      <vt:lpstr> </vt:lpstr>
      <vt:lpstr> </vt:lpstr>
      <vt:lpstr> </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ASER</dc:creator>
  <cp:lastModifiedBy>Rushana</cp:lastModifiedBy>
  <cp:revision>2294</cp:revision>
  <dcterms:created xsi:type="dcterms:W3CDTF">2020-04-06T14:35:48Z</dcterms:created>
  <dcterms:modified xsi:type="dcterms:W3CDTF">2024-06-06T12:05:34Z</dcterms:modified>
</cp:coreProperties>
</file>